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1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344A7121-63E8-48A5-8595-43FF1E656A2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DEBB28-0A0B-4E81-A329-9E93880CB74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DBF37-3D05-4C95-B9E3-1D7F52F5BA2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D46058-5F74-4C63-B4E1-6111DB5C747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F759BF-B219-4A63-9112-9FC185CEFCC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A599C8-C0D4-4D3B-85E1-B5561983682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13F5D2-AEA7-4413-8479-4D922A409FE2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E79E22-0A17-423A-B8F1-52E58CDE30A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4923B7-6D0A-410C-926B-285585599F5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C9E1F5-C3BB-45FF-B4A5-7F34B13C8CE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023100-8DAB-4597-8809-069836BB3796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166368-9268-448F-8F05-47A317E02DB0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317BC3-45D4-4EB7-8423-37306423069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58211F-F3A7-4E88-9211-1BDE704C2DD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4FDAAC-E08C-4CD2-AA13-CE2407F9677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55903-3B05-4CA1-91C9-FD802154DF05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204FCA-46B7-4C5C-902F-9BBF804BFA0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0DE531-CC7D-4115-A7F2-C4A84DFE930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361620-2D85-4543-BD2A-DF12DD819C83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542892-1D02-4E8A-A720-D2AC01B58912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D6D3A3-19B6-421B-A1C3-FF1BF34433C4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F1FB2B-F235-407E-BD94-F2EB86B57671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D02C90-42F6-4934-8F13-EF183626F078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B89D36-EE3E-4637-A6A0-0CCAEF8BBF6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E03FD7-F675-43D7-BE01-4B4CF752393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C74503-519D-430B-AC91-8C5A789CEBD2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6F86D2-55BE-4F62-8CFA-910F8910D864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88A00-84EB-4FF1-89EB-F451A1608A16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A485DE-BEDE-4CD3-B880-1393DB58EEF9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CDBF3F-3B60-4255-867D-4B64880E714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F14C33-971B-4379-9A96-6615B2E7FC2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2CD0CB-88DA-4191-B326-ECBA38033CE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59DD7A-DE96-44A1-8F79-A5BD9D442B3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8AB0E9-111E-485D-B535-F1730B266D3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83B58E-07EC-4F24-AC81-2AF450030B62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C0472ED7-6379-4888-9F52-2E61881FB330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178702CD-DF6E-445F-8474-34CCD7DE89C0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83A28F18-1F57-4878-A8DD-988B2416E1BC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10175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2744788" y="6858000"/>
            <a:ext cx="5483225" cy="684213"/>
          </a:xfrm>
        </p:spPr>
        <p:txBody>
          <a:bodyPr/>
          <a:lstStyle>
            <a:lvl1pPr>
              <a:defRPr sz="1400"/>
            </a:lvl1pPr>
          </a:lstStyle>
          <a:p>
            <a:pPr>
              <a:spcAft>
                <a:spcPts val="0"/>
              </a:spcAft>
            </a:pPr>
            <a:r>
              <a:rPr lang="en-US" dirty="0" smtClean="0"/>
              <a:t>“The statements and opinions expressed here are my own and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do not necessarily represent those of Oracle Corporation.”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621713" y="6858000"/>
            <a:ext cx="1457325" cy="1984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36DFF11B-0B4E-4AB7-B8FA-43CAD048AD5D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AE88A0E4-29FE-4717-9F26-8BF8020301D7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B187C7E0-0B56-4FDD-9E47-362D4AE20395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790F7B38-99DC-4CA8-8EE7-7CF3688F96DB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1B712EB9-E030-421F-9B16-499E5EFB8391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4967E5AB-6D1D-40BD-B0AE-C5F7897A77A4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</a:t>
            </a:r>
            <a:fld id="{33E3E032-B317-4970-894D-8ACC49AD0C73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744788" y="6858000"/>
            <a:ext cx="54832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 i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21713" y="6858000"/>
            <a:ext cx="1457325" cy="19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Page </a:t>
            </a:r>
            <a:fld id="{2C52483D-8A00-41A4-B1F3-90E61D16D272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/>
        </p:spPr>
        <p:txBody>
          <a:bodyPr lIns="0" tIns="28080" rIns="0" bIns="0" anchor="ctr"/>
          <a:lstStyle/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Embracing Change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What is familiar and what is new?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 smtClean="0"/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i="1" dirty="0"/>
              <a:t>“The statements and opinions expressed here are my own and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i="1" dirty="0"/>
              <a:t>do not necessarily represent those of Oracle Corporation.”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EE2FCB35-6EDF-4B3A-ADBD-0DDB4A53C1B9}" type="slidenum">
              <a:rPr lang="en-US" smtClean="0"/>
              <a:pPr/>
              <a:t>1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BA33D40-CF3A-41D0-BD92-ADBA23DCED1D}" type="slidenum">
              <a:rPr lang="en-US"/>
              <a:pPr/>
              <a:t>10</a:t>
            </a:fld>
            <a:r>
              <a:rPr lang="en-US" dirty="0"/>
              <a:t> 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Column Projection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Software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Also eliminates columns not needed for query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Returns less data to database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Restrictions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 LOB columns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all comparison operators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Check using sql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SELECT * FROM v$sqlfn_metadata WHERE offloadable='YES';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D411335-7953-4AC1-AD1D-831AC3D57B09}" type="slidenum">
              <a:rPr lang="en-US"/>
              <a:pPr/>
              <a:t>11</a:t>
            </a:fld>
            <a:r>
              <a:rPr lang="en-US" dirty="0"/>
              <a:t> </a:t>
            </a: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Join Filtering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2" y="1493837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For joins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Smart Scan uses Bloom Filter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Eliminates rows in larger table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Based on row values in smaller table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Bloom Filter will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Never eliminate a needed row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Will allow some un-needed rows to pass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moves this filtering to storage server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Normally done in the db instance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1E820EF-E2BF-4889-8445-04DA29F5A2C5}" type="slidenum">
              <a:rPr lang="en-US"/>
              <a:pPr/>
              <a:t>12</a:t>
            </a:fld>
            <a:r>
              <a:rPr lang="en-US" dirty="0"/>
              <a:t> 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Storage Indexes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185274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Similar to partitioning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Eliminate data not needed for query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In memory data structure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Tracks high and low values for columns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For rows in a 1Mb storage region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Used by Storage Server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Eliminate storage regions not needed for query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Built when Smart Scan query hits Storage Server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6ABC583-AC4C-4FBF-94AF-E62898CE4C20}" type="slidenum">
              <a:rPr lang="en-US"/>
              <a:pPr/>
              <a:t>13</a:t>
            </a:fld>
            <a:r>
              <a:rPr lang="en-US" dirty="0"/>
              <a:t> 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Storage Indexes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enabled for LOB or NLS columns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Work best for queries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Selected column values are bunched in storage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Sort data before loading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Work with partitioning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Partition pruning for partitioned columns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indexes for other columns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B7B1167-6B51-4768-BA37-BBA63E0F0BE6}" type="slidenum">
              <a:rPr lang="en-US"/>
              <a:pPr/>
              <a:t>14</a:t>
            </a:fld>
            <a:r>
              <a:rPr lang="en-US" dirty="0"/>
              <a:t> 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Scan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50165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all queries can benefit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Those that don't?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Processed normally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just returns blocks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Just like non-Exadata database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Best performance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Most </a:t>
            </a:r>
            <a:r>
              <a:rPr lang="en-US" dirty="0" smtClean="0"/>
              <a:t>queries </a:t>
            </a:r>
            <a:r>
              <a:rPr lang="en-US" dirty="0"/>
              <a:t>can use Smart Scan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5DCF81B9-7B84-4B6B-BBFE-7BA160AF03E8}" type="slidenum">
              <a:rPr lang="en-US"/>
              <a:pPr/>
              <a:t>15</a:t>
            </a:fld>
            <a:r>
              <a:rPr lang="en-US" dirty="0"/>
              <a:t> 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Explain Plan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2" y="1417637"/>
            <a:ext cx="9070975" cy="4938712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Smart Scan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New entries in Explain Plan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Show where 'offloading' done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Processing offloaded to Storage Server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Operation column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TABLE ACCESS STORAGE FULL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'STORAGE' identifies steps that were offloaded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all STORAGE steps will be offloaded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decides at runtime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526F94A3-93F5-4612-A091-E40E06E87DB7}" type="slidenum">
              <a:rPr lang="en-US"/>
              <a:pPr/>
              <a:t>16</a:t>
            </a:fld>
            <a:r>
              <a:rPr lang="en-US" dirty="0"/>
              <a:t> 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Compression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485900"/>
            <a:ext cx="9070975" cy="5032375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Compression reduces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required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Size of data moved to/from database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Memory required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Increases I/O bandwidth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Oracle database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Has some compression features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has EHCC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Hybrid Columnar Compression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975A5A1-FC57-4DEA-8631-7666D4099B08}" type="slidenum">
              <a:rPr lang="en-US"/>
              <a:pPr/>
              <a:t>17</a:t>
            </a:fld>
            <a:r>
              <a:rPr lang="en-US" dirty="0"/>
              <a:t> 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EHCC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Different from database compression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stored by columns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But only for a set of rows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Compression Unit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Hold data for all columns for set of rows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Retrieved with single I/O operation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Updates are problematic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EHCC best for data that is static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80C18A8-863E-443C-95B6-D2FE3B60F13E}" type="slidenum">
              <a:rPr lang="en-US"/>
              <a:pPr/>
              <a:t>18</a:t>
            </a:fld>
            <a:r>
              <a:rPr lang="en-US" dirty="0"/>
              <a:t> </a:t>
            </a: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EHCC options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Query compression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Reduces storage by 10x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Decompression CPU impact minimal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Archive compression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Reduces storage by 15x to 70x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Queries slower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Practical to store large historical datasets online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BE5A6077-7EA4-4F1D-9DB7-2A143A9B0808}" type="slidenum">
              <a:rPr lang="en-US"/>
              <a:pPr/>
              <a:t>19</a:t>
            </a:fld>
            <a:r>
              <a:rPr lang="en-US" dirty="0"/>
              <a:t> </a:t>
            </a:r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EHCC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1474788"/>
            <a:ext cx="9290049" cy="4938712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Decompression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Needed to return rows for result sets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Can be done in Storage Server or database node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Compression only done in db node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Only columns needed for query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EHCC best for queries that are I/O bound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Need CPU capacity for decompression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Combine with partitioning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EHCC for partitions that are read-only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9319BDC-8804-41BB-B441-BA44B2E33783}" type="slidenum">
              <a:rPr lang="en-US"/>
              <a:pPr/>
              <a:t>2</a:t>
            </a:fld>
            <a:r>
              <a:rPr lang="en-US" dirty="0"/>
              <a:t> 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Based on book review</a:t>
            </a:r>
          </a:p>
          <a:p>
            <a:pPr marL="862013" lvl="1" indent="-322263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3200" dirty="0"/>
              <a:t>Achieving Extreme Performance with Oracle Exadata</a:t>
            </a:r>
          </a:p>
          <a:p>
            <a:pPr marL="862013" lvl="1" indent="-322263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3200" dirty="0"/>
              <a:t>Rick Greenwald, Robert Stackowiak, Maqsood Alam, Mans Bhuller</a:t>
            </a:r>
          </a:p>
          <a:p>
            <a:pPr marL="862013" lvl="1" indent="-322263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3200" dirty="0"/>
              <a:t>Oracle Press</a:t>
            </a:r>
          </a:p>
          <a:p>
            <a:pPr marL="862013" lvl="1" indent="-322263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3200" dirty="0"/>
              <a:t>ISBN: 978-0-07-175259-6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6407505-CF14-47C6-9574-31D6E25CCF77}" type="slidenum">
              <a:rPr lang="en-US"/>
              <a:pPr/>
              <a:t>20</a:t>
            </a:fld>
            <a:r>
              <a:rPr lang="en-US" dirty="0"/>
              <a:t> </a:t>
            </a:r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Flash Cache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Flash storage (memory)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Part of Storage Server cell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the same as Database Flash Cache!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Flash memory as extension of db cache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Can be configured as a disk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recommended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For redo logs, disk as fast as flash (!!!)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Software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Makes intelligent use of flash storage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B5D801D-99CB-4B4A-8233-D5CAB2800FFA}" type="slidenum">
              <a:rPr lang="en-US"/>
              <a:pPr/>
              <a:t>21</a:t>
            </a:fld>
            <a:r>
              <a:rPr lang="en-US" dirty="0"/>
              <a:t> </a:t>
            </a: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Flash Cache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403350"/>
            <a:ext cx="9069387" cy="5032375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What does Smart Flash Cache cache?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that is likely to be accessed again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not part of a large scan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Doesn't cache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Writes for backups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Mirroring operations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pump operations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Only for data objects with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CELL_FLASH_CACHE set to DEFAULT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14E457E-6498-484B-9186-69B078978EEC}" type="slidenum">
              <a:rPr lang="en-US"/>
              <a:pPr/>
              <a:t>22</a:t>
            </a:fld>
            <a:r>
              <a:rPr lang="en-US" dirty="0"/>
              <a:t> </a:t>
            </a: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Flash Cache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2" y="1417637"/>
            <a:ext cx="9385299" cy="4926012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CELL_FLASH_CACHE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NONE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object not stored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KEEP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object kept for longer time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Aging algorithm less aggressive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80% max allowed for KEEP objects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Can KEEP tables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/>
              <a:t>ALTER TABLE CUSTOMER storage (CELL_FLASH_CACHE_KEEP)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081646C9-5C5C-4094-8E81-0542E24C7D97}" type="slidenum">
              <a:rPr lang="en-US"/>
              <a:pPr/>
              <a:t>23</a:t>
            </a:fld>
            <a:r>
              <a:rPr lang="en-US" dirty="0"/>
              <a:t> </a:t>
            </a:r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Flash Cache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Software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Reads from Flash Cache and disk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Best aggregate scan rate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Smart Flash Cache Statistics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utility </a:t>
            </a:r>
            <a:r>
              <a:rPr lang="en-US" dirty="0" smtClean="0"/>
              <a:t>CellCLI</a:t>
            </a:r>
            <a:endParaRPr lang="en-US" dirty="0"/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/>
              <a:t>CellCLI&gt; LIST METRICCURRENT WHERE objectType='FLASHCACHE'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More than 30 statistics available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CellCLI is not SQL*Plus!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CFD57C-24FC-4125-B388-3C2DAE4BD6A7}" type="slidenum">
              <a:rPr lang="en-US"/>
              <a:pPr/>
              <a:t>24</a:t>
            </a:fld>
            <a:r>
              <a:rPr lang="en-US" dirty="0"/>
              <a:t> </a:t>
            </a: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Smart Flash Cache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5912" y="2027237"/>
            <a:ext cx="9337674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Ratio Flash Cache to total disk storage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Studies show working set is about 18% of dataset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Working set is data actually accessed in real time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Flash Cache capacity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Chosen to support working set in flash memory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Good trivia!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561BE800-049C-4C97-B3A3-6D364809FD1D}" type="slidenum">
              <a:rPr lang="en-US"/>
              <a:pPr/>
              <a:t>25</a:t>
            </a:fld>
            <a:r>
              <a:rPr lang="en-US" dirty="0"/>
              <a:t> </a:t>
            </a:r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Storage Server Management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62063"/>
            <a:ext cx="9069387" cy="548005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CellCLI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Command interface to Storage Server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Operates on objects that have attributes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Different from SQL*Plus!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Controls one Storage Server Cell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Dcli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Can issue commands to multiple cells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Runs CellCLI and OS commands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ADRCI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Stores info for any problems in the cell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92A414D-63D4-4907-BC9B-4219A7481643}" type="slidenum">
              <a:rPr lang="en-US"/>
              <a:pPr/>
              <a:t>26</a:t>
            </a:fld>
            <a:r>
              <a:rPr lang="en-US" dirty="0"/>
              <a:t> </a:t>
            </a:r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LUNS, grid disks etc?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Each disk is a LUN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software creates a cell disk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Cell disks become grid disks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Presented to ASM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Can have multiple grid disks per cell disk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Outer tracks assigned first – fastest performance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Inner tracks for data accessed less often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Too many choices?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3488B15-7DA0-4479-94BA-63530D87CBAC}" type="slidenum">
              <a:rPr lang="en-US"/>
              <a:pPr/>
              <a:t>27</a:t>
            </a:fld>
            <a:r>
              <a:rPr lang="en-US" dirty="0"/>
              <a:t> </a:t>
            </a:r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Encryption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Smart Scan Operations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Performed directly on encrypted data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Decryption can be done at Storage Server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Coupled with compression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Reduce size of data to be encrypted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Dedicated Hardware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Westmere chip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and Database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5C5C517E-20D8-4F8E-8573-E3EE73B0B16D}" type="slidenum">
              <a:rPr lang="en-US"/>
              <a:pPr/>
              <a:t>28</a:t>
            </a:fld>
            <a:r>
              <a:rPr lang="en-US" dirty="0"/>
              <a:t> </a:t>
            </a:r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Backup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RMAN is only supported option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 3rd-party hardware allowed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 snapshots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Need to integrate this with existing process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Non-Rman backups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Backup, restore, clone to non-Rman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DC00AD4B-E2E9-4AEF-9784-E4EA9E1C8464}" type="slidenum">
              <a:rPr lang="en-US"/>
              <a:pPr/>
              <a:t>29</a:t>
            </a:fld>
            <a:r>
              <a:rPr lang="en-US" dirty="0"/>
              <a:t> </a:t>
            </a: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Capacity?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20800"/>
            <a:ext cx="9070975" cy="5032375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Quarter Rack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2 db nodes, 3 storage servers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1.1Tb Flash Cache, 9Tb/31Tb* disk storage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Half Rack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4 db nodes, 7 storage servers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2.6Tb Flash Cache, 22Tb/75Tb* disk storage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Full Rack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8 db nodes, 14 storage servers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5.3Tb Flash Cache, 45Tb/150Tb* disk storage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36550" y="6400800"/>
            <a:ext cx="4464050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000000"/>
                </a:solidFill>
              </a:rPr>
              <a:t>*High Performance vs High Capacity disks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ECC6797-0316-4AAF-BFF2-50F1D17BD435}" type="slidenum">
              <a:rPr lang="en-US"/>
              <a:pPr/>
              <a:t>3</a:t>
            </a:fld>
            <a:r>
              <a:rPr lang="en-US" dirty="0"/>
              <a:t> 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Presentation Available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This presentation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And book review it is based on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Available at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www.brianhitchcock.net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6DF849E-0578-4F42-A857-3297598D9012}" type="slidenum">
              <a:rPr lang="en-US"/>
              <a:pPr/>
              <a:t>30</a:t>
            </a:fld>
            <a:r>
              <a:rPr lang="en-US" dirty="0"/>
              <a:t> 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High Availability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DataGuard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If using EHCC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If standby isn't Exadata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Data on standby will be compressed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At failover, must uncompress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Compression can be up to 70x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Standby needs 70x disk space of primary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Recommended Solution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for both primary and standby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D09BA6F-43C7-454D-B368-9F2612936BD0}" type="slidenum">
              <a:rPr lang="en-US"/>
              <a:pPr/>
              <a:t>31</a:t>
            </a:fld>
            <a:r>
              <a:rPr lang="en-US" dirty="0"/>
              <a:t> </a:t>
            </a:r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Support Roles?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7050" y="1509713"/>
            <a:ext cx="9070975" cy="5126037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Who configures Storage Server?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SA, DBA, other?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Who handles patching, RMAN, ASM?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Who will monitor Smart Flash Cache stats?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More things to configure and monitor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How to integrate with your existing processes?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Patching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Security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SOX and other audits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740743A-0983-4882-A34C-23405AB54D20}" type="slidenum">
              <a:rPr lang="en-US"/>
              <a:pPr/>
              <a:t>32</a:t>
            </a:fld>
            <a:r>
              <a:rPr lang="en-US" dirty="0"/>
              <a:t> </a:t>
            </a:r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Transparency?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Existing applications run on Exadata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No changes required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This is what we want...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Required to be able to migrate</a:t>
            </a:r>
          </a:p>
          <a:p>
            <a:pPr marL="2286000" lvl="2" indent="-455613">
              <a:buFont typeface="Times New Roman" pitchFamily="16" charset="0"/>
              <a:buChar char="•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11gR2, RMAN, ASM, no snapshots</a:t>
            </a:r>
          </a:p>
          <a:p>
            <a:pPr marL="2286000" lvl="2" indent="-455613">
              <a:buFont typeface="Times New Roman" pitchFamily="16" charset="0"/>
              <a:buChar char="•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No LOB columns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Optional, but needed to get best performance</a:t>
            </a:r>
          </a:p>
          <a:p>
            <a:pPr marL="2286000" lvl="2" indent="-455613">
              <a:buFont typeface="Times New Roman" pitchFamily="16" charset="0"/>
              <a:buChar char="•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RAC, partitioned tables</a:t>
            </a:r>
          </a:p>
          <a:p>
            <a:pPr marL="2286000" lvl="2" indent="-455613">
              <a:buFont typeface="Times New Roman" pitchFamily="16" charset="0"/>
              <a:buChar char="•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Most queries use Smart Scan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A0B60D4-2AD4-46AE-AA51-B0579E4F29A4}" type="slidenum">
              <a:rPr lang="en-US"/>
              <a:pPr/>
              <a:t>33</a:t>
            </a:fld>
            <a:r>
              <a:rPr lang="en-US" dirty="0"/>
              <a:t> </a:t>
            </a:r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Transparency?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517650"/>
            <a:ext cx="9069387" cy="49403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Example: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Most of my databases are not 11gR2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 don't use ASM or RMAN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 make backups using snapshots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 don't know if I have LOB columns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Are my tables partitioned?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I'm not using RAC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may well be transparent...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But the effort required to be ready to move...?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7EA3906-E572-47B3-BE43-3608F7E32EE3}" type="slidenum">
              <a:rPr lang="en-US"/>
              <a:pPr/>
              <a:t>34</a:t>
            </a:fld>
            <a:r>
              <a:rPr lang="en-US" dirty="0"/>
              <a:t> </a:t>
            </a:r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Transparency?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4926013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Dev, Test, Production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All in one Exadata?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Patching</a:t>
            </a:r>
          </a:p>
          <a:p>
            <a:pPr marL="3200400" lvl="3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Some patches affect entire machine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Optimal use of parallel processing</a:t>
            </a:r>
          </a:p>
          <a:p>
            <a:pPr marL="3200400" lvl="3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Three isolated </a:t>
            </a:r>
            <a:r>
              <a:rPr lang="en-US" dirty="0" smtClean="0"/>
              <a:t>environments </a:t>
            </a:r>
            <a:r>
              <a:rPr lang="en-US" dirty="0"/>
              <a:t>can't share resources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Three Exadata machines?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Plus DR machine for DataGuard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788EF318-C3EF-4AF6-9696-FFA7D003BEBC}" type="slidenum">
              <a:rPr lang="en-US"/>
              <a:pPr/>
              <a:t>35</a:t>
            </a:fld>
            <a:r>
              <a:rPr lang="en-US" dirty="0"/>
              <a:t> </a:t>
            </a:r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Conclusion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9387" cy="50165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brings many new features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Each feature has lots more details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Not all covered here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Review the book or the Exadata doc set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Transparency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Will you get all the benefits?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After upgrades to be able to move to Exadata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After integrating with your existing processes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7A6298E2-0940-449C-909F-C2BC6147B055}" type="slidenum">
              <a:rPr lang="en-US"/>
              <a:pPr/>
              <a:t>4</a:t>
            </a:fld>
            <a:r>
              <a:rPr lang="en-US" dirty="0"/>
              <a:t> 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69387" cy="9413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http://www.brianhitchcock.net/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912" y="1189037"/>
            <a:ext cx="94583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6E48DAA-9E55-4F97-928C-30293EFB4C26}" type="slidenum">
              <a:rPr lang="en-US"/>
              <a:pPr/>
              <a:t>5</a:t>
            </a:fld>
            <a:r>
              <a:rPr lang="en-US" dirty="0"/>
              <a:t> 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899025"/>
          </a:xfrm>
          <a:ln/>
        </p:spPr>
        <p:txBody>
          <a:bodyPr/>
          <a:lstStyle/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What is Exadata?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The Oracle Exadata Database Machine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Hardware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Software</a:t>
            </a:r>
          </a:p>
          <a:p>
            <a:pPr marL="1293813" lvl="2" indent="-285750">
              <a:buSzPct val="75000"/>
              <a:buFont typeface="Symbol" charset="2"/>
              <a:buChar char="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Not just the Oracle database software</a:t>
            </a:r>
          </a:p>
          <a:p>
            <a:pPr marL="1293813" lvl="2" indent="-285750">
              <a:buSzPct val="75000"/>
              <a:buFont typeface="Symbol" charset="2"/>
              <a:buChar char="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Exadata Storage Server software</a:t>
            </a:r>
          </a:p>
          <a:p>
            <a:pPr marL="430213" indent="-323850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If you take away only one thing...</a:t>
            </a:r>
          </a:p>
          <a:p>
            <a:pPr marL="862013" lvl="1" indent="-322263"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Exadata is new hardware and new software</a:t>
            </a:r>
          </a:p>
          <a:p>
            <a:pPr marL="1293813" lvl="2" indent="-285750">
              <a:buSzPct val="75000"/>
              <a:buFont typeface="Symbol" charset="2"/>
              <a:buChar char="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dirty="0"/>
              <a:t>Software separate from database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8400AE49-884E-4BD4-9BF9-7C72C02A742E}" type="slidenum">
              <a:rPr lang="en-US"/>
              <a:pPr/>
              <a:t>6</a:t>
            </a:fld>
            <a:r>
              <a:rPr lang="en-US" dirty="0"/>
              <a:t> 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9387" cy="11699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Full Rack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624263" y="1817688"/>
            <a:ext cx="2514600" cy="4572000"/>
          </a:xfrm>
          <a:prstGeom prst="roundRect">
            <a:avLst>
              <a:gd name="adj" fmla="val 6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852863" y="2046288"/>
            <a:ext cx="2057400" cy="1371600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852863" y="4789488"/>
            <a:ext cx="2057400" cy="1371600"/>
          </a:xfrm>
          <a:prstGeom prst="roundRect">
            <a:avLst>
              <a:gd name="adj" fmla="val 1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852863" y="3417888"/>
            <a:ext cx="2057400" cy="685800"/>
          </a:xfrm>
          <a:prstGeom prst="roundRect">
            <a:avLst>
              <a:gd name="adj" fmla="val 23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852863" y="4103688"/>
            <a:ext cx="2057400" cy="685800"/>
          </a:xfrm>
          <a:prstGeom prst="roundRect">
            <a:avLst>
              <a:gd name="adj" fmla="val 23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52863" y="2503488"/>
            <a:ext cx="18161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Storage Server Cells (7)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52863" y="5246688"/>
            <a:ext cx="1816100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Storage Server Cells (7)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70325" y="3646488"/>
            <a:ext cx="2039938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Database Server Nodes (4)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52863" y="4332288"/>
            <a:ext cx="2039937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Database Server Nodes (4)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98463" y="2286000"/>
            <a:ext cx="2801937" cy="1109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Exadata Storage Server software, disks and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Flash memory live here –OS is Linux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02425" y="5486400"/>
            <a:ext cx="2212975" cy="1109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11gR2 database software lives here – OS is Linux or Solaris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971800" y="2743200"/>
            <a:ext cx="11430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971800" y="2743200"/>
            <a:ext cx="1143000" cy="2514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 flipV="1">
            <a:off x="5713413" y="3884613"/>
            <a:ext cx="917575" cy="1603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 flipV="1">
            <a:off x="5713413" y="4570413"/>
            <a:ext cx="917575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200" y="5029200"/>
            <a:ext cx="2971800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i="1" dirty="0">
                <a:solidFill>
                  <a:srgbClr val="000000"/>
                </a:solidFill>
              </a:rPr>
              <a:t>Most of what is new is in the Storage Server Software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514600"/>
            <a:ext cx="1343025" cy="239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Exadata Storage Server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36DFF11B-0B4E-4AB7-B8FA-43CAD048AD5D}" type="slidenum">
              <a:rPr lang="en-US" smtClean="0"/>
              <a:pPr/>
              <a:t>7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1"/>
          <p:cNvSpPr/>
          <p:nvPr/>
        </p:nvSpPr>
        <p:spPr>
          <a:xfrm>
            <a:off x="2175119" y="1869115"/>
            <a:ext cx="5961961" cy="3621956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1"/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MS Gothic" pitchFamily="2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3645721" y="1499396"/>
            <a:ext cx="3528191" cy="345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Exadata Storage Server Cell</a:t>
            </a:r>
          </a:p>
        </p:txBody>
      </p:sp>
      <p:sp>
        <p:nvSpPr>
          <p:cNvPr id="9" name="Rectangle 4"/>
          <p:cNvSpPr/>
          <p:nvPr/>
        </p:nvSpPr>
        <p:spPr>
          <a:xfrm>
            <a:off x="2743200" y="2138040"/>
            <a:ext cx="914400" cy="6858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1"/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MS Gothic" pitchFamily="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3200400" y="2366640"/>
            <a:ext cx="914400" cy="6858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1"/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MS Gothic" pitchFamily="2"/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5262115" y="2041196"/>
            <a:ext cx="2731688" cy="1337758"/>
            <a:chOff x="5262115" y="2041196"/>
            <a:chExt cx="2731688" cy="1337758"/>
          </a:xfrm>
        </p:grpSpPr>
        <p:grpSp>
          <p:nvGrpSpPr>
            <p:cNvPr id="12" name="Group 7"/>
            <p:cNvGrpSpPr/>
            <p:nvPr/>
          </p:nvGrpSpPr>
          <p:grpSpPr>
            <a:xfrm>
              <a:off x="5262115" y="2841123"/>
              <a:ext cx="1650245" cy="537831"/>
              <a:chOff x="5262115" y="2841123"/>
              <a:chExt cx="1650245" cy="537831"/>
            </a:xfrm>
          </p:grpSpPr>
          <p:grpSp>
            <p:nvGrpSpPr>
              <p:cNvPr id="70" name="Group 8"/>
              <p:cNvGrpSpPr/>
              <p:nvPr/>
            </p:nvGrpSpPr>
            <p:grpSpPr>
              <a:xfrm>
                <a:off x="5262115" y="2841123"/>
                <a:ext cx="897850" cy="349913"/>
                <a:chOff x="5262115" y="2841123"/>
                <a:chExt cx="897850" cy="349913"/>
              </a:xfrm>
            </p:grpSpPr>
            <p:sp>
              <p:nvSpPr>
                <p:cNvPr id="83" name="Freeform 9"/>
                <p:cNvSpPr/>
                <p:nvPr/>
              </p:nvSpPr>
              <p:spPr>
                <a:xfrm>
                  <a:off x="5264283" y="2981520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4" name="Rectangle 10"/>
                <p:cNvSpPr/>
                <p:nvPr/>
              </p:nvSpPr>
              <p:spPr>
                <a:xfrm>
                  <a:off x="5262115" y="2948400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5" name="Straight Connector 11"/>
                <p:cNvSpPr/>
                <p:nvPr/>
              </p:nvSpPr>
              <p:spPr>
                <a:xfrm>
                  <a:off x="5262115" y="2939037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6" name="Straight Connector 12"/>
                <p:cNvSpPr/>
                <p:nvPr/>
              </p:nvSpPr>
              <p:spPr>
                <a:xfrm>
                  <a:off x="6159599" y="2939402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7" name="Freeform 13"/>
                <p:cNvSpPr/>
                <p:nvPr/>
              </p:nvSpPr>
              <p:spPr>
                <a:xfrm>
                  <a:off x="5263917" y="2841123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71" name="Group 14"/>
              <p:cNvGrpSpPr/>
              <p:nvPr/>
            </p:nvGrpSpPr>
            <p:grpSpPr>
              <a:xfrm>
                <a:off x="5591162" y="2935443"/>
                <a:ext cx="897840" cy="349913"/>
                <a:chOff x="5591162" y="2935443"/>
                <a:chExt cx="897840" cy="349913"/>
              </a:xfrm>
            </p:grpSpPr>
            <p:sp>
              <p:nvSpPr>
                <p:cNvPr id="78" name="Freeform 15"/>
                <p:cNvSpPr/>
                <p:nvPr/>
              </p:nvSpPr>
              <p:spPr>
                <a:xfrm>
                  <a:off x="5593320" y="3075840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79" name="Rectangle 16"/>
                <p:cNvSpPr/>
                <p:nvPr/>
              </p:nvSpPr>
              <p:spPr>
                <a:xfrm>
                  <a:off x="5591162" y="3042720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0" name="Straight Connector 17"/>
                <p:cNvSpPr/>
                <p:nvPr/>
              </p:nvSpPr>
              <p:spPr>
                <a:xfrm>
                  <a:off x="5591162" y="3033357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1" name="Straight Connector 18"/>
                <p:cNvSpPr/>
                <p:nvPr/>
              </p:nvSpPr>
              <p:spPr>
                <a:xfrm>
                  <a:off x="6488637" y="3033723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82" name="Freeform 19"/>
                <p:cNvSpPr/>
                <p:nvPr/>
              </p:nvSpPr>
              <p:spPr>
                <a:xfrm>
                  <a:off x="5592964" y="2935443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72" name="Group 20"/>
              <p:cNvGrpSpPr/>
              <p:nvPr/>
            </p:nvGrpSpPr>
            <p:grpSpPr>
              <a:xfrm>
                <a:off x="6014520" y="3029041"/>
                <a:ext cx="897840" cy="349913"/>
                <a:chOff x="6014520" y="3029041"/>
                <a:chExt cx="897840" cy="349913"/>
              </a:xfrm>
            </p:grpSpPr>
            <p:sp>
              <p:nvSpPr>
                <p:cNvPr id="73" name="Freeform 21"/>
                <p:cNvSpPr/>
                <p:nvPr/>
              </p:nvSpPr>
              <p:spPr>
                <a:xfrm>
                  <a:off x="6016678" y="3169438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74" name="Rectangle 22"/>
                <p:cNvSpPr/>
                <p:nvPr/>
              </p:nvSpPr>
              <p:spPr>
                <a:xfrm>
                  <a:off x="6014520" y="3136318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75" name="Straight Connector 23"/>
                <p:cNvSpPr/>
                <p:nvPr/>
              </p:nvSpPr>
              <p:spPr>
                <a:xfrm>
                  <a:off x="6014520" y="3126964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76" name="Straight Connector 24"/>
                <p:cNvSpPr/>
                <p:nvPr/>
              </p:nvSpPr>
              <p:spPr>
                <a:xfrm>
                  <a:off x="6912004" y="3127321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77" name="Freeform 25"/>
                <p:cNvSpPr/>
                <p:nvPr/>
              </p:nvSpPr>
              <p:spPr>
                <a:xfrm>
                  <a:off x="6016322" y="3029041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</p:grpSp>
        <p:grpSp>
          <p:nvGrpSpPr>
            <p:cNvPr id="13" name="Group 26"/>
            <p:cNvGrpSpPr/>
            <p:nvPr/>
          </p:nvGrpSpPr>
          <p:grpSpPr>
            <a:xfrm>
              <a:off x="5697361" y="2570762"/>
              <a:ext cx="1650235" cy="537831"/>
              <a:chOff x="5697361" y="2570762"/>
              <a:chExt cx="1650235" cy="537831"/>
            </a:xfrm>
          </p:grpSpPr>
          <p:grpSp>
            <p:nvGrpSpPr>
              <p:cNvPr id="52" name="Group 27"/>
              <p:cNvGrpSpPr/>
              <p:nvPr/>
            </p:nvGrpSpPr>
            <p:grpSpPr>
              <a:xfrm>
                <a:off x="5697361" y="2570762"/>
                <a:ext cx="897840" cy="349913"/>
                <a:chOff x="5697361" y="2570762"/>
                <a:chExt cx="897840" cy="349913"/>
              </a:xfrm>
            </p:grpSpPr>
            <p:sp>
              <p:nvSpPr>
                <p:cNvPr id="65" name="Freeform 28"/>
                <p:cNvSpPr/>
                <p:nvPr/>
              </p:nvSpPr>
              <p:spPr>
                <a:xfrm>
                  <a:off x="5699519" y="2711159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6" name="Rectangle 29"/>
                <p:cNvSpPr/>
                <p:nvPr/>
              </p:nvSpPr>
              <p:spPr>
                <a:xfrm>
                  <a:off x="5697361" y="2678039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7" name="Straight Connector 30"/>
                <p:cNvSpPr/>
                <p:nvPr/>
              </p:nvSpPr>
              <p:spPr>
                <a:xfrm>
                  <a:off x="5697361" y="2668676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8" name="Straight Connector 31"/>
                <p:cNvSpPr/>
                <p:nvPr/>
              </p:nvSpPr>
              <p:spPr>
                <a:xfrm>
                  <a:off x="6594835" y="2669042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9" name="Freeform 32"/>
                <p:cNvSpPr/>
                <p:nvPr/>
              </p:nvSpPr>
              <p:spPr>
                <a:xfrm>
                  <a:off x="5699162" y="2570762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53" name="Group 33"/>
              <p:cNvGrpSpPr/>
              <p:nvPr/>
            </p:nvGrpSpPr>
            <p:grpSpPr>
              <a:xfrm>
                <a:off x="6026398" y="2665082"/>
                <a:ext cx="897840" cy="349913"/>
                <a:chOff x="6026398" y="2665082"/>
                <a:chExt cx="897840" cy="349913"/>
              </a:xfrm>
            </p:grpSpPr>
            <p:sp>
              <p:nvSpPr>
                <p:cNvPr id="60" name="Freeform 34"/>
                <p:cNvSpPr/>
                <p:nvPr/>
              </p:nvSpPr>
              <p:spPr>
                <a:xfrm>
                  <a:off x="6028556" y="2805479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1" name="Rectangle 35"/>
                <p:cNvSpPr/>
                <p:nvPr/>
              </p:nvSpPr>
              <p:spPr>
                <a:xfrm>
                  <a:off x="6026398" y="2772360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2" name="Straight Connector 36"/>
                <p:cNvSpPr/>
                <p:nvPr/>
              </p:nvSpPr>
              <p:spPr>
                <a:xfrm>
                  <a:off x="6026398" y="2762996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3" name="Straight Connector 37"/>
                <p:cNvSpPr/>
                <p:nvPr/>
              </p:nvSpPr>
              <p:spPr>
                <a:xfrm>
                  <a:off x="6923882" y="2763362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64" name="Freeform 38"/>
                <p:cNvSpPr/>
                <p:nvPr/>
              </p:nvSpPr>
              <p:spPr>
                <a:xfrm>
                  <a:off x="6028200" y="2665082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54" name="Group 39"/>
              <p:cNvGrpSpPr/>
              <p:nvPr/>
            </p:nvGrpSpPr>
            <p:grpSpPr>
              <a:xfrm>
                <a:off x="6449756" y="2758680"/>
                <a:ext cx="897840" cy="349913"/>
                <a:chOff x="6449756" y="2758680"/>
                <a:chExt cx="897840" cy="349913"/>
              </a:xfrm>
            </p:grpSpPr>
            <p:sp>
              <p:nvSpPr>
                <p:cNvPr id="55" name="Freeform 40"/>
                <p:cNvSpPr/>
                <p:nvPr/>
              </p:nvSpPr>
              <p:spPr>
                <a:xfrm>
                  <a:off x="6451914" y="2899077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6" name="Rectangle 41"/>
                <p:cNvSpPr/>
                <p:nvPr/>
              </p:nvSpPr>
              <p:spPr>
                <a:xfrm>
                  <a:off x="6449756" y="2865958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7" name="Straight Connector 42"/>
                <p:cNvSpPr/>
                <p:nvPr/>
              </p:nvSpPr>
              <p:spPr>
                <a:xfrm>
                  <a:off x="6449756" y="2856603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8" name="Straight Connector 43"/>
                <p:cNvSpPr/>
                <p:nvPr/>
              </p:nvSpPr>
              <p:spPr>
                <a:xfrm>
                  <a:off x="7347240" y="2856960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9" name="Freeform 44"/>
                <p:cNvSpPr/>
                <p:nvPr/>
              </p:nvSpPr>
              <p:spPr>
                <a:xfrm>
                  <a:off x="6451558" y="2758680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</p:grpSp>
        <p:grpSp>
          <p:nvGrpSpPr>
            <p:cNvPr id="14" name="Group 45"/>
            <p:cNvGrpSpPr/>
            <p:nvPr/>
          </p:nvGrpSpPr>
          <p:grpSpPr>
            <a:xfrm>
              <a:off x="6061676" y="2323435"/>
              <a:ext cx="1650245" cy="537841"/>
              <a:chOff x="6061676" y="2323435"/>
              <a:chExt cx="1650245" cy="537841"/>
            </a:xfrm>
          </p:grpSpPr>
          <p:grpSp>
            <p:nvGrpSpPr>
              <p:cNvPr id="34" name="Group 46"/>
              <p:cNvGrpSpPr/>
              <p:nvPr/>
            </p:nvGrpSpPr>
            <p:grpSpPr>
              <a:xfrm>
                <a:off x="6061676" y="2323435"/>
                <a:ext cx="897849" cy="349922"/>
                <a:chOff x="6061676" y="2323435"/>
                <a:chExt cx="897849" cy="349922"/>
              </a:xfrm>
            </p:grpSpPr>
            <p:sp>
              <p:nvSpPr>
                <p:cNvPr id="47" name="Freeform 47"/>
                <p:cNvSpPr/>
                <p:nvPr/>
              </p:nvSpPr>
              <p:spPr>
                <a:xfrm>
                  <a:off x="6063843" y="2463841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8" name="Rectangle 48"/>
                <p:cNvSpPr/>
                <p:nvPr/>
              </p:nvSpPr>
              <p:spPr>
                <a:xfrm>
                  <a:off x="6061676" y="2430722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9" name="Straight Connector 49"/>
                <p:cNvSpPr/>
                <p:nvPr/>
              </p:nvSpPr>
              <p:spPr>
                <a:xfrm>
                  <a:off x="6061676" y="2421358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0" name="Straight Connector 50"/>
                <p:cNvSpPr/>
                <p:nvPr/>
              </p:nvSpPr>
              <p:spPr>
                <a:xfrm>
                  <a:off x="6959160" y="2421724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51" name="Freeform 51"/>
                <p:cNvSpPr/>
                <p:nvPr/>
              </p:nvSpPr>
              <p:spPr>
                <a:xfrm>
                  <a:off x="6063477" y="2323435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35" name="Group 52"/>
              <p:cNvGrpSpPr/>
              <p:nvPr/>
            </p:nvGrpSpPr>
            <p:grpSpPr>
              <a:xfrm>
                <a:off x="6390723" y="2417755"/>
                <a:ext cx="897840" cy="349923"/>
                <a:chOff x="6390723" y="2417755"/>
                <a:chExt cx="897840" cy="349923"/>
              </a:xfrm>
            </p:grpSpPr>
            <p:sp>
              <p:nvSpPr>
                <p:cNvPr id="42" name="Freeform 53"/>
                <p:cNvSpPr/>
                <p:nvPr/>
              </p:nvSpPr>
              <p:spPr>
                <a:xfrm>
                  <a:off x="6392881" y="2558162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3" name="Rectangle 54"/>
                <p:cNvSpPr/>
                <p:nvPr/>
              </p:nvSpPr>
              <p:spPr>
                <a:xfrm>
                  <a:off x="6390723" y="2525042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4" name="Straight Connector 55"/>
                <p:cNvSpPr/>
                <p:nvPr/>
              </p:nvSpPr>
              <p:spPr>
                <a:xfrm>
                  <a:off x="6390723" y="2515678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5" name="Straight Connector 56"/>
                <p:cNvSpPr/>
                <p:nvPr/>
              </p:nvSpPr>
              <p:spPr>
                <a:xfrm>
                  <a:off x="7288197" y="2516035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6" name="Freeform 57"/>
                <p:cNvSpPr/>
                <p:nvPr/>
              </p:nvSpPr>
              <p:spPr>
                <a:xfrm>
                  <a:off x="6392515" y="2417755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36" name="Group 58"/>
              <p:cNvGrpSpPr/>
              <p:nvPr/>
            </p:nvGrpSpPr>
            <p:grpSpPr>
              <a:xfrm>
                <a:off x="6814081" y="2511363"/>
                <a:ext cx="897840" cy="349913"/>
                <a:chOff x="6814081" y="2511363"/>
                <a:chExt cx="897840" cy="349913"/>
              </a:xfrm>
            </p:grpSpPr>
            <p:sp>
              <p:nvSpPr>
                <p:cNvPr id="37" name="Freeform 59"/>
                <p:cNvSpPr/>
                <p:nvPr/>
              </p:nvSpPr>
              <p:spPr>
                <a:xfrm>
                  <a:off x="6816239" y="2651760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8" name="Rectangle 60"/>
                <p:cNvSpPr/>
                <p:nvPr/>
              </p:nvSpPr>
              <p:spPr>
                <a:xfrm>
                  <a:off x="6814081" y="2618640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9" name="Straight Connector 61"/>
                <p:cNvSpPr/>
                <p:nvPr/>
              </p:nvSpPr>
              <p:spPr>
                <a:xfrm>
                  <a:off x="6814081" y="2609276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0" name="Straight Connector 62"/>
                <p:cNvSpPr/>
                <p:nvPr/>
              </p:nvSpPr>
              <p:spPr>
                <a:xfrm>
                  <a:off x="7711555" y="2609642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41" name="Freeform 63"/>
                <p:cNvSpPr/>
                <p:nvPr/>
              </p:nvSpPr>
              <p:spPr>
                <a:xfrm>
                  <a:off x="6815882" y="2511363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</p:grpSp>
        <p:grpSp>
          <p:nvGrpSpPr>
            <p:cNvPr id="15" name="Group 64"/>
            <p:cNvGrpSpPr/>
            <p:nvPr/>
          </p:nvGrpSpPr>
          <p:grpSpPr>
            <a:xfrm>
              <a:off x="6343558" y="2041196"/>
              <a:ext cx="1650245" cy="537841"/>
              <a:chOff x="6343558" y="2041196"/>
              <a:chExt cx="1650245" cy="537841"/>
            </a:xfrm>
          </p:grpSpPr>
          <p:grpSp>
            <p:nvGrpSpPr>
              <p:cNvPr id="16" name="Group 65"/>
              <p:cNvGrpSpPr/>
              <p:nvPr/>
            </p:nvGrpSpPr>
            <p:grpSpPr>
              <a:xfrm>
                <a:off x="6343558" y="2041196"/>
                <a:ext cx="897840" cy="349922"/>
                <a:chOff x="6343558" y="2041196"/>
                <a:chExt cx="897840" cy="349922"/>
              </a:xfrm>
            </p:grpSpPr>
            <p:sp>
              <p:nvSpPr>
                <p:cNvPr id="29" name="Freeform 66"/>
                <p:cNvSpPr/>
                <p:nvPr/>
              </p:nvSpPr>
              <p:spPr>
                <a:xfrm>
                  <a:off x="6345716" y="2181602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0" name="Rectangle 67"/>
                <p:cNvSpPr/>
                <p:nvPr/>
              </p:nvSpPr>
              <p:spPr>
                <a:xfrm>
                  <a:off x="6343558" y="2148483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1" name="Straight Connector 68"/>
                <p:cNvSpPr/>
                <p:nvPr/>
              </p:nvSpPr>
              <p:spPr>
                <a:xfrm>
                  <a:off x="6343558" y="2139119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2" name="Straight Connector 69"/>
                <p:cNvSpPr/>
                <p:nvPr/>
              </p:nvSpPr>
              <p:spPr>
                <a:xfrm>
                  <a:off x="7241042" y="2139476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33" name="Freeform 70"/>
                <p:cNvSpPr/>
                <p:nvPr/>
              </p:nvSpPr>
              <p:spPr>
                <a:xfrm>
                  <a:off x="6345359" y="2041196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17" name="Group 71"/>
              <p:cNvGrpSpPr/>
              <p:nvPr/>
            </p:nvGrpSpPr>
            <p:grpSpPr>
              <a:xfrm>
                <a:off x="6672596" y="2135517"/>
                <a:ext cx="897849" cy="349922"/>
                <a:chOff x="6672596" y="2135517"/>
                <a:chExt cx="897849" cy="349922"/>
              </a:xfrm>
            </p:grpSpPr>
            <p:sp>
              <p:nvSpPr>
                <p:cNvPr id="24" name="Freeform 72"/>
                <p:cNvSpPr/>
                <p:nvPr/>
              </p:nvSpPr>
              <p:spPr>
                <a:xfrm>
                  <a:off x="6674763" y="2275923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5" name="Rectangle 73"/>
                <p:cNvSpPr/>
                <p:nvPr/>
              </p:nvSpPr>
              <p:spPr>
                <a:xfrm>
                  <a:off x="6672596" y="2242803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6" name="Straight Connector 74"/>
                <p:cNvSpPr/>
                <p:nvPr/>
              </p:nvSpPr>
              <p:spPr>
                <a:xfrm>
                  <a:off x="6672596" y="2233440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7" name="Straight Connector 75"/>
                <p:cNvSpPr/>
                <p:nvPr/>
              </p:nvSpPr>
              <p:spPr>
                <a:xfrm>
                  <a:off x="7570079" y="2233796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8" name="Freeform 76"/>
                <p:cNvSpPr/>
                <p:nvPr/>
              </p:nvSpPr>
              <p:spPr>
                <a:xfrm>
                  <a:off x="6674397" y="2135517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  <p:grpSp>
            <p:nvGrpSpPr>
              <p:cNvPr id="18" name="Group 77"/>
              <p:cNvGrpSpPr/>
              <p:nvPr/>
            </p:nvGrpSpPr>
            <p:grpSpPr>
              <a:xfrm>
                <a:off x="7095963" y="2229115"/>
                <a:ext cx="897840" cy="349922"/>
                <a:chOff x="7095963" y="2229115"/>
                <a:chExt cx="897840" cy="349922"/>
              </a:xfrm>
            </p:grpSpPr>
            <p:sp>
              <p:nvSpPr>
                <p:cNvPr id="19" name="Freeform 78"/>
                <p:cNvSpPr/>
                <p:nvPr/>
              </p:nvSpPr>
              <p:spPr>
                <a:xfrm>
                  <a:off x="7098121" y="2369521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0" name="Rectangle 79"/>
                <p:cNvSpPr/>
                <p:nvPr/>
              </p:nvSpPr>
              <p:spPr>
                <a:xfrm>
                  <a:off x="7095963" y="2336401"/>
                  <a:ext cx="897840" cy="138238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1" name="Straight Connector 80"/>
                <p:cNvSpPr/>
                <p:nvPr/>
              </p:nvSpPr>
              <p:spPr>
                <a:xfrm>
                  <a:off x="7095963" y="2327038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2" name="Straight Connector 81"/>
                <p:cNvSpPr/>
                <p:nvPr/>
              </p:nvSpPr>
              <p:spPr>
                <a:xfrm>
                  <a:off x="7993437" y="2327404"/>
                  <a:ext cx="0" cy="145078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val ss"/>
                    <a:gd name="f6" fmla="val 0"/>
                    <a:gd name="f7" fmla="+- 0 0 -180"/>
                    <a:gd name="f8" fmla="+- 0 0 -360"/>
                    <a:gd name="f9" fmla="abs f3"/>
                    <a:gd name="f10" fmla="abs f4"/>
                    <a:gd name="f11" fmla="abs f5"/>
                    <a:gd name="f12" fmla="*/ f7 f0 1"/>
                    <a:gd name="f13" fmla="*/ f8 f0 1"/>
                    <a:gd name="f14" fmla="?: f9 f3 1"/>
                    <a:gd name="f15" fmla="?: f10 f4 1"/>
                    <a:gd name="f16" fmla="?: f11 f5 1"/>
                    <a:gd name="f17" fmla="*/ f12 1 f2"/>
                    <a:gd name="f18" fmla="*/ f13 1 f2"/>
                    <a:gd name="f19" fmla="*/ f14 1 21600"/>
                    <a:gd name="f20" fmla="*/ f15 1 21600"/>
                    <a:gd name="f21" fmla="*/ 21600 f14 1"/>
                    <a:gd name="f22" fmla="*/ 21600 f15 1"/>
                    <a:gd name="f23" fmla="+- f17 0 f1"/>
                    <a:gd name="f24" fmla="+- f18 0 f1"/>
                    <a:gd name="f25" fmla="min f20 f19"/>
                    <a:gd name="f26" fmla="*/ f21 1 f16"/>
                    <a:gd name="f27" fmla="*/ f22 1 f16"/>
                    <a:gd name="f28" fmla="val f26"/>
                    <a:gd name="f29" fmla="val f27"/>
                    <a:gd name="f30" fmla="*/ f6 f25 1"/>
                    <a:gd name="f31" fmla="*/ f28 f25 1"/>
                    <a:gd name="f32" fmla="*/ f29 f25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3">
                      <a:pos x="f30" y="f30"/>
                    </a:cxn>
                    <a:cxn ang="f24">
                      <a:pos x="f31" y="f32"/>
                    </a:cxn>
                  </a:cxnLst>
                  <a:rect l="f30" t="f30" r="f31" b="f32"/>
                  <a:pathLst>
                    <a:path>
                      <a:moveTo>
                        <a:pt x="f30" y="f30"/>
                      </a:moveTo>
                      <a:lnTo>
                        <a:pt x="f31" y="f3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  <p:sp>
              <p:nvSpPr>
                <p:cNvPr id="23" name="Freeform 82"/>
                <p:cNvSpPr/>
                <p:nvPr/>
              </p:nvSpPr>
              <p:spPr>
                <a:xfrm>
                  <a:off x="7097755" y="2229115"/>
                  <a:ext cx="895682" cy="209516"/>
                </a:xfrm>
                <a:custGeom>
                  <a:avLst/>
                  <a:gdLst>
                    <a:gd name="f0" fmla="val 10800000"/>
                    <a:gd name="f1" fmla="val 5400000"/>
                    <a:gd name="f2" fmla="val 16200000"/>
                    <a:gd name="f3" fmla="val w"/>
                    <a:gd name="f4" fmla="val h"/>
                    <a:gd name="f5" fmla="val ss"/>
                    <a:gd name="f6" fmla="val 0"/>
                    <a:gd name="f7" fmla="*/ 5419351 1 1725033"/>
                    <a:gd name="f8" fmla="abs f3"/>
                    <a:gd name="f9" fmla="abs f4"/>
                    <a:gd name="f10" fmla="abs f5"/>
                    <a:gd name="f11" fmla="+- 2700000 f1 0"/>
                    <a:gd name="f12" fmla="?: f8 f3 1"/>
                    <a:gd name="f13" fmla="?: f9 f4 1"/>
                    <a:gd name="f14" fmla="?: f10 f5 1"/>
                    <a:gd name="f15" fmla="+- f11 0 f1"/>
                    <a:gd name="f16" fmla="*/ f12 1 21600"/>
                    <a:gd name="f17" fmla="*/ f13 1 21600"/>
                    <a:gd name="f18" fmla="*/ 21600 f12 1"/>
                    <a:gd name="f19" fmla="*/ 21600 f13 1"/>
                    <a:gd name="f20" fmla="+- f15 f1 0"/>
                    <a:gd name="f21" fmla="min f17 f16"/>
                    <a:gd name="f22" fmla="*/ f18 1 f14"/>
                    <a:gd name="f23" fmla="*/ f19 1 f14"/>
                    <a:gd name="f24" fmla="*/ f20 f7 1"/>
                    <a:gd name="f25" fmla="val f22"/>
                    <a:gd name="f26" fmla="val f23"/>
                    <a:gd name="f27" fmla="*/ f24 1 f0"/>
                    <a:gd name="f28" fmla="*/ f6 f21 1"/>
                    <a:gd name="f29" fmla="+- f26 0 f6"/>
                    <a:gd name="f30" fmla="+- f25 0 f6"/>
                    <a:gd name="f31" fmla="+- 0 0 f27"/>
                    <a:gd name="f32" fmla="*/ f29 1 2"/>
                    <a:gd name="f33" fmla="*/ f30 1 2"/>
                    <a:gd name="f34" fmla="+- 0 0 f31"/>
                    <a:gd name="f35" fmla="+- f6 f32 0"/>
                    <a:gd name="f36" fmla="+- f6 f33 0"/>
                    <a:gd name="f37" fmla="*/ f34 f0 1"/>
                    <a:gd name="f38" fmla="*/ f33 f21 1"/>
                    <a:gd name="f39" fmla="*/ f32 f21 1"/>
                    <a:gd name="f40" fmla="*/ f37 1 f7"/>
                    <a:gd name="f41" fmla="*/ f35 f21 1"/>
                    <a:gd name="f42" fmla="+- f40 0 f1"/>
                    <a:gd name="f43" fmla="cos 1 f42"/>
                    <a:gd name="f44" fmla="sin 1 f42"/>
                    <a:gd name="f45" fmla="+- 0 0 f43"/>
                    <a:gd name="f46" fmla="+- 0 0 f44"/>
                    <a:gd name="f47" fmla="+- 0 0 f45"/>
                    <a:gd name="f48" fmla="+- 0 0 f46"/>
                    <a:gd name="f49" fmla="val f47"/>
                    <a:gd name="f50" fmla="val f48"/>
                    <a:gd name="f51" fmla="*/ f49 f33 1"/>
                    <a:gd name="f52" fmla="*/ f50 f32 1"/>
                    <a:gd name="f53" fmla="+- f36 0 f51"/>
                    <a:gd name="f54" fmla="+- f36 f51 0"/>
                    <a:gd name="f55" fmla="+- f35 0 f52"/>
                    <a:gd name="f56" fmla="+- f35 f52 0"/>
                    <a:gd name="f57" fmla="*/ f53 f21 1"/>
                    <a:gd name="f58" fmla="*/ f55 f21 1"/>
                    <a:gd name="f59" fmla="*/ f54 f21 1"/>
                    <a:gd name="f60" fmla="*/ f56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57" t="f58" r="f59" b="f60"/>
                  <a:pathLst>
                    <a:path>
                      <a:moveTo>
                        <a:pt x="f28" y="f41"/>
                      </a:moveTo>
                      <a:arcTo wR="f38" hR="f39" stAng="f0" swAng="f1"/>
                      <a:arcTo wR="f38" hR="f39" stAng="f2" swAng="f1"/>
                      <a:arcTo wR="f38" hR="f39" stAng="f6" swAng="f1"/>
                      <a:arcTo wR="f38" hR="f39" stAng="f1" swAng="f1"/>
                      <a:close/>
                    </a:path>
                  </a:pathLst>
                </a:custGeom>
                <a:solidFill>
                  <a:srgbClr val="99CCFF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square" lIns="90004" tIns="44997" rIns="90004" bIns="44997" anchor="ctr" anchorCtr="1" compatLnSpc="1"/>
                <a:lstStyle/>
                <a:p>
                  <a:pPr marL="0" marR="0" lvl="0" indent="0" algn="l" defTabSz="914400" rtl="0" fontAlgn="auto" hangingPunct="0">
                    <a:lnSpc>
                      <a:spcPct val="93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 pitchFamily="18"/>
                    <a:ea typeface="MS Gothic" pitchFamily="2"/>
                    <a:cs typeface="MS Gothic" pitchFamily="2"/>
                  </a:endParaRPr>
                </a:p>
              </p:txBody>
            </p:sp>
          </p:grpSp>
        </p:grpSp>
      </p:grpSp>
      <p:grpSp>
        <p:nvGrpSpPr>
          <p:cNvPr id="88" name="Group 83"/>
          <p:cNvGrpSpPr/>
          <p:nvPr/>
        </p:nvGrpSpPr>
        <p:grpSpPr>
          <a:xfrm>
            <a:off x="2563556" y="3750841"/>
            <a:ext cx="1717207" cy="1117442"/>
            <a:chOff x="2563556" y="3750841"/>
            <a:chExt cx="1717207" cy="1117442"/>
          </a:xfrm>
        </p:grpSpPr>
        <p:sp>
          <p:nvSpPr>
            <p:cNvPr id="89" name="Freeform 84"/>
            <p:cNvSpPr/>
            <p:nvPr/>
          </p:nvSpPr>
          <p:spPr>
            <a:xfrm>
              <a:off x="2563556" y="3750841"/>
              <a:ext cx="1164241" cy="50580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0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  <p:sp>
          <p:nvSpPr>
            <p:cNvPr id="90" name="Freeform 85"/>
            <p:cNvSpPr/>
            <p:nvPr/>
          </p:nvSpPr>
          <p:spPr>
            <a:xfrm>
              <a:off x="2692798" y="3939482"/>
              <a:ext cx="1164241" cy="50580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0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  <p:sp>
          <p:nvSpPr>
            <p:cNvPr id="91" name="Freeform 86"/>
            <p:cNvSpPr/>
            <p:nvPr/>
          </p:nvSpPr>
          <p:spPr>
            <a:xfrm>
              <a:off x="2916359" y="4138921"/>
              <a:ext cx="1164241" cy="50580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0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  <p:sp>
          <p:nvSpPr>
            <p:cNvPr id="92" name="Freeform 87"/>
            <p:cNvSpPr/>
            <p:nvPr/>
          </p:nvSpPr>
          <p:spPr>
            <a:xfrm>
              <a:off x="3116522" y="4362483"/>
              <a:ext cx="1164241" cy="50580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0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</p:grpSp>
      <p:sp>
        <p:nvSpPr>
          <p:cNvPr id="93" name="TextBox 88"/>
          <p:cNvSpPr txBox="1"/>
          <p:nvPr/>
        </p:nvSpPr>
        <p:spPr>
          <a:xfrm>
            <a:off x="2328482" y="3104278"/>
            <a:ext cx="2330829" cy="345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CPUs – 2x6 core</a:t>
            </a:r>
          </a:p>
        </p:txBody>
      </p:sp>
      <p:sp>
        <p:nvSpPr>
          <p:cNvPr id="94" name="TextBox 89"/>
          <p:cNvSpPr txBox="1"/>
          <p:nvPr/>
        </p:nvSpPr>
        <p:spPr>
          <a:xfrm>
            <a:off x="2269796" y="4903561"/>
            <a:ext cx="2694316" cy="345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Flash Cards – 4x96GB</a:t>
            </a:r>
          </a:p>
        </p:txBody>
      </p:sp>
      <p:sp>
        <p:nvSpPr>
          <p:cNvPr id="95" name="TextBox 90"/>
          <p:cNvSpPr txBox="1"/>
          <p:nvPr/>
        </p:nvSpPr>
        <p:spPr>
          <a:xfrm>
            <a:off x="4656600" y="3409916"/>
            <a:ext cx="2904838" cy="855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Disks – 12x600Gb (High Performance)</a:t>
            </a:r>
          </a:p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Or 12x2Tb (High capacity)</a:t>
            </a:r>
          </a:p>
        </p:txBody>
      </p:sp>
      <p:grpSp>
        <p:nvGrpSpPr>
          <p:cNvPr id="96" name="Group 91"/>
          <p:cNvGrpSpPr/>
          <p:nvPr/>
        </p:nvGrpSpPr>
        <p:grpSpPr>
          <a:xfrm>
            <a:off x="5127123" y="4880161"/>
            <a:ext cx="3265988" cy="529199"/>
            <a:chOff x="5127123" y="4880161"/>
            <a:chExt cx="3265988" cy="529199"/>
          </a:xfrm>
        </p:grpSpPr>
        <p:sp>
          <p:nvSpPr>
            <p:cNvPr id="97" name="Freeform 92"/>
            <p:cNvSpPr/>
            <p:nvPr/>
          </p:nvSpPr>
          <p:spPr>
            <a:xfrm>
              <a:off x="5127123" y="4880161"/>
              <a:ext cx="2951637" cy="529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99CCFF"/>
            </a:solidFill>
            <a:ln>
              <a:noFill/>
              <a:prstDash val="solid"/>
            </a:ln>
          </p:spPr>
          <p:txBody>
            <a:bodyPr vert="horz" wrap="square" lIns="90004" tIns="44997" rIns="90004" bIns="44997" anchor="ctr" anchorCtr="1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  <p:sp>
          <p:nvSpPr>
            <p:cNvPr id="98" name="TextBox 93"/>
            <p:cNvSpPr txBox="1"/>
            <p:nvPr/>
          </p:nvSpPr>
          <p:spPr>
            <a:xfrm>
              <a:off x="5256720" y="4974116"/>
              <a:ext cx="3136391" cy="3452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4" tIns="44997" rIns="90004" bIns="44997" anchor="t" anchorCtr="0" compatLnSpc="1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itchFamily="18"/>
                  <a:ea typeface="MS Gothic" pitchFamily="2"/>
                  <a:cs typeface="MS Gothic" pitchFamily="2"/>
                </a:rPr>
                <a:t>Storage Server Software</a:t>
              </a:r>
            </a:p>
          </p:txBody>
        </p:sp>
      </p:grpSp>
      <p:grpSp>
        <p:nvGrpSpPr>
          <p:cNvPr id="99" name="Group 94"/>
          <p:cNvGrpSpPr/>
          <p:nvPr/>
        </p:nvGrpSpPr>
        <p:grpSpPr>
          <a:xfrm>
            <a:off x="5127123" y="4444916"/>
            <a:ext cx="1513389" cy="599764"/>
            <a:chOff x="5127123" y="4444916"/>
            <a:chExt cx="1513389" cy="599764"/>
          </a:xfrm>
        </p:grpSpPr>
        <p:sp>
          <p:nvSpPr>
            <p:cNvPr id="100" name="Freeform 95"/>
            <p:cNvSpPr/>
            <p:nvPr/>
          </p:nvSpPr>
          <p:spPr>
            <a:xfrm>
              <a:off x="5127123" y="4444916"/>
              <a:ext cx="1317238" cy="599764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99CCFF"/>
            </a:solidFill>
            <a:ln>
              <a:noFill/>
              <a:prstDash val="solid"/>
            </a:ln>
          </p:spPr>
          <p:txBody>
            <a:bodyPr vert="horz" wrap="square" lIns="90004" tIns="44997" rIns="90004" bIns="44997" anchor="ctr" anchorCtr="1" compatLnSpc="1"/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endParaRPr>
            </a:p>
          </p:txBody>
        </p:sp>
        <p:sp>
          <p:nvSpPr>
            <p:cNvPr id="101" name="TextBox 96"/>
            <p:cNvSpPr txBox="1"/>
            <p:nvPr/>
          </p:nvSpPr>
          <p:spPr>
            <a:xfrm>
              <a:off x="5232599" y="4574523"/>
              <a:ext cx="1407913" cy="34524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0004" tIns="44997" rIns="90004" bIns="44997" anchor="t" anchorCtr="0" compatLnSpc="1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itchFamily="18"/>
                  <a:ea typeface="MS Gothic" pitchFamily="2"/>
                  <a:cs typeface="MS Gothic" pitchFamily="2"/>
                </a:rPr>
                <a:t>Linux OS</a:t>
              </a:r>
            </a:p>
          </p:txBody>
        </p:sp>
      </p:grpSp>
      <p:sp>
        <p:nvSpPr>
          <p:cNvPr id="102" name="TextBox 97"/>
          <p:cNvSpPr txBox="1"/>
          <p:nvPr/>
        </p:nvSpPr>
        <p:spPr>
          <a:xfrm>
            <a:off x="2563556" y="5879518"/>
            <a:ext cx="2436117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1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S Gothic" pitchFamily="2"/>
                <a:cs typeface="MS Gothic" pitchFamily="2"/>
              </a:rPr>
              <a:t>Not just disks...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FAB273C1-0625-4238-9BD4-8C8ED9008E68}" type="slidenum">
              <a:rPr lang="en-US"/>
              <a:pPr/>
              <a:t>8</a:t>
            </a:fld>
            <a:r>
              <a:rPr lang="en-US" dirty="0"/>
              <a:t> 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Exadata – Smart Scan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4512" y="1493837"/>
            <a:ext cx="9070975" cy="4927600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Smart Scan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Name for multiple performance features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Supports processing in the storage layer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All Smart Scan features done in Storage Server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Reduces amount of data returned to db instance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External to Oracle database software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Transparent to application and database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Reduces the resources needed for a query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Dramatic effect on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05/06/2011 www.brianhitchcock.net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“The statements and opinions expressed here are my own and do not necessarily represent those of Oracle Corporation.”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DDB29D0F-219C-4718-9DD0-3362212A7E15}" type="slidenum">
              <a:rPr lang="en-US"/>
              <a:pPr/>
              <a:t>9</a:t>
            </a:fld>
            <a:r>
              <a:rPr lang="en-US" dirty="0"/>
              <a:t> 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Full Table Scan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0538" y="1357313"/>
            <a:ext cx="9069387" cy="5237162"/>
          </a:xfrm>
          <a:ln/>
        </p:spPr>
        <p:txBody>
          <a:bodyPr/>
          <a:lstStyle/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Standard query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Parsed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Execution plan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Request data from storage</a:t>
            </a:r>
          </a:p>
          <a:p>
            <a:pPr indent="-3413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Exadata query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Db node sends meta data to storage server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Describes query predicate</a:t>
            </a:r>
          </a:p>
          <a:p>
            <a:pPr marL="1484313" lvl="1" indent="-568325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Storage server uses predicate info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Eliminates rows not needed</a:t>
            </a:r>
          </a:p>
          <a:p>
            <a:pPr marL="2286000" lvl="2" indent="-455613">
              <a:buSzPct val="45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Returns fewer rows to database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2318</Words>
  <Application>Microsoft Office PowerPoint</Application>
  <PresentationFormat>Custom</PresentationFormat>
  <Paragraphs>450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Exadata </vt:lpstr>
      <vt:lpstr>Exadata</vt:lpstr>
      <vt:lpstr>Presentation Available</vt:lpstr>
      <vt:lpstr>http://www.brianhitchcock.net/</vt:lpstr>
      <vt:lpstr>Exadata</vt:lpstr>
      <vt:lpstr>Exadata Full Rack</vt:lpstr>
      <vt:lpstr>Exadata Storage Server</vt:lpstr>
      <vt:lpstr>Exadata – Smart Scan</vt:lpstr>
      <vt:lpstr>Full Table Scan</vt:lpstr>
      <vt:lpstr>Column Projection</vt:lpstr>
      <vt:lpstr>Join Filtering</vt:lpstr>
      <vt:lpstr>Storage Indexes</vt:lpstr>
      <vt:lpstr>Storage Indexes</vt:lpstr>
      <vt:lpstr>Smart Scan</vt:lpstr>
      <vt:lpstr>Explain Plan</vt:lpstr>
      <vt:lpstr>Compression</vt:lpstr>
      <vt:lpstr>EHCC</vt:lpstr>
      <vt:lpstr>EHCC options</vt:lpstr>
      <vt:lpstr>EHCC</vt:lpstr>
      <vt:lpstr>Smart Flash Cache</vt:lpstr>
      <vt:lpstr>Smart Flash Cache</vt:lpstr>
      <vt:lpstr>Smart Flash Cache</vt:lpstr>
      <vt:lpstr>Smart Flash Cache</vt:lpstr>
      <vt:lpstr>Smart Flash Cache</vt:lpstr>
      <vt:lpstr>Storage Server Management</vt:lpstr>
      <vt:lpstr>LUNS, grid disks etc?</vt:lpstr>
      <vt:lpstr>Encryption</vt:lpstr>
      <vt:lpstr>Backup</vt:lpstr>
      <vt:lpstr>Exadata – Capacity?</vt:lpstr>
      <vt:lpstr>High Availability</vt:lpstr>
      <vt:lpstr>Exadata – Support Roles?</vt:lpstr>
      <vt:lpstr>Exadata – Transparency?</vt:lpstr>
      <vt:lpstr>Exadata – Transparency?</vt:lpstr>
      <vt:lpstr>Exadata – Transparency?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Exadata </dc:title>
  <dc:creator>BRIAN HITCHCOCK</dc:creator>
  <cp:lastModifiedBy>Brian R Hitchcock</cp:lastModifiedBy>
  <cp:revision>150</cp:revision>
  <cp:lastPrinted>1601-01-01T00:00:00Z</cp:lastPrinted>
  <dcterms:created xsi:type="dcterms:W3CDTF">2011-04-22T21:12:47Z</dcterms:created>
  <dcterms:modified xsi:type="dcterms:W3CDTF">2011-05-19T01:19:50Z</dcterms:modified>
</cp:coreProperties>
</file>