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75" r:id="rId2"/>
    <p:sldId id="519" r:id="rId3"/>
    <p:sldId id="508" r:id="rId4"/>
    <p:sldId id="566" r:id="rId5"/>
    <p:sldId id="579" r:id="rId6"/>
    <p:sldId id="580" r:id="rId7"/>
    <p:sldId id="568" r:id="rId8"/>
    <p:sldId id="520" r:id="rId9"/>
    <p:sldId id="567" r:id="rId10"/>
    <p:sldId id="571" r:id="rId11"/>
    <p:sldId id="572" r:id="rId12"/>
    <p:sldId id="573" r:id="rId13"/>
    <p:sldId id="559" r:id="rId14"/>
    <p:sldId id="576" r:id="rId15"/>
    <p:sldId id="577" r:id="rId16"/>
    <p:sldId id="578" r:id="rId17"/>
    <p:sldId id="569" r:id="rId18"/>
    <p:sldId id="563" r:id="rId19"/>
    <p:sldId id="581" r:id="rId20"/>
    <p:sldId id="582" r:id="rId21"/>
    <p:sldId id="560" r:id="rId22"/>
    <p:sldId id="583" r:id="rId23"/>
    <p:sldId id="561" r:id="rId24"/>
    <p:sldId id="584" r:id="rId25"/>
    <p:sldId id="565" r:id="rId26"/>
  </p:sldIdLst>
  <p:sldSz cx="9144000" cy="6858000" type="screen4x3"/>
  <p:notesSz cx="9144000" cy="6858000"/>
  <p:defaultTextStyle>
    <a:defPPr>
      <a:defRPr lang="en-US"/>
    </a:defPPr>
    <a:lvl1pPr algn="ctr" rtl="0" fontAlgn="base">
      <a:lnSpc>
        <a:spcPct val="90000"/>
      </a:lnSpc>
      <a:spcBef>
        <a:spcPct val="50000"/>
      </a:spcBef>
      <a:spcAft>
        <a:spcPct val="0"/>
      </a:spcAft>
      <a:buClr>
        <a:schemeClr val="accent1"/>
      </a:buClr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lnSpc>
        <a:spcPct val="90000"/>
      </a:lnSpc>
      <a:spcBef>
        <a:spcPct val="50000"/>
      </a:spcBef>
      <a:spcAft>
        <a:spcPct val="0"/>
      </a:spcAft>
      <a:buClr>
        <a:schemeClr val="accent1"/>
      </a:buClr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lnSpc>
        <a:spcPct val="90000"/>
      </a:lnSpc>
      <a:spcBef>
        <a:spcPct val="50000"/>
      </a:spcBef>
      <a:spcAft>
        <a:spcPct val="0"/>
      </a:spcAft>
      <a:buClr>
        <a:schemeClr val="accent1"/>
      </a:buClr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lnSpc>
        <a:spcPct val="90000"/>
      </a:lnSpc>
      <a:spcBef>
        <a:spcPct val="50000"/>
      </a:spcBef>
      <a:spcAft>
        <a:spcPct val="0"/>
      </a:spcAft>
      <a:buClr>
        <a:schemeClr val="accent1"/>
      </a:buClr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lnSpc>
        <a:spcPct val="90000"/>
      </a:lnSpc>
      <a:spcBef>
        <a:spcPct val="50000"/>
      </a:spcBef>
      <a:spcAft>
        <a:spcPct val="0"/>
      </a:spcAft>
      <a:buClr>
        <a:schemeClr val="accent1"/>
      </a:buClr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4958B"/>
    <a:srgbClr val="545F75"/>
    <a:srgbClr val="B8B8B8"/>
    <a:srgbClr val="663300"/>
    <a:srgbClr val="660066"/>
    <a:srgbClr val="A6B0A4"/>
    <a:srgbClr val="FF8080"/>
    <a:srgbClr val="7F7F7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34545" autoAdjust="0"/>
    <p:restoredTop sz="86398" autoAdjust="0"/>
  </p:normalViewPr>
  <p:slideViewPr>
    <p:cSldViewPr snapToGrid="0">
      <p:cViewPr varScale="1">
        <p:scale>
          <a:sx n="87" d="100"/>
          <a:sy n="87" d="100"/>
        </p:scale>
        <p:origin x="-1136" y="-112"/>
      </p:cViewPr>
      <p:guideLst>
        <p:guide orient="horz" pos="3885"/>
        <p:guide orient="horz" pos="2733"/>
        <p:guide orient="horz" pos="420"/>
        <p:guide orient="horz" pos="1490"/>
        <p:guide orient="horz" pos="3520"/>
        <p:guide orient="horz" pos="768"/>
        <p:guide orient="horz" pos="3355"/>
        <p:guide pos="5504"/>
        <p:guide pos="4940"/>
        <p:guide pos="568"/>
        <p:guide pos="3696"/>
        <p:guide pos="9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300" d="100"/>
          <a:sy n="300" d="100"/>
        </p:scale>
        <p:origin x="-2704" y="-96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" charset="0"/>
              </a:defRPr>
            </a:lvl1pPr>
          </a:lstStyle>
          <a:p>
            <a:pPr>
              <a:defRPr/>
            </a:pPr>
            <a:fld id="{2F99DBE3-2B69-774E-A99C-F344D390C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" charset="0"/>
              </a:defRPr>
            </a:lvl1pPr>
          </a:lstStyle>
          <a:p>
            <a:pPr>
              <a:defRPr/>
            </a:pPr>
            <a:fld id="{4DF179BC-B98F-8F4F-84D9-7B8E7D7A3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1143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338138" indent="-109538" algn="l" rtl="0" eaLnBrk="0" fontAlgn="base" hangingPunct="0">
      <a:spcBef>
        <a:spcPct val="30000"/>
      </a:spcBef>
      <a:spcAft>
        <a:spcPct val="0"/>
      </a:spcAft>
      <a:buSzPct val="100000"/>
      <a:buFont typeface="Times" charset="0"/>
      <a:buChar char="•"/>
      <a:defRPr sz="10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579438" indent="-120650" algn="l" rtl="0" eaLnBrk="0" fontAlgn="base" hangingPunct="0">
      <a:spcBef>
        <a:spcPct val="30000"/>
      </a:spcBef>
      <a:spcAft>
        <a:spcPct val="0"/>
      </a:spcAft>
      <a:buChar char="–"/>
      <a:defRPr sz="10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69373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C1D72-5F63-2D4F-9177-E0E9429A7C20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7413" cy="2570163"/>
          </a:xfrm>
          <a:ln w="12700" cap="flat">
            <a:solidFill>
              <a:schemeClr val="tx1"/>
            </a:solidFill>
          </a:ln>
        </p:spPr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918B29-F6D7-DC4D-A31C-A69B9B1A6292}" type="slidenum">
              <a:rPr lang="en-US"/>
              <a:pPr/>
              <a:t>2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C9C523-C949-F849-BAE9-C2431945F564}" type="slidenum">
              <a:rPr lang="en-US"/>
              <a:pPr/>
              <a:t>3</a:t>
            </a:fld>
            <a:endParaRPr lang="en-US"/>
          </a:p>
        </p:txBody>
      </p:sp>
      <p:sp>
        <p:nvSpPr>
          <p:cNvPr id="215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D6A730-4702-9244-82D9-41A1678118DE}" type="slidenum">
              <a:rPr lang="en-US"/>
              <a:pPr/>
              <a:t>8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D6A730-4702-9244-82D9-41A1678118DE}" type="slidenum">
              <a:rPr lang="en-US"/>
              <a:pPr/>
              <a:t>13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D6A730-4702-9244-82D9-41A1678118DE}" type="slidenum">
              <a:rPr lang="en-US"/>
              <a:pPr/>
              <a:t>14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D6A730-4702-9244-82D9-41A1678118DE}" type="slidenum">
              <a:rPr lang="en-US"/>
              <a:pPr/>
              <a:t>17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D6A730-4702-9244-82D9-41A1678118DE}" type="slidenum">
              <a:rPr lang="en-US"/>
              <a:pPr/>
              <a:t>21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D6A730-4702-9244-82D9-41A1678118DE}" type="slidenum">
              <a:rPr lang="en-US"/>
              <a:pPr/>
              <a:t>23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ChangeArrowheads="1"/>
          </p:cNvSpPr>
          <p:nvPr userDrawn="1"/>
        </p:nvSpPr>
        <p:spPr bwMode="auto">
          <a:xfrm>
            <a:off x="914400" y="914400"/>
            <a:ext cx="2824163" cy="2820988"/>
          </a:xfrm>
          <a:prstGeom prst="rect">
            <a:avLst/>
          </a:prstGeom>
          <a:solidFill>
            <a:srgbClr val="ADADA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US" sz="1400">
                <a:solidFill>
                  <a:srgbClr val="000000"/>
                </a:solidFill>
              </a:rPr>
              <a:t>&lt;Insert Picture Here&gt;</a:t>
            </a:r>
          </a:p>
        </p:txBody>
      </p:sp>
      <p:pic>
        <p:nvPicPr>
          <p:cNvPr id="5" name="Picture 74" descr="Tall Re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5" descr="Wide Red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36975" y="914400"/>
            <a:ext cx="5407025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0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01700" y="4338638"/>
            <a:ext cx="292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220" name="Rectangle 76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4800600"/>
            <a:ext cx="7772400" cy="860425"/>
          </a:xfrm>
        </p:spPr>
        <p:txBody>
          <a:bodyPr lIns="91440" tIns="45720" rIns="91440" bIns="45720"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2221" name="Rectangle 7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715000"/>
            <a:ext cx="6400800" cy="762000"/>
          </a:xfrm>
        </p:spPr>
        <p:txBody>
          <a:bodyPr lIns="91440" tIns="45720" rIns="91440" bIns="45720"/>
          <a:lstStyle>
            <a:lvl1pPr marL="0" indent="0">
              <a:spcBef>
                <a:spcPct val="0"/>
              </a:spcBef>
              <a:buFont typeface="Times" charset="0"/>
              <a:buNone/>
              <a:defRPr sz="1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388938"/>
            <a:ext cx="1898650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6300" y="388938"/>
            <a:ext cx="5543550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388938"/>
            <a:ext cx="75819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76300" y="1600200"/>
            <a:ext cx="7537450" cy="4343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6300" y="1600200"/>
            <a:ext cx="369252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1600200"/>
            <a:ext cx="369252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jpeg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Red Bar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6172200"/>
            <a:ext cx="91440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4" descr="Small Red Square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6889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1600200"/>
            <a:ext cx="75374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388938"/>
            <a:ext cx="75819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6172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1" name="Picture 20" descr="Oracle WHITE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7620000" y="6226175"/>
            <a:ext cx="947738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8113" y="6559550"/>
            <a:ext cx="654685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buClrTx/>
              <a:defRPr sz="9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2" name="Text Box 28"/>
          <p:cNvSpPr txBox="1">
            <a:spLocks noChangeArrowheads="1"/>
          </p:cNvSpPr>
          <p:nvPr userDrawn="1"/>
        </p:nvSpPr>
        <p:spPr bwMode="auto">
          <a:xfrm>
            <a:off x="7494588" y="6584950"/>
            <a:ext cx="145415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fld id="{3DADC327-EAF1-AA48-8D49-ABA0720AB1E2}" type="slidenum">
              <a:rPr lang="en-US" sz="800">
                <a:solidFill>
                  <a:srgbClr val="B8B8B8"/>
                </a:solidFill>
              </a:rPr>
              <a:pPr algn="r">
                <a:defRPr/>
              </a:pPr>
              <a:t>‹#›</a:t>
            </a:fld>
            <a:endParaRPr lang="en-US">
              <a:solidFill>
                <a:srgbClr val="B8B8B8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69913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imes" charset="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914400" indent="-2301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258888" indent="-2301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imes" charset="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058988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6pPr>
      <a:lvl7pPr marL="2516188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7pPr>
      <a:lvl8pPr marL="2973388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8pPr>
      <a:lvl9pPr marL="3430588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.jpeg"/><Relationship Id="rId5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.jpeg"/><Relationship Id="rId5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.jpeg"/><Relationship Id="rId5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.jpeg"/><Relationship Id="rId5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.jpeg"/><Relationship Id="rId5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0" y="6172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88" name="Picture 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5575" y="3041650"/>
            <a:ext cx="62801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Learning to set expectations higher then Moore’s Law</a:t>
            </a:r>
          </a:p>
          <a:p>
            <a:pPr lvl="1"/>
            <a:r>
              <a:rPr lang="en-US" dirty="0" smtClean="0"/>
              <a:t>Learn how to move the decimal point</a:t>
            </a:r>
          </a:p>
          <a:p>
            <a:pPr lvl="1"/>
            <a:r>
              <a:rPr lang="en-US" dirty="0" smtClean="0"/>
              <a:t>Learn</a:t>
            </a:r>
            <a:r>
              <a:rPr lang="en-US" baseline="0" dirty="0" smtClean="0"/>
              <a:t> to choose the appropriate weapons</a:t>
            </a:r>
          </a:p>
          <a:p>
            <a:pPr lvl="1"/>
            <a:r>
              <a:rPr lang="en-US" baseline="0" dirty="0" smtClean="0"/>
              <a:t>What things never change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Changing the Culture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rtl="0" eaLnBrk="0" fontAlgn="base" hangingPunct="0"/>
            <a:r>
              <a:rPr lang="en-US" sz="24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Hacking Culture</a:t>
            </a:r>
          </a:p>
          <a:p>
            <a:pPr lvl="1" rtl="0" eaLnBrk="0" fontAlgn="base" hangingPunct="0"/>
            <a:r>
              <a:rPr lang="en-US" sz="2000" dirty="0" smtClean="0"/>
              <a:t>Performance is seen as glamorous until</a:t>
            </a:r>
            <a:r>
              <a:rPr lang="en-US" sz="2000" baseline="0" dirty="0" smtClean="0"/>
              <a:t> it gets hard</a:t>
            </a:r>
          </a:p>
          <a:p>
            <a:pPr lvl="1" rtl="0" eaLnBrk="0" fontAlgn="base" hangingPunct="0"/>
            <a:r>
              <a:rPr lang="en-US" sz="2000" baseline="0" dirty="0" smtClean="0"/>
              <a:t>Tuning by Google</a:t>
            </a:r>
          </a:p>
          <a:p>
            <a:pPr lvl="1" rtl="0" eaLnBrk="0" fontAlgn="base" hangingPunct="0"/>
            <a:r>
              <a:rPr lang="en-US" sz="2000" baseline="0" dirty="0" smtClean="0"/>
              <a:t>Running a different database product different to the one developed and supported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Changing the Culture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rtl="0" eaLnBrk="0" fontAlgn="base" hangingPunct="0"/>
            <a:r>
              <a:rPr lang="en-US" sz="24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Need to change the Culture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of “Good Enough”</a:t>
            </a:r>
          </a:p>
          <a:p>
            <a:pPr lvl="1" rtl="0" eaLnBrk="0" fontAlgn="base" hangingPunct="0"/>
            <a:r>
              <a:rPr lang="en-US" dirty="0" smtClean="0"/>
              <a:t>“Good Enough” is </a:t>
            </a:r>
            <a:r>
              <a:rPr lang="en-US" dirty="0" smtClean="0"/>
              <a:t>NOT and </a:t>
            </a:r>
            <a:r>
              <a:rPr lang="en-US" dirty="0" smtClean="0"/>
              <a:t>w</a:t>
            </a:r>
            <a:r>
              <a:rPr lang="en-US" dirty="0" smtClean="0"/>
              <a:t>ill NOT be </a:t>
            </a:r>
            <a:r>
              <a:rPr lang="en-US" dirty="0" smtClean="0"/>
              <a:t>“G</a:t>
            </a:r>
            <a:r>
              <a:rPr lang="en-US" dirty="0" smtClean="0"/>
              <a:t>ood </a:t>
            </a:r>
            <a:r>
              <a:rPr lang="en-US" dirty="0" smtClean="0"/>
              <a:t>E</a:t>
            </a:r>
            <a:r>
              <a:rPr lang="en-US" dirty="0" smtClean="0"/>
              <a:t>nough” </a:t>
            </a:r>
            <a:r>
              <a:rPr lang="en-US" dirty="0" smtClean="0"/>
              <a:t>tomorrow</a:t>
            </a:r>
          </a:p>
          <a:p>
            <a:pPr lvl="1" rtl="0" eaLnBrk="0" fontAlgn="base" hangingPunct="0"/>
            <a:r>
              <a:rPr lang="en-US" dirty="0" smtClean="0"/>
              <a:t>Good</a:t>
            </a:r>
            <a:r>
              <a:rPr lang="en-US" dirty="0" smtClean="0"/>
              <a:t> Performance </a:t>
            </a:r>
            <a:r>
              <a:rPr lang="en-US" dirty="0" smtClean="0"/>
              <a:t>Engineers are </a:t>
            </a:r>
            <a:r>
              <a:rPr lang="en-US" dirty="0" smtClean="0"/>
              <a:t>relentless and don’t leave performance on the table</a:t>
            </a:r>
          </a:p>
          <a:p>
            <a:pPr lvl="1" rtl="0" eaLnBrk="0" fontAlgn="base" hangingPunct="0"/>
            <a:r>
              <a:rPr lang="en-US" dirty="0" smtClean="0"/>
              <a:t>Always</a:t>
            </a:r>
            <a:r>
              <a:rPr lang="en-US" baseline="0" dirty="0" smtClean="0"/>
              <a:t> looking to move the decimal point</a:t>
            </a:r>
          </a:p>
          <a:p>
            <a:pPr lvl="1" rtl="0" eaLnBrk="0" fontAlgn="base" hangingPunct="0"/>
            <a:r>
              <a:rPr lang="en-US" baseline="0" dirty="0" smtClean="0"/>
              <a:t>In summary “Aim High”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Thinking Strategically</a:t>
            </a:r>
            <a:r>
              <a:rPr lang="en-US" dirty="0" smtClean="0"/>
              <a:t> About </a:t>
            </a:r>
            <a:r>
              <a:rPr lang="en-US" dirty="0" smtClean="0"/>
              <a:t>Performance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35" descr="OOW10_dividerslide_f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1027"/>
          <p:cNvSpPr>
            <a:spLocks noChangeArrowheads="1"/>
          </p:cNvSpPr>
          <p:nvPr/>
        </p:nvSpPr>
        <p:spPr bwMode="auto">
          <a:xfrm>
            <a:off x="9344025" y="4284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0" y="6172200"/>
            <a:ext cx="9144000" cy="225425"/>
            <a:chOff x="0" y="3888"/>
            <a:chExt cx="5760" cy="142"/>
          </a:xfrm>
        </p:grpSpPr>
        <p:pic>
          <p:nvPicPr>
            <p:cNvPr id="24582" name="Picture 1029" descr="Red Ba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888"/>
              <a:ext cx="5760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3" name="Picture 1030" descr="Oracle WHIT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00" y="3922"/>
              <a:ext cx="597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81" name="Text Box 1031"/>
          <p:cNvSpPr txBox="1">
            <a:spLocks noChangeArrowheads="1"/>
          </p:cNvSpPr>
          <p:nvPr/>
        </p:nvSpPr>
        <p:spPr bwMode="auto">
          <a:xfrm>
            <a:off x="1154113" y="2816225"/>
            <a:ext cx="3768725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100000"/>
              </a:lnSpc>
              <a:buClrTx/>
            </a:pPr>
            <a:r>
              <a:rPr lang="en-US" sz="3200" dirty="0" smtClean="0">
                <a:solidFill>
                  <a:schemeClr val="bg1"/>
                </a:solidFill>
              </a:rPr>
              <a:t>The Forklift Upgrade</a:t>
            </a:r>
          </a:p>
          <a:p>
            <a:pPr algn="l" eaLnBrk="0" hangingPunct="0">
              <a:lnSpc>
                <a:spcPct val="100000"/>
              </a:lnSpc>
              <a:buClrTx/>
            </a:pPr>
            <a:endParaRPr lang="en-US" sz="3200" dirty="0" smtClean="0">
              <a:solidFill>
                <a:schemeClr val="bg1"/>
              </a:solidFill>
            </a:endParaRPr>
          </a:p>
          <a:p>
            <a:pPr algn="l" eaLnBrk="0" hangingPunct="0">
              <a:lnSpc>
                <a:spcPct val="100000"/>
              </a:lnSpc>
              <a:buClrTx/>
            </a:pPr>
            <a:endParaRPr lang="en-US" sz="3200" dirty="0" smtClean="0">
              <a:solidFill>
                <a:schemeClr val="bg1"/>
              </a:solidFill>
            </a:endParaRPr>
          </a:p>
          <a:p>
            <a:pPr algn="l" eaLnBrk="0" hangingPunct="0">
              <a:lnSpc>
                <a:spcPct val="100000"/>
              </a:lnSpc>
              <a:buClrTx/>
            </a:pP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1027"/>
          <p:cNvSpPr>
            <a:spLocks noChangeArrowheads="1"/>
          </p:cNvSpPr>
          <p:nvPr/>
        </p:nvSpPr>
        <p:spPr bwMode="auto">
          <a:xfrm>
            <a:off x="9344025" y="4284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0" y="6172200"/>
            <a:ext cx="9144000" cy="225425"/>
            <a:chOff x="0" y="3888"/>
            <a:chExt cx="5760" cy="142"/>
          </a:xfrm>
        </p:grpSpPr>
        <p:pic>
          <p:nvPicPr>
            <p:cNvPr id="24582" name="Picture 1029" descr="Red Ba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888"/>
              <a:ext cx="5760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3" name="Picture 1030" descr="Oracle WHIT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0" y="3922"/>
              <a:ext cx="597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81" name="Text Box 1031"/>
          <p:cNvSpPr txBox="1">
            <a:spLocks noChangeArrowheads="1"/>
          </p:cNvSpPr>
          <p:nvPr/>
        </p:nvSpPr>
        <p:spPr bwMode="auto">
          <a:xfrm>
            <a:off x="1154113" y="2816225"/>
            <a:ext cx="3768725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100000"/>
              </a:lnSpc>
              <a:buClrTx/>
            </a:pPr>
            <a:r>
              <a:rPr lang="en-US" sz="3200" dirty="0" smtClean="0">
                <a:solidFill>
                  <a:schemeClr val="bg1"/>
                </a:solidFill>
              </a:rPr>
              <a:t>The Forklift Upgrade</a:t>
            </a:r>
          </a:p>
          <a:p>
            <a:pPr algn="l" eaLnBrk="0" hangingPunct="0">
              <a:lnSpc>
                <a:spcPct val="100000"/>
              </a:lnSpc>
              <a:buClrTx/>
            </a:pPr>
            <a:endParaRPr lang="en-US" sz="3200" dirty="0" smtClean="0">
              <a:solidFill>
                <a:schemeClr val="bg1"/>
              </a:solidFill>
            </a:endParaRPr>
          </a:p>
          <a:p>
            <a:pPr algn="l" eaLnBrk="0" hangingPunct="0">
              <a:lnSpc>
                <a:spcPct val="100000"/>
              </a:lnSpc>
              <a:buClrTx/>
            </a:pPr>
            <a:endParaRPr lang="en-US" sz="3200" dirty="0" smtClean="0">
              <a:solidFill>
                <a:schemeClr val="bg1"/>
              </a:solidFill>
            </a:endParaRPr>
          </a:p>
          <a:p>
            <a:pPr algn="l" eaLnBrk="0" hangingPunct="0">
              <a:lnSpc>
                <a:spcPct val="100000"/>
              </a:lnSpc>
              <a:buClrTx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The Fork Lift Upgrade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Concept: Just migrate your existing applications without change onto</a:t>
            </a:r>
            <a:r>
              <a:rPr lang="en-US" baseline="0" dirty="0" smtClean="0"/>
              <a:t> a new faster platform</a:t>
            </a:r>
          </a:p>
          <a:p>
            <a:pPr lvl="1"/>
            <a:r>
              <a:rPr lang="en-US" dirty="0" smtClean="0"/>
              <a:t>It should run faster </a:t>
            </a:r>
          </a:p>
          <a:p>
            <a:pPr lvl="1"/>
            <a:r>
              <a:rPr lang="en-US" dirty="0" smtClean="0"/>
              <a:t>It should be able to exploit new technologies</a:t>
            </a:r>
          </a:p>
          <a:p>
            <a:pPr lvl="1"/>
            <a:r>
              <a:rPr lang="en-US" dirty="0" smtClean="0"/>
              <a:t>It should eliminate my scaling</a:t>
            </a:r>
            <a:r>
              <a:rPr lang="en-US" baseline="0" dirty="0" smtClean="0"/>
              <a:t> and cost challenges</a:t>
            </a:r>
          </a:p>
          <a:p>
            <a:pPr lvl="1"/>
            <a:r>
              <a:rPr lang="en-US" baseline="0" dirty="0" smtClean="0"/>
              <a:t>The code I run has been running in production and so must perfect or “Good Enough” </a:t>
            </a:r>
            <a:endParaRPr lang="en-US" baseline="0" dirty="0" smtClean="0"/>
          </a:p>
          <a:p>
            <a:pPr lvl="1"/>
            <a:r>
              <a:rPr lang="en-US" baseline="0" dirty="0" smtClean="0"/>
              <a:t>I </a:t>
            </a:r>
            <a:r>
              <a:rPr lang="en-US" baseline="0" dirty="0" smtClean="0"/>
              <a:t>have spent a fortune developing this application with cheap developers, who have since left anyway and nobody knows to maintain it!</a:t>
            </a:r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Just because a</a:t>
            </a:r>
            <a:r>
              <a:rPr lang="en-US" baseline="0" dirty="0" smtClean="0"/>
              <a:t> system runs satisfactorily </a:t>
            </a:r>
            <a:r>
              <a:rPr lang="en-US" dirty="0" smtClean="0"/>
              <a:t>today do not assume it will scale</a:t>
            </a:r>
          </a:p>
          <a:p>
            <a:r>
              <a:rPr lang="en-US" dirty="0" smtClean="0"/>
              <a:t>Faster equipment will move bottlenecks to new places</a:t>
            </a:r>
          </a:p>
          <a:p>
            <a:r>
              <a:rPr lang="en-US" dirty="0" smtClean="0"/>
              <a:t>Poor coding techniques WILL get exposed faster</a:t>
            </a:r>
          </a:p>
          <a:p>
            <a:r>
              <a:rPr lang="en-US" dirty="0" smtClean="0"/>
              <a:t>How</a:t>
            </a:r>
            <a:r>
              <a:rPr lang="en-US" baseline="0" dirty="0" smtClean="0"/>
              <a:t> much is your Old Code holding you </a:t>
            </a:r>
            <a:r>
              <a:rPr lang="en-US" baseline="0" dirty="0" smtClean="0"/>
              <a:t>back</a:t>
            </a:r>
          </a:p>
          <a:p>
            <a:r>
              <a:rPr lang="en-US" dirty="0" smtClean="0"/>
              <a:t>How much performance is left on the Table </a:t>
            </a:r>
            <a:endParaRPr lang="en-US" baseline="0" dirty="0" smtClean="0"/>
          </a:p>
          <a:p>
            <a:r>
              <a:rPr lang="en-US" baseline="0" dirty="0" smtClean="0"/>
              <a:t>How many existing </a:t>
            </a:r>
            <a:r>
              <a:rPr lang="en-US" dirty="0" smtClean="0"/>
              <a:t>Oracle </a:t>
            </a:r>
            <a:r>
              <a:rPr lang="en-US" baseline="0" dirty="0" smtClean="0"/>
              <a:t>version changes</a:t>
            </a:r>
          </a:p>
          <a:p>
            <a:r>
              <a:rPr lang="en-US" baseline="0" dirty="0" smtClean="0"/>
              <a:t>How many Architecture issues will I have to absorb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The Fork Lift Upgrade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The Fork Lift Upgrade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en-US" dirty="0" smtClean="0"/>
              <a:t> </a:t>
            </a:r>
            <a:r>
              <a:rPr lang="en-US" dirty="0" smtClean="0"/>
              <a:t>I</a:t>
            </a:r>
            <a:r>
              <a:rPr lang="en-US" dirty="0" smtClean="0"/>
              <a:t> </a:t>
            </a:r>
            <a:r>
              <a:rPr lang="en-US" dirty="0" smtClean="0"/>
              <a:t>have scared you, what should we be looking to</a:t>
            </a:r>
            <a:r>
              <a:rPr lang="en-US" baseline="0" dirty="0" smtClean="0"/>
              <a:t> exploit and where ?</a:t>
            </a:r>
          </a:p>
          <a:p>
            <a:pPr lvl="1"/>
            <a:r>
              <a:rPr lang="en-US" dirty="0" smtClean="0"/>
              <a:t>DW – Target rich environment</a:t>
            </a:r>
            <a:r>
              <a:rPr lang="en-US" baseline="0" dirty="0" smtClean="0"/>
              <a:t> with the biggest potential for</a:t>
            </a:r>
            <a:r>
              <a:rPr lang="en-US" dirty="0" smtClean="0"/>
              <a:t> dramatic performance improvement</a:t>
            </a:r>
            <a:endParaRPr lang="en-US" baseline="0" dirty="0" smtClean="0"/>
          </a:p>
          <a:p>
            <a:pPr lvl="1"/>
            <a:r>
              <a:rPr lang="en-US" baseline="0" dirty="0" smtClean="0"/>
              <a:t>OLTP – Steady gains but huge chance to make the systems more reliable and predicable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35" descr="OOW10_dividerslide_f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1027"/>
          <p:cNvSpPr>
            <a:spLocks noChangeArrowheads="1"/>
          </p:cNvSpPr>
          <p:nvPr/>
        </p:nvSpPr>
        <p:spPr bwMode="auto">
          <a:xfrm>
            <a:off x="9344025" y="4284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0" y="6172200"/>
            <a:ext cx="9144000" cy="225425"/>
            <a:chOff x="0" y="3888"/>
            <a:chExt cx="5760" cy="142"/>
          </a:xfrm>
        </p:grpSpPr>
        <p:pic>
          <p:nvPicPr>
            <p:cNvPr id="24582" name="Picture 1029" descr="Red Ba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888"/>
              <a:ext cx="5760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3" name="Picture 1030" descr="Oracle WHIT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00" y="3922"/>
              <a:ext cx="597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81" name="Text Box 1031"/>
          <p:cNvSpPr txBox="1">
            <a:spLocks noChangeArrowheads="1"/>
          </p:cNvSpPr>
          <p:nvPr/>
        </p:nvSpPr>
        <p:spPr bwMode="auto">
          <a:xfrm>
            <a:off x="1154113" y="2816225"/>
            <a:ext cx="376872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100000"/>
              </a:lnSpc>
              <a:buClrTx/>
            </a:pPr>
            <a:r>
              <a:rPr lang="en-US" sz="3200" dirty="0" smtClean="0">
                <a:solidFill>
                  <a:schemeClr val="bg1"/>
                </a:solidFill>
              </a:rPr>
              <a:t>Data Warehouse Systems</a:t>
            </a:r>
          </a:p>
          <a:p>
            <a:pPr algn="l" eaLnBrk="0" hangingPunct="0">
              <a:lnSpc>
                <a:spcPct val="100000"/>
              </a:lnSpc>
              <a:buClrTx/>
            </a:pPr>
            <a:endParaRPr lang="en-US" sz="3200" dirty="0" smtClean="0">
              <a:solidFill>
                <a:schemeClr val="bg1"/>
              </a:solidFill>
            </a:endParaRPr>
          </a:p>
          <a:p>
            <a:pPr algn="l" eaLnBrk="0" hangingPunct="0">
              <a:lnSpc>
                <a:spcPct val="100000"/>
              </a:lnSpc>
              <a:buClrTx/>
            </a:pP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Data Warehouse</a:t>
            </a:r>
            <a:r>
              <a:rPr lang="en-US" baseline="0" dirty="0" smtClean="0"/>
              <a:t> Systems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Wrong HW pathology</a:t>
            </a:r>
          </a:p>
          <a:p>
            <a:pPr lvl="1"/>
            <a:r>
              <a:rPr lang="en-US" dirty="0" smtClean="0"/>
              <a:t>To few CPUs to drive multi million row queries </a:t>
            </a:r>
            <a:r>
              <a:rPr lang="en-US" dirty="0" smtClean="0">
                <a:solidFill>
                  <a:srgbClr val="FF0000"/>
                </a:solidFill>
              </a:rPr>
              <a:t>10X</a:t>
            </a:r>
          </a:p>
          <a:p>
            <a:pPr lvl="1"/>
            <a:r>
              <a:rPr lang="en-US" dirty="0" smtClean="0"/>
              <a:t>I/O not balanced with CPUs </a:t>
            </a:r>
            <a:r>
              <a:rPr lang="en-US" dirty="0" smtClean="0">
                <a:solidFill>
                  <a:srgbClr val="FF0000"/>
                </a:solidFill>
              </a:rPr>
              <a:t>10X</a:t>
            </a:r>
          </a:p>
          <a:p>
            <a:pPr lvl="1"/>
            <a:r>
              <a:rPr lang="en-US" dirty="0" smtClean="0"/>
              <a:t>Incorrect Networking strategies </a:t>
            </a:r>
            <a:r>
              <a:rPr lang="en-US" dirty="0" smtClean="0">
                <a:solidFill>
                  <a:srgbClr val="FF0000"/>
                </a:solidFill>
              </a:rPr>
              <a:t>10X</a:t>
            </a:r>
          </a:p>
          <a:p>
            <a:r>
              <a:rPr lang="en-US" dirty="0" smtClean="0"/>
              <a:t>Queries</a:t>
            </a:r>
          </a:p>
          <a:p>
            <a:pPr lvl="1"/>
            <a:r>
              <a:rPr lang="en-US" dirty="0" smtClean="0"/>
              <a:t>Incorrect Query strategy </a:t>
            </a:r>
            <a:r>
              <a:rPr lang="en-US" dirty="0" smtClean="0">
                <a:solidFill>
                  <a:srgbClr val="FF0000"/>
                </a:solidFill>
              </a:rPr>
              <a:t>10X</a:t>
            </a:r>
          </a:p>
          <a:p>
            <a:pPr lvl="0"/>
            <a:r>
              <a:rPr lang="en-US" dirty="0" smtClean="0"/>
              <a:t>ETL and Loading Degraded</a:t>
            </a:r>
          </a:p>
          <a:p>
            <a:pPr lvl="1"/>
            <a:r>
              <a:rPr lang="en-US" dirty="0" smtClean="0"/>
              <a:t>Slowdowns and serialization</a:t>
            </a:r>
          </a:p>
          <a:p>
            <a:pPr lvl="1"/>
            <a:r>
              <a:rPr lang="en-US" dirty="0" smtClean="0"/>
              <a:t>Database</a:t>
            </a:r>
            <a:r>
              <a:rPr lang="en-US" baseline="0" dirty="0" smtClean="0"/>
              <a:t> size bloat</a:t>
            </a:r>
          </a:p>
          <a:p>
            <a:r>
              <a:rPr lang="en-US" dirty="0" smtClean="0"/>
              <a:t>Desire to make the systems look productive</a:t>
            </a:r>
          </a:p>
          <a:p>
            <a:pPr lvl="1"/>
            <a:r>
              <a:rPr lang="en-US" dirty="0" smtClean="0"/>
              <a:t>Overloaded query streams </a:t>
            </a:r>
            <a:r>
              <a:rPr lang="en-US" dirty="0" smtClean="0">
                <a:solidFill>
                  <a:srgbClr val="FF0000"/>
                </a:solidFill>
              </a:rPr>
              <a:t>10X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dirty="0" smtClean="0"/>
              <a:t>Learn </a:t>
            </a:r>
            <a:r>
              <a:rPr lang="en-US" dirty="0" smtClean="0"/>
              <a:t>the basic skills of Large numbers of rows </a:t>
            </a:r>
            <a:r>
              <a:rPr lang="en-US" dirty="0" err="1" smtClean="0"/>
              <a:t>vs</a:t>
            </a:r>
            <a:r>
              <a:rPr lang="en-US" dirty="0" smtClean="0"/>
              <a:t> small numbers of rows</a:t>
            </a:r>
          </a:p>
          <a:p>
            <a:pPr lvl="1"/>
            <a:r>
              <a:rPr lang="en-US" dirty="0" smtClean="0"/>
              <a:t>Scans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Index access	</a:t>
            </a:r>
          </a:p>
          <a:p>
            <a:pPr lvl="2"/>
            <a:r>
              <a:rPr lang="en-US" dirty="0" smtClean="0"/>
              <a:t>Index Driven Query retrieving 1,000,000 rows</a:t>
            </a:r>
          </a:p>
          <a:p>
            <a:pPr lvl="3"/>
            <a:r>
              <a:rPr lang="en-US" dirty="0" smtClean="0"/>
              <a:t>Assume the Index is cache and the data is not.</a:t>
            </a:r>
          </a:p>
          <a:p>
            <a:pPr lvl="3"/>
            <a:r>
              <a:rPr lang="en-US" dirty="0" smtClean="0"/>
              <a:t>1,000,000 random IOPS @ 5ms per I/O </a:t>
            </a:r>
          </a:p>
          <a:p>
            <a:pPr lvl="3"/>
            <a:r>
              <a:rPr lang="en-US" dirty="0" smtClean="0"/>
              <a:t>This required 5000 Seconds to Execute</a:t>
            </a:r>
          </a:p>
          <a:p>
            <a:pPr lvl="3"/>
            <a:r>
              <a:rPr lang="en-US" dirty="0" smtClean="0"/>
              <a:t>This is why queries may take over an hour</a:t>
            </a:r>
          </a:p>
          <a:p>
            <a:pPr lvl="2"/>
            <a:r>
              <a:rPr lang="en-US" dirty="0" smtClean="0"/>
              <a:t>How much data could you scan in 5000 Seconds with a fully sized I/O system able to scan 28 Gig/Sec ?</a:t>
            </a:r>
          </a:p>
          <a:p>
            <a:pPr lvl="2"/>
            <a:endParaRPr lang="en-US" baseline="0" dirty="0" smtClean="0"/>
          </a:p>
          <a:p>
            <a:pPr lvl="1"/>
            <a:r>
              <a:rPr lang="en-US" baseline="0" dirty="0" smtClean="0"/>
              <a:t>Hash techniques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row by row ( Join and Sort )</a:t>
            </a:r>
          </a:p>
          <a:p>
            <a:endParaRPr lang="en-US" baseline="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Data Warehouse</a:t>
            </a:r>
            <a:r>
              <a:rPr lang="en-US" baseline="0" dirty="0" smtClean="0"/>
              <a:t> Systems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388" y="4800600"/>
            <a:ext cx="7772400" cy="860425"/>
          </a:xfrm>
        </p:spPr>
        <p:txBody>
          <a:bodyPr/>
          <a:lstStyle/>
          <a:p>
            <a:pPr eaLnBrk="1" hangingPunct="1"/>
            <a:r>
              <a:rPr lang="en-US" dirty="0" smtClean="0"/>
              <a:t>Aim High with Oracle Real World Performance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4388" y="5715000"/>
            <a:ext cx="6400800" cy="762000"/>
          </a:xfrm>
          <a:noFill/>
        </p:spPr>
        <p:txBody>
          <a:bodyPr/>
          <a:lstStyle/>
          <a:p>
            <a:pPr eaLnBrk="1" hangingPunct="1"/>
            <a:r>
              <a:rPr lang="en-US"/>
              <a:t>Andrew Holdsworth</a:t>
            </a:r>
          </a:p>
          <a:p>
            <a:pPr eaLnBrk="1" hangingPunct="1"/>
            <a:r>
              <a:rPr lang="en-US"/>
              <a:t>Director Real World Performance Group Server Technologies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244725" y="2079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437" name="Picture 12" descr="OOW10_titleslide_f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09638"/>
            <a:ext cx="9145588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876300" y="1086264"/>
            <a:ext cx="7537450" cy="4773444"/>
          </a:xfrm>
        </p:spPr>
        <p:txBody>
          <a:bodyPr/>
          <a:lstStyle/>
          <a:p>
            <a:pPr lvl="0"/>
            <a:r>
              <a:rPr lang="en-US" dirty="0" smtClean="0"/>
              <a:t>Having eliminated the</a:t>
            </a:r>
            <a:r>
              <a:rPr lang="en-US" baseline="0" dirty="0" smtClean="0"/>
              <a:t> Hardware Bottlenecks</a:t>
            </a:r>
          </a:p>
          <a:p>
            <a:pPr lvl="1"/>
            <a:r>
              <a:rPr lang="en-US" dirty="0" smtClean="0"/>
              <a:t>Resource Management</a:t>
            </a:r>
          </a:p>
          <a:p>
            <a:pPr lvl="2"/>
            <a:r>
              <a:rPr lang="en-US" dirty="0" smtClean="0"/>
              <a:t>Keeping the system safe</a:t>
            </a:r>
          </a:p>
          <a:p>
            <a:pPr lvl="2"/>
            <a:r>
              <a:rPr lang="en-US" dirty="0" smtClean="0"/>
              <a:t>Allocating resources by priority</a:t>
            </a:r>
          </a:p>
          <a:p>
            <a:pPr lvl="2"/>
            <a:r>
              <a:rPr lang="en-US" dirty="0" smtClean="0"/>
              <a:t>Learn about</a:t>
            </a:r>
            <a:r>
              <a:rPr lang="en-US" baseline="0" dirty="0" smtClean="0"/>
              <a:t> query queuing</a:t>
            </a:r>
          </a:p>
          <a:p>
            <a:pPr lvl="3"/>
            <a:r>
              <a:rPr lang="en-US" dirty="0" smtClean="0"/>
              <a:t>Historically the Queue was the I/O subsystem</a:t>
            </a:r>
            <a:endParaRPr lang="en-US" baseline="0" dirty="0" smtClean="0"/>
          </a:p>
          <a:p>
            <a:r>
              <a:rPr lang="en-US" dirty="0" smtClean="0"/>
              <a:t>ETL and Data Loading</a:t>
            </a:r>
          </a:p>
          <a:p>
            <a:pPr lvl="1"/>
            <a:r>
              <a:rPr lang="en-US" dirty="0" smtClean="0"/>
              <a:t>Row by Row processing</a:t>
            </a:r>
          </a:p>
          <a:p>
            <a:pPr lvl="1"/>
            <a:r>
              <a:rPr lang="en-US" dirty="0" smtClean="0"/>
              <a:t>Direct Path </a:t>
            </a:r>
            <a:r>
              <a:rPr lang="en-US" dirty="0" err="1" smtClean="0"/>
              <a:t>vs</a:t>
            </a:r>
            <a:r>
              <a:rPr lang="en-US" dirty="0" smtClean="0"/>
              <a:t> Transactional SQL</a:t>
            </a:r>
          </a:p>
          <a:p>
            <a:pPr lvl="1"/>
            <a:r>
              <a:rPr lang="en-US" dirty="0" smtClean="0"/>
              <a:t>Compression techniques </a:t>
            </a:r>
          </a:p>
          <a:p>
            <a:r>
              <a:rPr lang="en-US" dirty="0" smtClean="0"/>
              <a:t>Are you the problem ?</a:t>
            </a:r>
          </a:p>
          <a:p>
            <a:pPr lvl="1"/>
            <a:r>
              <a:rPr lang="en-US" dirty="0" smtClean="0"/>
              <a:t>All that experience is it holding you back 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Data Warehouse Systems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35" descr="OOW10_dividerslide_f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1027"/>
          <p:cNvSpPr>
            <a:spLocks noChangeArrowheads="1"/>
          </p:cNvSpPr>
          <p:nvPr/>
        </p:nvSpPr>
        <p:spPr bwMode="auto">
          <a:xfrm>
            <a:off x="9344025" y="4284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0" y="6172200"/>
            <a:ext cx="9144000" cy="225425"/>
            <a:chOff x="0" y="3888"/>
            <a:chExt cx="5760" cy="142"/>
          </a:xfrm>
        </p:grpSpPr>
        <p:pic>
          <p:nvPicPr>
            <p:cNvPr id="24582" name="Picture 1029" descr="Red Ba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888"/>
              <a:ext cx="5760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3" name="Picture 1030" descr="Oracle WHIT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00" y="3922"/>
              <a:ext cx="597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81" name="Text Box 1031"/>
          <p:cNvSpPr txBox="1">
            <a:spLocks noChangeArrowheads="1"/>
          </p:cNvSpPr>
          <p:nvPr/>
        </p:nvSpPr>
        <p:spPr bwMode="auto">
          <a:xfrm>
            <a:off x="1154113" y="2816225"/>
            <a:ext cx="3768725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100000"/>
              </a:lnSpc>
              <a:buClrTx/>
            </a:pPr>
            <a:r>
              <a:rPr lang="en-US" sz="3200" dirty="0" smtClean="0">
                <a:solidFill>
                  <a:schemeClr val="bg1"/>
                </a:solidFill>
              </a:rPr>
              <a:t>Operational Systems</a:t>
            </a:r>
          </a:p>
          <a:p>
            <a:pPr algn="l" eaLnBrk="0" hangingPunct="0">
              <a:lnSpc>
                <a:spcPct val="100000"/>
              </a:lnSpc>
              <a:buClrTx/>
            </a:pPr>
            <a:endParaRPr lang="en-US" sz="3200" dirty="0" smtClean="0">
              <a:solidFill>
                <a:schemeClr val="bg1"/>
              </a:solidFill>
            </a:endParaRPr>
          </a:p>
          <a:p>
            <a:pPr algn="l" eaLnBrk="0" hangingPunct="0">
              <a:lnSpc>
                <a:spcPct val="100000"/>
              </a:lnSpc>
              <a:buClrTx/>
            </a:pPr>
            <a:endParaRPr lang="en-US" sz="3200" dirty="0" smtClean="0">
              <a:solidFill>
                <a:schemeClr val="bg1"/>
              </a:solidFill>
            </a:endParaRPr>
          </a:p>
          <a:p>
            <a:pPr algn="l" eaLnBrk="0" hangingPunct="0">
              <a:lnSpc>
                <a:spcPct val="100000"/>
              </a:lnSpc>
              <a:buClrTx/>
            </a:pP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dirty="0" smtClean="0"/>
              <a:t>Eliminating the Seeks</a:t>
            </a:r>
          </a:p>
          <a:p>
            <a:pPr lvl="1"/>
            <a:r>
              <a:rPr lang="en-US" dirty="0" smtClean="0"/>
              <a:t>Flash devices and large buffer caches</a:t>
            </a:r>
          </a:p>
          <a:p>
            <a:pPr lvl="0"/>
            <a:r>
              <a:rPr lang="en-US" dirty="0" smtClean="0"/>
              <a:t>Exploiting</a:t>
            </a:r>
            <a:r>
              <a:rPr lang="en-US" baseline="0" dirty="0" smtClean="0"/>
              <a:t> the CPUs</a:t>
            </a:r>
          </a:p>
          <a:p>
            <a:pPr lvl="1"/>
            <a:r>
              <a:rPr lang="en-US" baseline="0" dirty="0" smtClean="0"/>
              <a:t>L2 caches</a:t>
            </a:r>
          </a:p>
          <a:p>
            <a:pPr lvl="2"/>
            <a:r>
              <a:rPr lang="en-US" dirty="0" smtClean="0"/>
              <a:t>Moore’s law upgrades</a:t>
            </a:r>
            <a:endParaRPr lang="en-US" baseline="0" dirty="0" smtClean="0"/>
          </a:p>
          <a:p>
            <a:pPr lvl="2"/>
            <a:r>
              <a:rPr lang="en-US" dirty="0" smtClean="0"/>
              <a:t>Fewer processes</a:t>
            </a:r>
          </a:p>
          <a:p>
            <a:pPr lvl="2"/>
            <a:r>
              <a:rPr lang="en-US" baseline="0" dirty="0" smtClean="0"/>
              <a:t>Less</a:t>
            </a:r>
            <a:r>
              <a:rPr lang="en-US" dirty="0" smtClean="0"/>
              <a:t> stalling on memory access</a:t>
            </a:r>
            <a:endParaRPr lang="en-US" baseline="0" dirty="0" smtClean="0"/>
          </a:p>
          <a:p>
            <a:pPr lvl="0"/>
            <a:r>
              <a:rPr lang="en-US" baseline="0" dirty="0" smtClean="0"/>
              <a:t>Resource Management</a:t>
            </a:r>
          </a:p>
          <a:p>
            <a:pPr lvl="1"/>
            <a:r>
              <a:rPr lang="en-US" baseline="0" dirty="0" smtClean="0"/>
              <a:t>Preventing run away</a:t>
            </a:r>
            <a:r>
              <a:rPr lang="en-US" dirty="0" smtClean="0"/>
              <a:t> systems</a:t>
            </a:r>
            <a:endParaRPr lang="en-US" baseline="0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 smtClean="0"/>
              <a:t>OLTP and Operational Systems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35" descr="OOW10_dividerslide_f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1027"/>
          <p:cNvSpPr>
            <a:spLocks noChangeArrowheads="1"/>
          </p:cNvSpPr>
          <p:nvPr/>
        </p:nvSpPr>
        <p:spPr bwMode="auto">
          <a:xfrm>
            <a:off x="9344025" y="4284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0" y="6172200"/>
            <a:ext cx="9144000" cy="225425"/>
            <a:chOff x="0" y="3888"/>
            <a:chExt cx="5760" cy="142"/>
          </a:xfrm>
        </p:grpSpPr>
        <p:pic>
          <p:nvPicPr>
            <p:cNvPr id="24582" name="Picture 1029" descr="Red Ba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888"/>
              <a:ext cx="5760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3" name="Picture 1030" descr="Oracle WHIT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00" y="3922"/>
              <a:ext cx="597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81" name="Text Box 1031"/>
          <p:cNvSpPr txBox="1">
            <a:spLocks noChangeArrowheads="1"/>
          </p:cNvSpPr>
          <p:nvPr/>
        </p:nvSpPr>
        <p:spPr bwMode="auto">
          <a:xfrm>
            <a:off x="1154113" y="2816225"/>
            <a:ext cx="3768725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100000"/>
              </a:lnSpc>
              <a:buClrTx/>
            </a:pPr>
            <a:r>
              <a:rPr lang="en-US" sz="3200" dirty="0" smtClean="0">
                <a:solidFill>
                  <a:schemeClr val="bg1"/>
                </a:solidFill>
              </a:rPr>
              <a:t>Getting Serious about Performance</a:t>
            </a:r>
          </a:p>
          <a:p>
            <a:pPr algn="l" eaLnBrk="0" hangingPunct="0">
              <a:lnSpc>
                <a:spcPct val="100000"/>
              </a:lnSpc>
              <a:buClrTx/>
            </a:pPr>
            <a:endParaRPr lang="en-US" sz="3200" dirty="0" smtClean="0">
              <a:solidFill>
                <a:schemeClr val="bg1"/>
              </a:solidFill>
            </a:endParaRPr>
          </a:p>
          <a:p>
            <a:pPr algn="l" eaLnBrk="0" hangingPunct="0">
              <a:lnSpc>
                <a:spcPct val="100000"/>
              </a:lnSpc>
              <a:buClrTx/>
            </a:pPr>
            <a:endParaRPr lang="en-US" sz="3200" dirty="0" smtClean="0">
              <a:solidFill>
                <a:schemeClr val="bg1"/>
              </a:solidFill>
            </a:endParaRPr>
          </a:p>
          <a:p>
            <a:pPr algn="l" eaLnBrk="0" hangingPunct="0">
              <a:lnSpc>
                <a:spcPct val="100000"/>
              </a:lnSpc>
              <a:buClrTx/>
            </a:pP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Serious about Performance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608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 eaLnBrk="1" hangingPunct="1">
              <a:buNone/>
            </a:pPr>
            <a:endParaRPr lang="en-US" dirty="0" smtClean="0"/>
          </a:p>
        </p:txBody>
      </p:sp>
      <p:pic>
        <p:nvPicPr>
          <p:cNvPr id="46084" name="Picture 3" descr="evolut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038" y="1600200"/>
            <a:ext cx="8428037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085" name="Straight Arrow Connector 10"/>
          <p:cNvCxnSpPr>
            <a:cxnSpLocks noChangeShapeType="1"/>
          </p:cNvCxnSpPr>
          <p:nvPr/>
        </p:nvCxnSpPr>
        <p:spPr bwMode="auto">
          <a:xfrm>
            <a:off x="201613" y="5353050"/>
            <a:ext cx="8586787" cy="14288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</p:spPr>
      </p:cxnSp>
      <p:cxnSp>
        <p:nvCxnSpPr>
          <p:cNvPr id="46086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-1869281" y="3261519"/>
            <a:ext cx="4467225" cy="20637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arrow" w="med" len="med"/>
          </a:ln>
        </p:spPr>
      </p:cxnSp>
      <p:sp>
        <p:nvSpPr>
          <p:cNvPr id="16" name="Arc 15"/>
          <p:cNvSpPr/>
          <p:nvPr/>
        </p:nvSpPr>
        <p:spPr bwMode="auto">
          <a:xfrm>
            <a:off x="-8763000" y="-1574800"/>
            <a:ext cx="16930688" cy="6610350"/>
          </a:xfrm>
          <a:prstGeom prst="arc">
            <a:avLst>
              <a:gd name="adj1" fmla="val 288522"/>
              <a:gd name="adj2" fmla="val 4013194"/>
            </a:avLst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 marL="119063" indent="-119063">
              <a:defRPr/>
            </a:pPr>
            <a:endParaRPr lang="en-US" dirty="0">
              <a:ea typeface="+mn-ea"/>
            </a:endParaRPr>
          </a:p>
        </p:txBody>
      </p:sp>
      <p:sp>
        <p:nvSpPr>
          <p:cNvPr id="49160" name="Explosion 1 17"/>
          <p:cNvSpPr>
            <a:spLocks noChangeArrowheads="1"/>
          </p:cNvSpPr>
          <p:nvPr/>
        </p:nvSpPr>
        <p:spPr bwMode="auto">
          <a:xfrm>
            <a:off x="635000" y="4170363"/>
            <a:ext cx="1312863" cy="815975"/>
          </a:xfrm>
          <a:prstGeom prst="irregularSeal1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119063" indent="-119063"/>
            <a:r>
              <a:rPr lang="en-US" sz="1400"/>
              <a:t>5x</a:t>
            </a:r>
          </a:p>
        </p:txBody>
      </p:sp>
      <p:sp>
        <p:nvSpPr>
          <p:cNvPr id="49161" name="Explosion 1 19"/>
          <p:cNvSpPr>
            <a:spLocks noChangeArrowheads="1"/>
          </p:cNvSpPr>
          <p:nvPr/>
        </p:nvSpPr>
        <p:spPr bwMode="auto">
          <a:xfrm>
            <a:off x="1963738" y="4100513"/>
            <a:ext cx="1314450" cy="815975"/>
          </a:xfrm>
          <a:prstGeom prst="irregularSeal1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119063" indent="-119063"/>
            <a:r>
              <a:rPr lang="en-US" sz="1400"/>
              <a:t>10x</a:t>
            </a:r>
          </a:p>
        </p:txBody>
      </p:sp>
      <p:sp>
        <p:nvSpPr>
          <p:cNvPr id="49162" name="Explosion 1 20"/>
          <p:cNvSpPr>
            <a:spLocks noChangeArrowheads="1"/>
          </p:cNvSpPr>
          <p:nvPr/>
        </p:nvSpPr>
        <p:spPr bwMode="auto">
          <a:xfrm>
            <a:off x="3357563" y="3762375"/>
            <a:ext cx="1312862" cy="814388"/>
          </a:xfrm>
          <a:prstGeom prst="irregularSeal1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119063" indent="-119063"/>
            <a:r>
              <a:rPr lang="en-US" sz="1400"/>
              <a:t>50x</a:t>
            </a:r>
          </a:p>
        </p:txBody>
      </p:sp>
      <p:sp>
        <p:nvSpPr>
          <p:cNvPr id="49163" name="Explosion 1 21"/>
          <p:cNvSpPr>
            <a:spLocks noChangeArrowheads="1"/>
          </p:cNvSpPr>
          <p:nvPr/>
        </p:nvSpPr>
        <p:spPr bwMode="auto">
          <a:xfrm>
            <a:off x="4621213" y="3438525"/>
            <a:ext cx="1312862" cy="815975"/>
          </a:xfrm>
          <a:prstGeom prst="irregularSeal1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119063" indent="-119063"/>
            <a:r>
              <a:rPr lang="en-US" sz="1400"/>
              <a:t>100x</a:t>
            </a:r>
          </a:p>
        </p:txBody>
      </p:sp>
      <p:sp>
        <p:nvSpPr>
          <p:cNvPr id="49164" name="Explosion 1 22"/>
          <p:cNvSpPr>
            <a:spLocks noChangeArrowheads="1"/>
          </p:cNvSpPr>
          <p:nvPr/>
        </p:nvSpPr>
        <p:spPr bwMode="auto">
          <a:xfrm>
            <a:off x="5870575" y="2782888"/>
            <a:ext cx="1312863" cy="814387"/>
          </a:xfrm>
          <a:prstGeom prst="irregularSeal1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119063" indent="-119063"/>
            <a:r>
              <a:rPr lang="en-US" sz="1400"/>
              <a:t>500x</a:t>
            </a:r>
          </a:p>
        </p:txBody>
      </p:sp>
      <p:sp>
        <p:nvSpPr>
          <p:cNvPr id="49165" name="Explosion 1 23"/>
          <p:cNvSpPr>
            <a:spLocks noChangeArrowheads="1"/>
          </p:cNvSpPr>
          <p:nvPr/>
        </p:nvSpPr>
        <p:spPr bwMode="auto">
          <a:xfrm>
            <a:off x="6946900" y="2241550"/>
            <a:ext cx="1312863" cy="815975"/>
          </a:xfrm>
          <a:prstGeom prst="irregularSeal1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119063" indent="-119063"/>
            <a:r>
              <a:rPr lang="en-US" sz="1400"/>
              <a:t>1000x</a:t>
            </a:r>
          </a:p>
        </p:txBody>
      </p:sp>
      <p:sp>
        <p:nvSpPr>
          <p:cNvPr id="49166" name="Rectangular Callout 24"/>
          <p:cNvSpPr>
            <a:spLocks noChangeArrowheads="1"/>
          </p:cNvSpPr>
          <p:nvPr/>
        </p:nvSpPr>
        <p:spPr bwMode="auto">
          <a:xfrm>
            <a:off x="433388" y="2611438"/>
            <a:ext cx="1371600" cy="1062471"/>
          </a:xfrm>
          <a:prstGeom prst="wedgeRectCallout">
            <a:avLst>
              <a:gd name="adj1" fmla="val -5208"/>
              <a:gd name="adj2" fmla="val 79681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119063" indent="-119063" algn="l"/>
            <a:r>
              <a:rPr lang="en-US" sz="1400" dirty="0">
                <a:solidFill>
                  <a:srgbClr val="FFFFFF"/>
                </a:solidFill>
              </a:rPr>
              <a:t>CPU Upgrade from latest generation Intel </a:t>
            </a:r>
            <a:r>
              <a:rPr lang="en-US" sz="1400" dirty="0" smtClean="0">
                <a:solidFill>
                  <a:srgbClr val="FFFFFF"/>
                </a:solidFill>
              </a:rPr>
              <a:t>Processors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9167" name="Rectangular Callout 27"/>
          <p:cNvSpPr>
            <a:spLocks noChangeArrowheads="1"/>
          </p:cNvSpPr>
          <p:nvPr/>
        </p:nvSpPr>
        <p:spPr bwMode="auto">
          <a:xfrm>
            <a:off x="1987550" y="1711325"/>
            <a:ext cx="1490663" cy="1668463"/>
          </a:xfrm>
          <a:prstGeom prst="wedgeRectCallout">
            <a:avLst>
              <a:gd name="adj1" fmla="val -15366"/>
              <a:gd name="adj2" fmla="val 85023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119063" indent="-119063" algn="l"/>
            <a:r>
              <a:rPr lang="en-US" sz="1400">
                <a:solidFill>
                  <a:srgbClr val="FFFFFF"/>
                </a:solidFill>
              </a:rPr>
              <a:t>I/O Balanced, Minimized, Optimized by Capacity Planning, Compression, Caching and Offload </a:t>
            </a: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9168" name="Rectangular Callout 28"/>
          <p:cNvSpPr>
            <a:spLocks noChangeArrowheads="1"/>
          </p:cNvSpPr>
          <p:nvPr/>
        </p:nvSpPr>
        <p:spPr bwMode="auto">
          <a:xfrm>
            <a:off x="3547562" y="1882525"/>
            <a:ext cx="1371600" cy="868572"/>
          </a:xfrm>
          <a:prstGeom prst="wedgeRectCallout">
            <a:avLst>
              <a:gd name="adj1" fmla="val -19243"/>
              <a:gd name="adj2" fmla="val 135090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119063" indent="-119063" algn="l"/>
            <a:r>
              <a:rPr lang="en-US" sz="1400" dirty="0" smtClean="0">
                <a:solidFill>
                  <a:srgbClr val="FFFFFF"/>
                </a:solidFill>
              </a:rPr>
              <a:t>Exploitation </a:t>
            </a:r>
            <a:r>
              <a:rPr lang="en-US" sz="1400" dirty="0">
                <a:solidFill>
                  <a:srgbClr val="FFFFFF"/>
                </a:solidFill>
              </a:rPr>
              <a:t>of parallel query techniques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9169" name="Rectangular Callout 29"/>
          <p:cNvSpPr>
            <a:spLocks noChangeArrowheads="1"/>
          </p:cNvSpPr>
          <p:nvPr/>
        </p:nvSpPr>
        <p:spPr bwMode="auto">
          <a:xfrm>
            <a:off x="5103813" y="1554163"/>
            <a:ext cx="1371600" cy="677862"/>
          </a:xfrm>
          <a:prstGeom prst="wedgeRectCallout">
            <a:avLst>
              <a:gd name="adj1" fmla="val -22634"/>
              <a:gd name="adj2" fmla="val 194648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119063" indent="-119063" algn="l"/>
            <a:r>
              <a:rPr lang="en-US" sz="1400" dirty="0">
                <a:solidFill>
                  <a:srgbClr val="FFFFFF"/>
                </a:solidFill>
              </a:rPr>
              <a:t>DML re-written as CTAS or IAS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9170" name="Rectangular Callout 30"/>
          <p:cNvSpPr>
            <a:spLocks noChangeArrowheads="1"/>
          </p:cNvSpPr>
          <p:nvPr/>
        </p:nvSpPr>
        <p:spPr bwMode="auto">
          <a:xfrm>
            <a:off x="6653213" y="1162050"/>
            <a:ext cx="1371600" cy="677863"/>
          </a:xfrm>
          <a:prstGeom prst="wedgeRectCallout">
            <a:avLst>
              <a:gd name="adj1" fmla="val -30968"/>
              <a:gd name="adj2" fmla="val 162458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119063" indent="-119063" algn="l"/>
            <a:r>
              <a:rPr lang="en-US" sz="1400">
                <a:solidFill>
                  <a:srgbClr val="FFFFFF"/>
                </a:solidFill>
              </a:rPr>
              <a:t>Parallel Set based processing</a:t>
            </a:r>
            <a:endParaRPr 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 animBg="1"/>
      <p:bldP spid="49161" grpId="0" animBg="1"/>
      <p:bldP spid="49162" grpId="0" animBg="1"/>
      <p:bldP spid="49163" grpId="0" animBg="1"/>
      <p:bldP spid="49164" grpId="0" animBg="1"/>
      <p:bldP spid="49165" grpId="0" animBg="1"/>
      <p:bldP spid="49166" grpId="0" animBg="1"/>
      <p:bldP spid="49167" grpId="0" animBg="1"/>
      <p:bldP spid="49168" grpId="0" animBg="1"/>
      <p:bldP spid="49169" grpId="0" animBg="1"/>
      <p:bldP spid="4917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Getting Serious about Performance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baseline="0" dirty="0" smtClean="0"/>
              <a:t>Performance Techniques as Disruptive Technologies</a:t>
            </a:r>
          </a:p>
          <a:p>
            <a:pPr lvl="1"/>
            <a:r>
              <a:rPr lang="en-US" dirty="0" smtClean="0"/>
              <a:t>10x Minutes to Seconds</a:t>
            </a:r>
          </a:p>
          <a:p>
            <a:pPr lvl="1"/>
            <a:r>
              <a:rPr lang="en-US" dirty="0" smtClean="0"/>
              <a:t>100x Hours to Minutes </a:t>
            </a:r>
          </a:p>
          <a:p>
            <a:pPr lvl="1"/>
            <a:r>
              <a:rPr lang="en-US" dirty="0" smtClean="0"/>
              <a:t>1000x </a:t>
            </a:r>
            <a:r>
              <a:rPr lang="en-US" baseline="0" dirty="0" smtClean="0"/>
              <a:t> Hours to Seconds</a:t>
            </a:r>
          </a:p>
          <a:p>
            <a:r>
              <a:rPr lang="en-US" dirty="0" smtClean="0"/>
              <a:t>Will these speed ups mean ?</a:t>
            </a:r>
          </a:p>
          <a:p>
            <a:pPr lvl="1"/>
            <a:r>
              <a:rPr lang="en-US" dirty="0" smtClean="0"/>
              <a:t>Speed to market</a:t>
            </a:r>
          </a:p>
          <a:p>
            <a:pPr lvl="1"/>
            <a:r>
              <a:rPr lang="en-US" dirty="0" smtClean="0"/>
              <a:t>Less deferred </a:t>
            </a:r>
            <a:r>
              <a:rPr lang="en-US" dirty="0" smtClean="0"/>
              <a:t>batch</a:t>
            </a:r>
          </a:p>
          <a:p>
            <a:pPr lvl="1"/>
            <a:r>
              <a:rPr lang="en-US" dirty="0" smtClean="0"/>
              <a:t>Increased operational agility</a:t>
            </a:r>
          </a:p>
          <a:p>
            <a:pPr lvl="1"/>
            <a:r>
              <a:rPr lang="en-US" dirty="0" smtClean="0"/>
              <a:t>Early detection of mistakes </a:t>
            </a:r>
          </a:p>
          <a:p>
            <a:r>
              <a:rPr lang="en-US" dirty="0" smtClean="0"/>
              <a:t>Now Make your systems </a:t>
            </a:r>
            <a:r>
              <a:rPr lang="en-US" dirty="0" smtClean="0">
                <a:solidFill>
                  <a:srgbClr val="FF0000"/>
                </a:solidFill>
              </a:rPr>
              <a:t>GO FAST 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010400" y="685800"/>
            <a:ext cx="2133600" cy="2133600"/>
          </a:xfrm>
          <a:prstGeom prst="rect">
            <a:avLst/>
          </a:prstGeom>
          <a:solidFill>
            <a:srgbClr val="B8B8B8"/>
          </a:solidFill>
          <a:ln w="12700">
            <a:noFill/>
            <a:miter lim="800000"/>
            <a:headEnd/>
            <a:tailEnd/>
          </a:ln>
        </p:spPr>
        <p:txBody>
          <a:bodyPr wrap="none" anchor="ctr" anchorCtr="1">
            <a:prstTxWarp prst="textNoShape">
              <a:avLst/>
            </a:prstTxWarp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400">
                <a:solidFill>
                  <a:srgbClr val="000000"/>
                </a:solidFill>
              </a:rPr>
              <a:t>&lt;Insert Picture Here&gt;</a:t>
            </a:r>
          </a:p>
        </p:txBody>
      </p:sp>
      <p:pic>
        <p:nvPicPr>
          <p:cNvPr id="20483" name="Picture 3" descr="Right R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0"/>
            <a:ext cx="2133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Real World Performance</a:t>
            </a:r>
            <a:r>
              <a:rPr lang="en-US" dirty="0" smtClean="0"/>
              <a:t> Agenda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Thinking </a:t>
            </a:r>
            <a:r>
              <a:rPr lang="en-US" dirty="0" smtClean="0"/>
              <a:t>Strategically about Performance	</a:t>
            </a:r>
            <a:endParaRPr lang="en-US" dirty="0" smtClean="0"/>
          </a:p>
          <a:p>
            <a:pPr eaLnBrk="1" hangingPunct="1"/>
            <a:r>
              <a:rPr lang="en-US" dirty="0" smtClean="0"/>
              <a:t>The Fork Lift Upgrade</a:t>
            </a:r>
          </a:p>
          <a:p>
            <a:pPr eaLnBrk="1" hangingPunct="1"/>
            <a:r>
              <a:rPr lang="en-US" dirty="0" smtClean="0"/>
              <a:t>Data Warehouse Systems</a:t>
            </a:r>
          </a:p>
          <a:p>
            <a:pPr eaLnBrk="1" hangingPunct="1"/>
            <a:r>
              <a:rPr lang="en-US" dirty="0" smtClean="0"/>
              <a:t>Operational Systems</a:t>
            </a:r>
          </a:p>
          <a:p>
            <a:pPr eaLnBrk="1" hangingPunct="1"/>
            <a:r>
              <a:rPr lang="en-US" dirty="0"/>
              <a:t>Getting Serious about </a:t>
            </a:r>
            <a:r>
              <a:rPr lang="en-US" dirty="0" smtClean="0"/>
              <a:t>Performance</a:t>
            </a:r>
          </a:p>
          <a:p>
            <a:pPr eaLnBrk="1" hangingPunct="1"/>
            <a:endParaRPr lang="en-US" dirty="0"/>
          </a:p>
        </p:txBody>
      </p:sp>
      <p:pic>
        <p:nvPicPr>
          <p:cNvPr id="20486" name="Picture 6" descr="ph_ind_arc_007_cropp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5638" y="684213"/>
            <a:ext cx="2138362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rPr>
              <a:t>Airport/Economist</a:t>
            </a:r>
            <a:r>
              <a:rPr lang="en-US" sz="2400" b="1" baseline="0" dirty="0" smtClean="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rPr>
              <a:t> 10X</a:t>
            </a:r>
            <a:endParaRPr lang="en-US" dirty="0"/>
          </a:p>
        </p:txBody>
      </p:sp>
      <p:pic>
        <p:nvPicPr>
          <p:cNvPr id="4" name="Picture 3" descr="1806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51" y="1116864"/>
            <a:ext cx="3318393" cy="4461395"/>
          </a:xfrm>
          <a:prstGeom prst="rect">
            <a:avLst/>
          </a:prstGeom>
        </p:spPr>
      </p:pic>
      <p:pic>
        <p:nvPicPr>
          <p:cNvPr id="5" name="Picture 4" descr="2604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49" y="1132163"/>
            <a:ext cx="3271407" cy="439095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Airport/Economist</a:t>
            </a:r>
            <a:r>
              <a:rPr lang="en-US" baseline="0" dirty="0" smtClean="0"/>
              <a:t> 11X</a:t>
            </a:r>
            <a:endParaRPr lang="en-US" dirty="0"/>
          </a:p>
        </p:txBody>
      </p:sp>
      <p:pic>
        <p:nvPicPr>
          <p:cNvPr id="4" name="Content Placeholder 3" descr="32516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6463" r="-66463"/>
          <a:stretch>
            <a:fillRect/>
          </a:stretch>
        </p:blipFill>
        <p:spPr>
          <a:xfrm>
            <a:off x="-1281080" y="1324809"/>
            <a:ext cx="7537450" cy="43434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Airport/Economist 17X</a:t>
            </a:r>
            <a:endParaRPr lang="en-US" dirty="0"/>
          </a:p>
        </p:txBody>
      </p:sp>
      <p:pic>
        <p:nvPicPr>
          <p:cNvPr id="4" name="Content Placeholder 3" descr="18580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6463" r="-66463"/>
          <a:stretch>
            <a:fillRect/>
          </a:stretch>
        </p:blipFill>
        <p:spPr>
          <a:xfrm>
            <a:off x="-1281079" y="1263611"/>
            <a:ext cx="7537450" cy="43434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the Art Intelligent HW and SW</a:t>
            </a:r>
            <a:br>
              <a:rPr lang="en-US" dirty="0" smtClean="0"/>
            </a:br>
            <a:r>
              <a:rPr lang="en-US" dirty="0" smtClean="0">
                <a:solidFill>
                  <a:schemeClr val="tx2"/>
                </a:solidFill>
              </a:rPr>
              <a:t>EXADATA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1600200"/>
            <a:ext cx="4432996" cy="4343400"/>
          </a:xfrm>
        </p:spPr>
        <p:txBody>
          <a:bodyPr/>
          <a:lstStyle/>
          <a:p>
            <a:r>
              <a:rPr lang="en-US" dirty="0" smtClean="0"/>
              <a:t>HW</a:t>
            </a:r>
          </a:p>
          <a:p>
            <a:pPr lvl="1"/>
            <a:r>
              <a:rPr lang="en-US" dirty="0" smtClean="0"/>
              <a:t>Intel </a:t>
            </a:r>
            <a:r>
              <a:rPr lang="en-US" dirty="0" err="1" smtClean="0"/>
              <a:t>Westmere</a:t>
            </a:r>
            <a:r>
              <a:rPr lang="en-US" dirty="0" smtClean="0"/>
              <a:t> and Nehalem Xeon CPUs</a:t>
            </a:r>
          </a:p>
          <a:p>
            <a:pPr lvl="1"/>
            <a:r>
              <a:rPr lang="en-US" dirty="0" err="1" smtClean="0"/>
              <a:t>Infiniband</a:t>
            </a:r>
            <a:endParaRPr lang="en-US" dirty="0" smtClean="0"/>
          </a:p>
          <a:p>
            <a:pPr lvl="1"/>
            <a:r>
              <a:rPr lang="en-US" dirty="0" smtClean="0"/>
              <a:t>10G Network Cards</a:t>
            </a:r>
          </a:p>
          <a:p>
            <a:pPr lvl="1"/>
            <a:r>
              <a:rPr lang="en-US" dirty="0" smtClean="0"/>
              <a:t>Disks</a:t>
            </a:r>
          </a:p>
          <a:p>
            <a:r>
              <a:rPr lang="en-US" dirty="0" smtClean="0"/>
              <a:t>SW</a:t>
            </a:r>
          </a:p>
          <a:p>
            <a:pPr lvl="1"/>
            <a:r>
              <a:rPr lang="en-US" dirty="0" smtClean="0"/>
              <a:t>Hybrid Columnar Compression</a:t>
            </a:r>
          </a:p>
          <a:p>
            <a:pPr lvl="1"/>
            <a:r>
              <a:rPr lang="en-US" dirty="0" smtClean="0"/>
              <a:t>Offloaded</a:t>
            </a:r>
            <a:r>
              <a:rPr lang="en-US" baseline="0" dirty="0" smtClean="0"/>
              <a:t> Queries (</a:t>
            </a:r>
            <a:r>
              <a:rPr lang="en-US" dirty="0" smtClean="0"/>
              <a:t> Column reduction and predicates )</a:t>
            </a:r>
          </a:p>
          <a:p>
            <a:pPr lvl="1"/>
            <a:r>
              <a:rPr lang="en-US" dirty="0" smtClean="0"/>
              <a:t>SW Smarts for disk I/O and User Space I/O</a:t>
            </a:r>
            <a:endParaRPr lang="en-US" dirty="0"/>
          </a:p>
        </p:txBody>
      </p:sp>
      <p:pic>
        <p:nvPicPr>
          <p:cNvPr id="4" name="Picture 3" descr="DBMOT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5657" y="1361600"/>
            <a:ext cx="1816100" cy="427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35" descr="OOW10_dividerslide_f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1027"/>
          <p:cNvSpPr>
            <a:spLocks noChangeArrowheads="1"/>
          </p:cNvSpPr>
          <p:nvPr/>
        </p:nvSpPr>
        <p:spPr bwMode="auto">
          <a:xfrm>
            <a:off x="9344025" y="4284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4580" name="Group 1028"/>
          <p:cNvGrpSpPr>
            <a:grpSpLocks/>
          </p:cNvGrpSpPr>
          <p:nvPr/>
        </p:nvGrpSpPr>
        <p:grpSpPr bwMode="auto">
          <a:xfrm>
            <a:off x="0" y="6172200"/>
            <a:ext cx="9144000" cy="225425"/>
            <a:chOff x="0" y="3888"/>
            <a:chExt cx="5760" cy="142"/>
          </a:xfrm>
        </p:grpSpPr>
        <p:pic>
          <p:nvPicPr>
            <p:cNvPr id="24582" name="Picture 1029" descr="Red Ba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888"/>
              <a:ext cx="5760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3" name="Picture 1030" descr="Oracle WHIT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00" y="3922"/>
              <a:ext cx="597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81" name="Text Box 1031"/>
          <p:cNvSpPr txBox="1">
            <a:spLocks noChangeArrowheads="1"/>
          </p:cNvSpPr>
          <p:nvPr/>
        </p:nvSpPr>
        <p:spPr bwMode="auto">
          <a:xfrm>
            <a:off x="1154113" y="2816225"/>
            <a:ext cx="376872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100000"/>
              </a:lnSpc>
              <a:buClrTx/>
            </a:pPr>
            <a:r>
              <a:rPr lang="en-US" sz="3200" dirty="0" smtClean="0">
                <a:solidFill>
                  <a:schemeClr val="bg1"/>
                </a:solidFill>
              </a:rPr>
              <a:t>Changing The Culture</a:t>
            </a:r>
          </a:p>
          <a:p>
            <a:pPr algn="l" eaLnBrk="0" hangingPunct="0">
              <a:lnSpc>
                <a:spcPct val="100000"/>
              </a:lnSpc>
              <a:buClrTx/>
            </a:pPr>
            <a:endParaRPr lang="en-US" sz="3200" dirty="0" smtClean="0">
              <a:solidFill>
                <a:schemeClr val="bg1"/>
              </a:solidFill>
            </a:endParaRPr>
          </a:p>
          <a:p>
            <a:pPr algn="l" eaLnBrk="0" hangingPunct="0">
              <a:lnSpc>
                <a:spcPct val="100000"/>
              </a:lnSpc>
              <a:buClrTx/>
            </a:pP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Thinking Strategically</a:t>
            </a:r>
            <a:r>
              <a:rPr lang="en-US" dirty="0" smtClean="0"/>
              <a:t> About </a:t>
            </a:r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To much hope and see approach to performance</a:t>
            </a:r>
          </a:p>
          <a:p>
            <a:pPr lvl="1"/>
            <a:r>
              <a:rPr lang="en-US" dirty="0" smtClean="0"/>
              <a:t>Systems</a:t>
            </a:r>
            <a:r>
              <a:rPr lang="en-US" baseline="0" dirty="0" smtClean="0"/>
              <a:t> put together without much thought as to how to achieve performance targets</a:t>
            </a:r>
          </a:p>
          <a:p>
            <a:pPr lvl="1"/>
            <a:r>
              <a:rPr lang="en-US" baseline="0" dirty="0" smtClean="0"/>
              <a:t>Culture of looking for the magic silver bullet</a:t>
            </a:r>
          </a:p>
          <a:p>
            <a:pPr lvl="1"/>
            <a:r>
              <a:rPr lang="en-US" baseline="0" dirty="0" smtClean="0"/>
              <a:t>Lack numerate discussions, decisions made by strength of personality</a:t>
            </a:r>
            <a:endParaRPr lang="en-US" dirty="0" smtClean="0"/>
          </a:p>
          <a:p>
            <a:pPr lvl="1"/>
            <a:r>
              <a:rPr lang="en-US" dirty="0" smtClean="0"/>
              <a:t>Lack of understanding of what can be achieved</a:t>
            </a:r>
          </a:p>
          <a:p>
            <a:pPr lvl="1"/>
            <a:r>
              <a:rPr lang="en-US" dirty="0" smtClean="0"/>
              <a:t>Unaware of today’s/current systems limitations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FF0000"/>
      </a:dk2>
      <a:lt2>
        <a:srgbClr val="4D4D4D"/>
      </a:lt2>
      <a:accent1>
        <a:srgbClr val="667263"/>
      </a:accent1>
      <a:accent2>
        <a:srgbClr val="C0C0C0"/>
      </a:accent2>
      <a:accent3>
        <a:srgbClr val="FFFFFF"/>
      </a:accent3>
      <a:accent4>
        <a:srgbClr val="000000"/>
      </a:accent4>
      <a:accent5>
        <a:srgbClr val="B8BCB7"/>
      </a:accent5>
      <a:accent6>
        <a:srgbClr val="AEAEAE"/>
      </a:accent6>
      <a:hlink>
        <a:srgbClr val="808080"/>
      </a:hlink>
      <a:folHlink>
        <a:srgbClr val="292929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119063" marR="0" indent="-119063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119063" marR="0" indent="-119063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D00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EAAAA"/>
        </a:accent5>
        <a:accent6>
          <a:srgbClr val="AEAEAE"/>
        </a:accent6>
        <a:hlink>
          <a:srgbClr val="4D4D4D"/>
        </a:hlink>
        <a:folHlink>
          <a:srgbClr val="6672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15215</TotalTime>
  <Words>838</Words>
  <Application>Microsoft Macintosh PowerPoint</Application>
  <PresentationFormat>On-screen Show (4:3)</PresentationFormat>
  <Paragraphs>153</Paragraphs>
  <Slides>25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Blank Presentation</vt:lpstr>
      <vt:lpstr>Slide 1</vt:lpstr>
      <vt:lpstr>Aim High with Oracle Real World Performance</vt:lpstr>
      <vt:lpstr>Real World Performance Agenda </vt:lpstr>
      <vt:lpstr>Airport/Economist 10X</vt:lpstr>
      <vt:lpstr>Airport/Economist 11X</vt:lpstr>
      <vt:lpstr>Airport/Economist 17X</vt:lpstr>
      <vt:lpstr>State of the Art Intelligent HW and SW EXADATA</vt:lpstr>
      <vt:lpstr>Slide 8</vt:lpstr>
      <vt:lpstr>Thinking Strategically About Performance</vt:lpstr>
      <vt:lpstr>Changing the Culture</vt:lpstr>
      <vt:lpstr>Changing the Culture</vt:lpstr>
      <vt:lpstr>Thinking Strategically About Performance</vt:lpstr>
      <vt:lpstr>Slide 13</vt:lpstr>
      <vt:lpstr>The Fork Lift Upgrade</vt:lpstr>
      <vt:lpstr>The Fork Lift Upgrade</vt:lpstr>
      <vt:lpstr>The Fork Lift Upgrade</vt:lpstr>
      <vt:lpstr>Slide 17</vt:lpstr>
      <vt:lpstr>Data Warehouse Systems</vt:lpstr>
      <vt:lpstr>Data Warehouse Systems</vt:lpstr>
      <vt:lpstr>Data Warehouse Systems</vt:lpstr>
      <vt:lpstr>Slide 21</vt:lpstr>
      <vt:lpstr>OLTP and Operational Systems</vt:lpstr>
      <vt:lpstr>Slide 23</vt:lpstr>
      <vt:lpstr>Getting Serious about Performance </vt:lpstr>
      <vt:lpstr>Getting Serious about Performance</vt:lpstr>
    </vt:vector>
  </TitlesOfParts>
  <Company>Oracle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dc:description>This presentation contains information proprietary to Oracle Corporation</dc:description>
  <cp:lastModifiedBy>Andrew John Holdsworth</cp:lastModifiedBy>
  <cp:revision>1540</cp:revision>
  <cp:lastPrinted>2010-07-08T18:05:02Z</cp:lastPrinted>
  <dcterms:created xsi:type="dcterms:W3CDTF">2011-05-18T15:58:39Z</dcterms:created>
  <dcterms:modified xsi:type="dcterms:W3CDTF">2011-05-18T16:20:46Z</dcterms:modified>
</cp:coreProperties>
</file>