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notesMasterIdLst>
    <p:notesMasterId r:id="rId70"/>
  </p:notesMasterIdLst>
  <p:sldIdLst>
    <p:sldId id="256" r:id="rId2"/>
    <p:sldId id="396" r:id="rId3"/>
    <p:sldId id="607" r:id="rId4"/>
    <p:sldId id="606" r:id="rId5"/>
    <p:sldId id="609" r:id="rId6"/>
    <p:sldId id="372" r:id="rId7"/>
    <p:sldId id="373" r:id="rId8"/>
    <p:sldId id="377" r:id="rId9"/>
    <p:sldId id="376" r:id="rId10"/>
    <p:sldId id="605" r:id="rId11"/>
    <p:sldId id="382" r:id="rId12"/>
    <p:sldId id="370" r:id="rId13"/>
    <p:sldId id="348" r:id="rId14"/>
    <p:sldId id="351" r:id="rId15"/>
    <p:sldId id="352" r:id="rId16"/>
    <p:sldId id="341" r:id="rId17"/>
    <p:sldId id="342" r:id="rId18"/>
    <p:sldId id="331" r:id="rId19"/>
    <p:sldId id="522" r:id="rId20"/>
    <p:sldId id="608" r:id="rId21"/>
    <p:sldId id="503" r:id="rId22"/>
    <p:sldId id="525" r:id="rId23"/>
    <p:sldId id="526" r:id="rId24"/>
    <p:sldId id="527" r:id="rId25"/>
    <p:sldId id="430" r:id="rId26"/>
    <p:sldId id="435" r:id="rId27"/>
    <p:sldId id="436" r:id="rId28"/>
    <p:sldId id="437" r:id="rId29"/>
    <p:sldId id="438" r:id="rId30"/>
    <p:sldId id="439" r:id="rId31"/>
    <p:sldId id="504" r:id="rId32"/>
    <p:sldId id="514" r:id="rId33"/>
    <p:sldId id="462" r:id="rId34"/>
    <p:sldId id="468" r:id="rId35"/>
    <p:sldId id="469" r:id="rId36"/>
    <p:sldId id="470" r:id="rId37"/>
    <p:sldId id="471" r:id="rId38"/>
    <p:sldId id="472" r:id="rId39"/>
    <p:sldId id="473" r:id="rId40"/>
    <p:sldId id="474" r:id="rId41"/>
    <p:sldId id="550" r:id="rId42"/>
    <p:sldId id="551" r:id="rId43"/>
    <p:sldId id="555" r:id="rId44"/>
    <p:sldId id="557" r:id="rId45"/>
    <p:sldId id="552" r:id="rId46"/>
    <p:sldId id="571" r:id="rId47"/>
    <p:sldId id="573" r:id="rId48"/>
    <p:sldId id="586" r:id="rId49"/>
    <p:sldId id="485" r:id="rId50"/>
    <p:sldId id="487" r:id="rId51"/>
    <p:sldId id="489" r:id="rId52"/>
    <p:sldId id="597" r:id="rId53"/>
    <p:sldId id="578" r:id="rId54"/>
    <p:sldId id="579" r:id="rId55"/>
    <p:sldId id="580" r:id="rId56"/>
    <p:sldId id="581" r:id="rId57"/>
    <p:sldId id="582" r:id="rId58"/>
    <p:sldId id="583" r:id="rId59"/>
    <p:sldId id="501" r:id="rId60"/>
    <p:sldId id="584" r:id="rId61"/>
    <p:sldId id="502" r:id="rId62"/>
    <p:sldId id="400" r:id="rId63"/>
    <p:sldId id="401" r:id="rId64"/>
    <p:sldId id="402" r:id="rId65"/>
    <p:sldId id="397" r:id="rId66"/>
    <p:sldId id="398" r:id="rId67"/>
    <p:sldId id="450" r:id="rId68"/>
    <p:sldId id="587" r:id="rId6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3399FF"/>
    <a:srgbClr val="00B050"/>
    <a:srgbClr val="7F7F7F"/>
    <a:srgbClr val="00CC00"/>
    <a:srgbClr val="F35757"/>
    <a:srgbClr val="F78F8F"/>
    <a:srgbClr val="66FF33"/>
    <a:srgbClr val="DAC9E4"/>
    <a:srgbClr val="CEB9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84" autoAdjust="0"/>
    <p:restoredTop sz="95238" autoAdjust="0"/>
  </p:normalViewPr>
  <p:slideViewPr>
    <p:cSldViewPr snapToGrid="0">
      <p:cViewPr>
        <p:scale>
          <a:sx n="71" d="100"/>
          <a:sy n="71" d="100"/>
        </p:scale>
        <p:origin x="-72" y="276"/>
      </p:cViewPr>
      <p:guideLst>
        <p:guide orient="horz" pos="2160"/>
        <p:guide pos="2880"/>
      </p:guideLst>
    </p:cSldViewPr>
  </p:slideViewPr>
  <p:outlineViewPr>
    <p:cViewPr>
      <p:scale>
        <a:sx n="33" d="100"/>
        <a:sy n="33" d="100"/>
      </p:scale>
      <p:origin x="0" y="3744"/>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13.xml"/><Relationship Id="rId1" Type="http://schemas.openxmlformats.org/officeDocument/2006/relationships/slide" Target="slides/slide2.xml"/><Relationship Id="rId4"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E9C75D-4004-4E7A-AD8A-00BBB8EA277F}" type="datetimeFigureOut">
              <a:rPr lang="en-US" smtClean="0"/>
              <a:pPr/>
              <a:t>2/24/2011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B01D1C-5F4B-433A-90ED-7480673CA19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B01D1C-5F4B-433A-90ED-7480673CA19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D997263F-3AC6-41EB-A7EF-48284F8404D5}" type="slidenum">
              <a:rPr lang="en-US" smtClean="0">
                <a:latin typeface="Arial" pitchFamily="34" charset="0"/>
              </a:rPr>
              <a:pPr/>
              <a:t>11</a:t>
            </a:fld>
            <a:endParaRPr lang="en-US" smtClean="0">
              <a:latin typeface="Arial" pitchFamily="34" charset="0"/>
            </a:endParaRPr>
          </a:p>
        </p:txBody>
      </p:sp>
      <p:sp>
        <p:nvSpPr>
          <p:cNvPr id="57347" name="Rectangle 2"/>
          <p:cNvSpPr>
            <a:spLocks noGrp="1" noRot="1" noChangeAspect="1" noChangeArrowheads="1" noTextEdit="1"/>
          </p:cNvSpPr>
          <p:nvPr>
            <p:ph type="sldImg"/>
          </p:nvPr>
        </p:nvSpPr>
        <p:spPr>
          <a:xfrm>
            <a:off x="1150938" y="692150"/>
            <a:ext cx="4557712" cy="3417888"/>
          </a:xfrm>
          <a:ln/>
        </p:spPr>
      </p:sp>
      <p:sp>
        <p:nvSpPr>
          <p:cNvPr id="57348" name="Rectangle 3"/>
          <p:cNvSpPr>
            <a:spLocks noGrp="1" noChangeArrowheads="1"/>
          </p:cNvSpPr>
          <p:nvPr>
            <p:ph type="body" idx="1"/>
          </p:nvPr>
        </p:nvSpPr>
        <p:spPr>
          <a:xfrm>
            <a:off x="914400" y="4341813"/>
            <a:ext cx="5027613" cy="4113212"/>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B01D1C-5F4B-433A-90ED-7480673CA19D}"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50938" y="692150"/>
            <a:ext cx="4556125" cy="3417888"/>
          </a:xfrm>
          <a:solidFill>
            <a:srgbClr val="FFFFFF"/>
          </a:solidFill>
          <a:ln/>
        </p:spPr>
      </p:sp>
      <p:sp>
        <p:nvSpPr>
          <p:cNvPr id="36867" name="Rectangle 3"/>
          <p:cNvSpPr>
            <a:spLocks noGrp="1" noChangeArrowheads="1"/>
          </p:cNvSpPr>
          <p:nvPr>
            <p:ph type="body" idx="1"/>
          </p:nvPr>
        </p:nvSpPr>
        <p:spPr>
          <a:xfrm>
            <a:off x="914400" y="4341813"/>
            <a:ext cx="5027613" cy="4113212"/>
          </a:xfrm>
          <a:solidFill>
            <a:srgbClr val="FFFFFF"/>
          </a:solidFill>
          <a:ln>
            <a:solidFill>
              <a:srgbClr val="000000"/>
            </a:solidFill>
          </a:ln>
        </p:spPr>
        <p:txBody>
          <a:bodyPr/>
          <a:lstStyle/>
          <a:p>
            <a:r>
              <a:rPr lang="en-US" smtClean="0">
                <a:latin typeface="Tms Rmn"/>
                <a:cs typeface="Times New Roman" pitchFamily="18" charset="0"/>
              </a:rPr>
              <a:t>What allows Oracle,  all the dials and knobs,  to be the  fastest, most robust database on the market also make it one of the most complicated on the market. For those few users that know and love the 1000s of performance options in Oracle, access to those performance options through sql and C code is the defacto standard. For seasoned users it is often difficult to understand why anyone would want to be limited by a GUI which can often be slower, and almost always lacking the latest  commands allowed through interfaces such as SQL and C. </a:t>
            </a:r>
          </a:p>
          <a:p>
            <a:r>
              <a:rPr lang="en-US" smtClean="0">
                <a:latin typeface="Tms Rmn"/>
                <a:cs typeface="Times New Roman" pitchFamily="18" charset="0"/>
              </a:rPr>
              <a:t>On the OEM side,  when a new  tuning feature in the kernel is externalized in OEM (Oracle Enterprise Manager) it is often difficult to see the forest for the tree, or where and how that new feature fits into the grand scheme of things.</a:t>
            </a:r>
            <a:r>
              <a:rPr lang="en-US" smtClean="0">
                <a:latin typeface="Arial" pitchFamily="34" charset="0"/>
              </a:rPr>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DDD46788-F032-4900-8478-AB48DA3D4B47}" type="slidenum">
              <a:rPr lang="en-US" smtClean="0">
                <a:latin typeface="Arial" pitchFamily="34" charset="0"/>
              </a:rPr>
              <a:pPr/>
              <a:t>15</a:t>
            </a:fld>
            <a:endParaRPr lang="en-US" smtClean="0">
              <a:latin typeface="Arial"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B01D1C-5F4B-433A-90ED-7480673CA19D}"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B01D1C-5F4B-433A-90ED-7480673CA19D}"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5F60C2A-F2C5-4327-9771-80F7C88D7C2F}"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5F60C2A-F2C5-4327-9771-80F7C88D7C2F}"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5F60C2A-F2C5-4327-9771-80F7C88D7C2F}"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6D4A9D23-8655-4779-A230-FC931105E79F}" type="slidenum">
              <a:rPr lang="en-US" smtClean="0">
                <a:latin typeface="Arial" pitchFamily="34" charset="0"/>
              </a:rPr>
              <a:pPr/>
              <a:t>2</a:t>
            </a:fld>
            <a:endParaRPr lang="en-US" smtClean="0">
              <a:latin typeface="Arial"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lnSpc>
                <a:spcPct val="90000"/>
              </a:lnSpc>
            </a:pPr>
            <a:r>
              <a:rPr lang="en-US" sz="1000" smtClean="0">
                <a:latin typeface="Arial" pitchFamily="34" charset="0"/>
              </a:rPr>
              <a:t>In Oracle Support I learned more faster than I think I could have anywhere.</a:t>
            </a:r>
          </a:p>
          <a:p>
            <a:pPr eaLnBrk="1" hangingPunct="1">
              <a:lnSpc>
                <a:spcPct val="90000"/>
              </a:lnSpc>
            </a:pPr>
            <a:r>
              <a:rPr lang="en-US" sz="1000" smtClean="0">
                <a:latin typeface="Arial" pitchFamily="34" charset="0"/>
              </a:rPr>
              <a:t>Porting gave me my first appreciation for the shareable nature of Oracle code and also a bit of disbelief that it worked as well as it did.</a:t>
            </a:r>
          </a:p>
          <a:p>
            <a:pPr eaLnBrk="1" hangingPunct="1">
              <a:lnSpc>
                <a:spcPct val="90000"/>
              </a:lnSpc>
            </a:pPr>
            <a:r>
              <a:rPr lang="en-US" sz="1000" smtClean="0">
                <a:latin typeface="Arial" pitchFamily="34" charset="0"/>
              </a:rPr>
              <a:t>Oracle France gave me an opportunity to concentrate on the Oracle kernel.</a:t>
            </a:r>
          </a:p>
          <a:p>
            <a:pPr eaLnBrk="1" hangingPunct="1">
              <a:lnSpc>
                <a:spcPct val="90000"/>
              </a:lnSpc>
            </a:pPr>
            <a:r>
              <a:rPr lang="en-US" sz="1000" smtClean="0">
                <a:latin typeface="Arial" pitchFamily="34" charset="0"/>
              </a:rPr>
              <a:t>At Oracle France I had 3 amazing experiences. First was being sent to the Europecar site where I first met a couple of the people who would later become the founding members of the Oaktable,  James Morle and Anjo Kolk. The Europecar site introduced me to a fellow name Roger Sanders who first showed me the wait interface before anyone knew what it was. Roger not only used it but read it directly from shared memory without using SQL.</a:t>
            </a:r>
          </a:p>
          <a:p>
            <a:pPr eaLnBrk="1" hangingPunct="1">
              <a:lnSpc>
                <a:spcPct val="90000"/>
              </a:lnSpc>
            </a:pPr>
            <a:r>
              <a:rPr lang="en-US" sz="1000" smtClean="0">
                <a:latin typeface="Arial" pitchFamily="34" charset="0"/>
              </a:rPr>
              <a:t>Soon after Europecar I began to be sent often to benchmarks at Digital Europe. These benchmarks were some of my favorite work at Oracle. The benchmarks usually consisted of  installing some unknown Oracle customer application and then having a few days to make it run as fast as possible. I first started using TCL/TK and direct shared memory access (DMA) at Digital Europe and got solid hands on tuning experience testing things like striping redo and proving it was faster long before people gave up arguing that this was bad from a theoretical point of view.</a:t>
            </a:r>
          </a:p>
          <a:p>
            <a:pPr eaLnBrk="1" hangingPunct="1">
              <a:lnSpc>
                <a:spcPct val="90000"/>
              </a:lnSpc>
            </a:pPr>
            <a:r>
              <a:rPr lang="en-US" sz="1000" smtClean="0">
                <a:latin typeface="Arial" pitchFamily="34" charset="0"/>
              </a:rPr>
              <a:t>Finally in France, my boss, Jean Yves Caleca was by far the best boss I ever had, but on top of that he was wonderful at exploring the depths of Oracle and explaining it to others, teaching me much about the internals of block structure, UNDO, REDO and Freelsits.</a:t>
            </a:r>
          </a:p>
          <a:p>
            <a:pPr eaLnBrk="1" hangingPunct="1">
              <a:lnSpc>
                <a:spcPct val="90000"/>
              </a:lnSpc>
            </a:pPr>
            <a:r>
              <a:rPr lang="en-US" sz="1000" smtClean="0">
                <a:latin typeface="Arial" pitchFamily="34" charset="0"/>
              </a:rPr>
              <a:t>I came back from France wanting to do performance work and especially graphical monitoring. The kernel performance group had limited  scope in that domain, so I left for a dot com where I had my first run as the sole DBA for everything, backup, recovery, performance, installation and administration. I was called away by Quest who had my favorite performance tool Spotlight. It turns out thought that scope for expanding Spotlight was limited so I jumped at the chance in 2002 to restructure Oracle OEM. The work at OEM I’m proud of but still want to do much more to make performance tuning faster, easier and more graphical.</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smtClean="0"/>
          </a:p>
        </p:txBody>
      </p:sp>
      <p:sp>
        <p:nvSpPr>
          <p:cNvPr id="81924" name="Slide Number Placeholder 3"/>
          <p:cNvSpPr>
            <a:spLocks noGrp="1"/>
          </p:cNvSpPr>
          <p:nvPr>
            <p:ph type="sldNum" sz="quarter" idx="5"/>
          </p:nvPr>
        </p:nvSpPr>
        <p:spPr>
          <a:noFill/>
        </p:spPr>
        <p:txBody>
          <a:bodyPr/>
          <a:lstStyle/>
          <a:p>
            <a:fld id="{41D446AC-502E-4A9A-958E-092E8D28132D}" type="slidenum">
              <a:rPr lang="en-US" smtClean="0"/>
              <a:pPr/>
              <a:t>21</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p>
        </p:txBody>
      </p:sp>
      <p:sp>
        <p:nvSpPr>
          <p:cNvPr id="50180" name="Slide Number Placeholder 3"/>
          <p:cNvSpPr>
            <a:spLocks noGrp="1"/>
          </p:cNvSpPr>
          <p:nvPr>
            <p:ph type="sldNum" sz="quarter" idx="5"/>
          </p:nvPr>
        </p:nvSpPr>
        <p:spPr>
          <a:noFill/>
        </p:spPr>
        <p:txBody>
          <a:bodyPr/>
          <a:lstStyle/>
          <a:p>
            <a:pPr>
              <a:buFont typeface="Arial" charset="0"/>
              <a:buNone/>
            </a:pPr>
            <a:fld id="{BB8849BA-745D-430D-BE55-5ACAD25E857A}" type="slidenum">
              <a:rPr lang="en-GB" smtClean="0">
                <a:latin typeface="Arial" charset="0"/>
                <a:cs typeface="Lucida Sans Unicode" pitchFamily="34" charset="0"/>
              </a:rPr>
              <a:pPr>
                <a:buFont typeface="Arial" charset="0"/>
                <a:buNone/>
              </a:pPr>
              <a:t>22</a:t>
            </a:fld>
            <a:endParaRPr lang="en-GB" smtClean="0">
              <a:latin typeface="Arial" charset="0"/>
              <a:cs typeface="Lucida Sans Unicode"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smtClean="0"/>
          </a:p>
        </p:txBody>
      </p:sp>
      <p:sp>
        <p:nvSpPr>
          <p:cNvPr id="51204" name="Slide Number Placeholder 3"/>
          <p:cNvSpPr>
            <a:spLocks noGrp="1"/>
          </p:cNvSpPr>
          <p:nvPr>
            <p:ph type="sldNum" sz="quarter" idx="5"/>
          </p:nvPr>
        </p:nvSpPr>
        <p:spPr>
          <a:noFill/>
        </p:spPr>
        <p:txBody>
          <a:bodyPr/>
          <a:lstStyle/>
          <a:p>
            <a:pPr>
              <a:buFont typeface="Arial" charset="0"/>
              <a:buNone/>
            </a:pPr>
            <a:fld id="{20AE524D-E0EC-470C-A184-128A54A5C00A}" type="slidenum">
              <a:rPr lang="en-GB" smtClean="0">
                <a:latin typeface="Arial" charset="0"/>
                <a:cs typeface="Lucida Sans Unicode" pitchFamily="34" charset="0"/>
              </a:rPr>
              <a:pPr>
                <a:buFont typeface="Arial" charset="0"/>
                <a:buNone/>
              </a:pPr>
              <a:t>23</a:t>
            </a:fld>
            <a:endParaRPr lang="en-GB" smtClean="0">
              <a:latin typeface="Arial" charset="0"/>
              <a:cs typeface="Lucida Sans Unicode"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p>
        </p:txBody>
      </p:sp>
      <p:sp>
        <p:nvSpPr>
          <p:cNvPr id="52228" name="Slide Number Placeholder 3"/>
          <p:cNvSpPr>
            <a:spLocks noGrp="1"/>
          </p:cNvSpPr>
          <p:nvPr>
            <p:ph type="sldNum" sz="quarter" idx="5"/>
          </p:nvPr>
        </p:nvSpPr>
        <p:spPr>
          <a:noFill/>
        </p:spPr>
        <p:txBody>
          <a:bodyPr/>
          <a:lstStyle/>
          <a:p>
            <a:fld id="{5D036761-DBAC-4758-85C9-DBEA9EC1C94B}" type="slidenum">
              <a:rPr lang="en-US" smtClean="0"/>
              <a:pPr/>
              <a:t>24</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spcBef>
                <a:spcPct val="0"/>
              </a:spcBef>
            </a:pPr>
            <a:fld id="{3AE3F814-613F-47E2-94B4-20CA6DE93271}" type="slidenum">
              <a:rPr lang="en-US" sz="1200" b="0"/>
              <a:pPr algn="r" eaLnBrk="1" hangingPunct="1">
                <a:spcBef>
                  <a:spcPct val="0"/>
                </a:spcBef>
              </a:pPr>
              <a:t>25</a:t>
            </a:fld>
            <a:endParaRPr lang="en-US" sz="1200" b="0"/>
          </a:p>
        </p:txBody>
      </p:sp>
      <p:sp>
        <p:nvSpPr>
          <p:cNvPr id="10649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1" hangingPunct="1">
              <a:spcBef>
                <a:spcPct val="0"/>
              </a:spcBef>
            </a:pPr>
            <a:fld id="{A41974A4-F34C-42EF-90B2-01F1D0ECC03B}" type="slidenum">
              <a:rPr lang="en-US" sz="1200" b="0">
                <a:latin typeface="Times New Roman" pitchFamily="18" charset="0"/>
              </a:rPr>
              <a:pPr algn="r" eaLnBrk="1" hangingPunct="1">
                <a:spcBef>
                  <a:spcPct val="0"/>
                </a:spcBef>
              </a:pPr>
              <a:t>25</a:t>
            </a:fld>
            <a:endParaRPr lang="en-US" sz="1200" b="0">
              <a:latin typeface="Times New Roman" pitchFamily="18" charset="0"/>
            </a:endParaRPr>
          </a:p>
        </p:txBody>
      </p:sp>
      <p:sp>
        <p:nvSpPr>
          <p:cNvPr id="106500" name="Rectangle 2"/>
          <p:cNvSpPr>
            <a:spLocks noGrp="1" noRot="1" noChangeAspect="1" noChangeArrowheads="1" noTextEdit="1"/>
          </p:cNvSpPr>
          <p:nvPr>
            <p:ph type="sldImg"/>
          </p:nvPr>
        </p:nvSpPr>
        <p:spPr>
          <a:ln/>
        </p:spPr>
      </p:sp>
      <p:sp>
        <p:nvSpPr>
          <p:cNvPr id="10650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577E4F5-F423-4C59-B55A-08BE4F774630}"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577E4F5-F423-4C59-B55A-08BE4F774630}" type="slidenum">
              <a:rPr lang="en-US" smtClean="0"/>
              <a:pPr>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799BBF-E93C-4F01-91BC-656020367E34}" type="slidenum">
              <a:rPr lang="en-US" smtClean="0"/>
              <a:pPr/>
              <a:t>28</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577E4F5-F423-4C59-B55A-08BE4F774630}" type="slidenum">
              <a:rPr lang="en-US" smtClean="0"/>
              <a:pPr>
                <a:defRPr/>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577E4F5-F423-4C59-B55A-08BE4F774630}" type="slidenum">
              <a:rPr lang="en-US" smtClean="0"/>
              <a:pPr>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r>
              <a:rPr lang="en-US" dirty="0" smtClean="0"/>
              <a:t>Let’s take a look at how Delphix</a:t>
            </a:r>
            <a:r>
              <a:rPr lang="en-US" baseline="0" dirty="0" smtClean="0"/>
              <a:t> works</a:t>
            </a:r>
          </a:p>
          <a:p>
            <a:pPr>
              <a:buFont typeface="Arial"/>
              <a:buChar char="•"/>
            </a:pPr>
            <a:r>
              <a:rPr lang="en-US" b="1" baseline="0" dirty="0" smtClean="0"/>
              <a:t>Our software installs on bare-metal x86 servers or in a VM in as little as half an hour</a:t>
            </a:r>
          </a:p>
          <a:p>
            <a:pPr>
              <a:buFont typeface="Arial"/>
              <a:buChar char="•"/>
            </a:pPr>
            <a:r>
              <a:rPr lang="en-US" baseline="0" dirty="0" smtClean="0"/>
              <a:t>And you can get the entire system up and running with virtual databases in as little as an hour or two with a small database [or schedule the loading overnight for a large database]</a:t>
            </a:r>
          </a:p>
          <a:p>
            <a:pPr>
              <a:buFont typeface="Arial"/>
              <a:buChar char="•"/>
            </a:pPr>
            <a:r>
              <a:rPr lang="en-US" baseline="0" dirty="0" smtClean="0"/>
              <a:t>Today Delphix supports Oracle 10 and 11g on Linux, Solaris, AIX, and HP-UX</a:t>
            </a:r>
          </a:p>
          <a:p>
            <a:pPr>
              <a:buFont typeface="Arial"/>
              <a:buNone/>
            </a:pPr>
            <a:r>
              <a:rPr lang="en-US" baseline="0" dirty="0" smtClean="0"/>
              <a:t>[If asked about other DBs, say Delphix will support MS SQL later this year]</a:t>
            </a:r>
          </a:p>
          <a:p>
            <a:pPr>
              <a:buFont typeface="Arial"/>
              <a:buNone/>
            </a:pPr>
            <a:r>
              <a:rPr lang="en-US" baseline="0" dirty="0" smtClean="0"/>
              <a:t>[If asked about OS, Delphix is a wholly contained operating environment; customers manage only the Delphix application]</a:t>
            </a:r>
          </a:p>
          <a:p>
            <a:pPr>
              <a:buFont typeface="Arial"/>
              <a:buNone/>
            </a:pPr>
            <a:r>
              <a:rPr lang="en-US" baseline="0" dirty="0" smtClean="0"/>
              <a:t>[Others storage types, like DAS or NAS may be supported when running in a VM]</a:t>
            </a:r>
          </a:p>
        </p:txBody>
      </p:sp>
      <p:sp>
        <p:nvSpPr>
          <p:cNvPr id="4" name="Slide Number Placeholder 3"/>
          <p:cNvSpPr>
            <a:spLocks noGrp="1"/>
          </p:cNvSpPr>
          <p:nvPr>
            <p:ph type="sldNum" sz="quarter" idx="10"/>
          </p:nvPr>
        </p:nvSpPr>
        <p:spPr/>
        <p:txBody>
          <a:bodyPr/>
          <a:lstStyle/>
          <a:p>
            <a:fld id="{CB776966-1544-E148-BA74-6F9ABEDAC2AB}"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E2CF18-1FA2-49EE-93F4-478E0DFE88E3}"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B01D1C-5F4B-433A-90ED-7480673CA19D}"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B01D1C-5F4B-433A-90ED-7480673CA19D}"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marL="228600" indent="-228600">
              <a:spcBef>
                <a:spcPct val="0"/>
              </a:spcBef>
              <a:buFontTx/>
              <a:buAutoNum type="arabicPeriod"/>
              <a:defRPr/>
            </a:pPr>
            <a:r>
              <a:rPr lang="en-US" sz="1800" dirty="0" smtClean="0"/>
              <a:t>Layout a diagram tables as nodes and joins as connectors</a:t>
            </a:r>
          </a:p>
          <a:p>
            <a:pPr marL="228600" indent="-228600">
              <a:spcBef>
                <a:spcPct val="0"/>
              </a:spcBef>
              <a:buFontTx/>
              <a:buAutoNum type="arabicPeriod"/>
              <a:defRPr/>
            </a:pPr>
            <a:r>
              <a:rPr lang="en-US" sz="1800" dirty="0" smtClean="0"/>
              <a:t>Draw connectors for each join in where clause</a:t>
            </a:r>
          </a:p>
          <a:p>
            <a:pPr marL="571500" lvl="1" indent="-228600">
              <a:spcBef>
                <a:spcPct val="0"/>
              </a:spcBef>
              <a:defRPr/>
            </a:pPr>
            <a:r>
              <a:rPr lang="en-US" sz="1400" dirty="0" smtClean="0"/>
              <a:t>1 to 1 connection</a:t>
            </a:r>
          </a:p>
          <a:p>
            <a:pPr lvl="2" indent="-228600">
              <a:spcBef>
                <a:spcPct val="0"/>
              </a:spcBef>
              <a:defRPr/>
            </a:pPr>
            <a:r>
              <a:rPr lang="en-US" sz="1400" dirty="0" smtClean="0"/>
              <a:t>use blue line</a:t>
            </a:r>
          </a:p>
          <a:p>
            <a:pPr marL="571500" lvl="1" indent="-228600">
              <a:spcBef>
                <a:spcPct val="0"/>
              </a:spcBef>
              <a:defRPr/>
            </a:pPr>
            <a:r>
              <a:rPr lang="en-US" sz="1400" dirty="0" smtClean="0"/>
              <a:t>1 to many  </a:t>
            </a:r>
          </a:p>
          <a:p>
            <a:pPr lvl="2" indent="-228600">
              <a:spcBef>
                <a:spcPct val="0"/>
              </a:spcBef>
              <a:defRPr/>
            </a:pPr>
            <a:r>
              <a:rPr lang="en-US" sz="1400" dirty="0" smtClean="0"/>
              <a:t>use black line</a:t>
            </a:r>
          </a:p>
          <a:p>
            <a:pPr lvl="2" indent="-228600">
              <a:spcBef>
                <a:spcPct val="0"/>
              </a:spcBef>
              <a:defRPr/>
            </a:pPr>
            <a:r>
              <a:rPr lang="en-US" sz="1400" dirty="0" smtClean="0"/>
              <a:t>crows feet towards many</a:t>
            </a:r>
          </a:p>
          <a:p>
            <a:pPr marL="571500" lvl="1" indent="-228600">
              <a:spcBef>
                <a:spcPct val="0"/>
              </a:spcBef>
              <a:defRPr/>
            </a:pPr>
            <a:r>
              <a:rPr lang="en-US" sz="1400" dirty="0" smtClean="0"/>
              <a:t>many to many </a:t>
            </a:r>
          </a:p>
          <a:p>
            <a:pPr lvl="2" indent="-228600">
              <a:spcBef>
                <a:spcPct val="0"/>
              </a:spcBef>
              <a:defRPr/>
            </a:pPr>
            <a:r>
              <a:rPr lang="en-US" sz="1400" dirty="0" smtClean="0"/>
              <a:t>crows feet on both ends</a:t>
            </a:r>
          </a:p>
          <a:p>
            <a:pPr marL="228600" indent="-228600">
              <a:spcBef>
                <a:spcPct val="0"/>
              </a:spcBef>
              <a:buFontTx/>
              <a:buAutoNum type="arabicPeriod"/>
              <a:defRPr/>
            </a:pPr>
            <a:r>
              <a:rPr lang="en-US" sz="1800" dirty="0" smtClean="0"/>
              <a:t>Calculate filter ratios for any tables with filters</a:t>
            </a:r>
          </a:p>
          <a:p>
            <a:pPr marL="571500" lvl="1" indent="-228600">
              <a:spcBef>
                <a:spcPct val="0"/>
              </a:spcBef>
              <a:defRPr/>
            </a:pPr>
            <a:r>
              <a:rPr lang="en-US" sz="1400" dirty="0" smtClean="0"/>
              <a:t>filter ratio = number of rows returned with filter / number of rows</a:t>
            </a:r>
          </a:p>
          <a:p>
            <a:pPr marL="571500" lvl="1" indent="-228600">
              <a:spcBef>
                <a:spcPct val="0"/>
              </a:spcBef>
              <a:defRPr/>
            </a:pPr>
            <a:r>
              <a:rPr lang="en-US" sz="1400" dirty="0" smtClean="0"/>
              <a:t>display in yellow below table node</a:t>
            </a:r>
          </a:p>
          <a:p>
            <a:pPr marL="228600" indent="-228600">
              <a:spcBef>
                <a:spcPct val="0"/>
              </a:spcBef>
              <a:buFontTx/>
              <a:buAutoNum type="arabicPeriod"/>
              <a:defRPr/>
            </a:pPr>
            <a:r>
              <a:rPr lang="en-US" sz="1800" dirty="0" smtClean="0"/>
              <a:t>Find the table sizes for each table</a:t>
            </a:r>
          </a:p>
          <a:p>
            <a:pPr marL="571500" lvl="1" indent="-228600">
              <a:spcBef>
                <a:spcPct val="0"/>
              </a:spcBef>
              <a:defRPr/>
            </a:pPr>
            <a:r>
              <a:rPr lang="en-US" sz="1400" dirty="0" smtClean="0"/>
              <a:t>display in green above table node</a:t>
            </a:r>
          </a:p>
          <a:p>
            <a:pPr marL="228600" indent="-228600">
              <a:spcBef>
                <a:spcPct val="0"/>
              </a:spcBef>
              <a:buFontTx/>
              <a:buAutoNum type="arabicPeriod"/>
              <a:defRPr/>
            </a:pPr>
            <a:r>
              <a:rPr lang="en-US" sz="1800" dirty="0" smtClean="0"/>
              <a:t>Calculate two table join sizes for all two table joins in diagram (</a:t>
            </a:r>
            <a:r>
              <a:rPr lang="en-US" sz="1800" dirty="0" err="1" smtClean="0"/>
              <a:t>ie</a:t>
            </a:r>
            <a:r>
              <a:rPr lang="en-US" sz="1800" dirty="0" smtClean="0"/>
              <a:t> for every connection line)</a:t>
            </a:r>
          </a:p>
          <a:p>
            <a:pPr marL="571500" lvl="1" indent="-228600">
              <a:spcBef>
                <a:spcPct val="0"/>
              </a:spcBef>
              <a:defRPr/>
            </a:pPr>
            <a:r>
              <a:rPr lang="en-US" sz="1400" dirty="0" smtClean="0"/>
              <a:t>extract the join information, including filters, and run count on that join</a:t>
            </a:r>
          </a:p>
          <a:p>
            <a:pPr marL="571500" lvl="1" indent="-228600">
              <a:spcBef>
                <a:spcPct val="0"/>
              </a:spcBef>
              <a:defRPr/>
            </a:pPr>
            <a:r>
              <a:rPr lang="en-US" sz="1400" dirty="0" smtClean="0"/>
              <a:t>display in red on join line</a:t>
            </a:r>
          </a:p>
          <a:p>
            <a:pPr marL="571500" lvl="1" indent="-228600">
              <a:spcBef>
                <a:spcPct val="0"/>
              </a:spcBef>
              <a:defRPr/>
            </a:pPr>
            <a:r>
              <a:rPr lang="en-US" sz="1400" dirty="0" smtClean="0"/>
              <a:t>Alternatively, or as a complement, calculate join filter ratios in both directions</a:t>
            </a:r>
          </a:p>
          <a:p>
            <a:pPr lvl="2" indent="-228600">
              <a:spcBef>
                <a:spcPct val="0"/>
              </a:spcBef>
              <a:defRPr/>
            </a:pPr>
            <a:r>
              <a:rPr lang="en-US" sz="1400" dirty="0" smtClean="0"/>
              <a:t>display at each end of join connection line</a:t>
            </a:r>
          </a:p>
          <a:p>
            <a:pPr marL="228600" indent="-228600">
              <a:spcBef>
                <a:spcPct val="0"/>
              </a:spcBef>
              <a:defRPr/>
            </a:pPr>
            <a:endParaRPr lang="en-US" sz="1600" dirty="0" smtClean="0"/>
          </a:p>
          <a:p>
            <a:pPr>
              <a:defRPr/>
            </a:pPr>
            <a:endParaRPr lang="en-US" dirty="0"/>
          </a:p>
        </p:txBody>
      </p:sp>
      <p:sp>
        <p:nvSpPr>
          <p:cNvPr id="64516" name="Slide Number Placeholder 3"/>
          <p:cNvSpPr>
            <a:spLocks noGrp="1"/>
          </p:cNvSpPr>
          <p:nvPr>
            <p:ph type="sldNum" sz="quarter" idx="5"/>
          </p:nvPr>
        </p:nvSpPr>
        <p:spPr>
          <a:noFill/>
        </p:spPr>
        <p:txBody>
          <a:bodyPr/>
          <a:lstStyle/>
          <a:p>
            <a:fld id="{F3180862-D686-4788-A017-19AB44602241}" type="slidenum">
              <a:rPr lang="en-US" smtClean="0"/>
              <a:pPr/>
              <a:t>34</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66564" name="Slide Number Placeholder 3"/>
          <p:cNvSpPr>
            <a:spLocks noGrp="1"/>
          </p:cNvSpPr>
          <p:nvPr>
            <p:ph type="sldNum" sz="quarter" idx="5"/>
          </p:nvPr>
        </p:nvSpPr>
        <p:spPr>
          <a:noFill/>
        </p:spPr>
        <p:txBody>
          <a:bodyPr/>
          <a:lstStyle/>
          <a:p>
            <a:fld id="{5C020965-36DA-4B73-ADAA-A9BB32DBFFAA}" type="slidenum">
              <a:rPr lang="en-US" smtClean="0">
                <a:latin typeface="Arial" pitchFamily="34" charset="0"/>
              </a:rPr>
              <a:pPr/>
              <a:t>35</a:t>
            </a:fld>
            <a:endParaRPr lang="en-US"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56AA89B-3FF9-40E0-BDA3-EDC5394DFF47}" type="slidenum">
              <a:rPr lang="en-US" smtClean="0"/>
              <a:pPr>
                <a:defRPr/>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endParaRPr lang="en-US" smtClean="0"/>
          </a:p>
        </p:txBody>
      </p:sp>
      <p:sp>
        <p:nvSpPr>
          <p:cNvPr id="67588" name="Slide Number Placeholder 3"/>
          <p:cNvSpPr>
            <a:spLocks noGrp="1"/>
          </p:cNvSpPr>
          <p:nvPr>
            <p:ph type="sldNum" sz="quarter" idx="5"/>
          </p:nvPr>
        </p:nvSpPr>
        <p:spPr>
          <a:noFill/>
        </p:spPr>
        <p:txBody>
          <a:bodyPr/>
          <a:lstStyle/>
          <a:p>
            <a:fld id="{14489A6D-CEA2-41D3-9649-CEFDC443AB0B}" type="slidenum">
              <a:rPr lang="en-US" smtClean="0"/>
              <a:pPr/>
              <a:t>37</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68612" name="Slide Number Placeholder 3"/>
          <p:cNvSpPr>
            <a:spLocks noGrp="1"/>
          </p:cNvSpPr>
          <p:nvPr>
            <p:ph type="sldNum" sz="quarter" idx="5"/>
          </p:nvPr>
        </p:nvSpPr>
        <p:spPr>
          <a:noFill/>
        </p:spPr>
        <p:txBody>
          <a:bodyPr/>
          <a:lstStyle/>
          <a:p>
            <a:fld id="{376A8D87-C57E-437D-AA53-113791B5A589}" type="slidenum">
              <a:rPr lang="en-US" smtClean="0">
                <a:latin typeface="Arial" pitchFamily="34" charset="0"/>
              </a:rPr>
              <a:pPr/>
              <a:t>38</a:t>
            </a:fld>
            <a:endParaRPr 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smtClean="0"/>
          </a:p>
        </p:txBody>
      </p:sp>
      <p:sp>
        <p:nvSpPr>
          <p:cNvPr id="69636" name="Slide Number Placeholder 3"/>
          <p:cNvSpPr>
            <a:spLocks noGrp="1"/>
          </p:cNvSpPr>
          <p:nvPr>
            <p:ph type="sldNum" sz="quarter" idx="5"/>
          </p:nvPr>
        </p:nvSpPr>
        <p:spPr>
          <a:noFill/>
        </p:spPr>
        <p:txBody>
          <a:bodyPr/>
          <a:lstStyle/>
          <a:p>
            <a:fld id="{ED651DC2-993E-4C72-AA8C-CB305FCD1E47}" type="slidenum">
              <a:rPr lang="en-US" smtClean="0"/>
              <a:pPr/>
              <a:t>39</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smtClean="0"/>
          </a:p>
        </p:txBody>
      </p:sp>
      <p:sp>
        <p:nvSpPr>
          <p:cNvPr id="70660" name="Slide Number Placeholder 3"/>
          <p:cNvSpPr>
            <a:spLocks noGrp="1"/>
          </p:cNvSpPr>
          <p:nvPr>
            <p:ph type="sldNum" sz="quarter" idx="5"/>
          </p:nvPr>
        </p:nvSpPr>
        <p:spPr>
          <a:noFill/>
        </p:spPr>
        <p:txBody>
          <a:bodyPr/>
          <a:lstStyle/>
          <a:p>
            <a:fld id="{31DC96CD-8A1E-47D7-AD0A-17F335E47C71}" type="slidenum">
              <a:rPr lang="en-US" smtClean="0"/>
              <a:pPr/>
              <a:t>40</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r>
              <a:rPr lang="en-US" baseline="0" dirty="0" smtClean="0"/>
              <a:t>Let’s take a closer look at the architecture</a:t>
            </a:r>
          </a:p>
          <a:p>
            <a:pPr>
              <a:buFont typeface="Arial"/>
              <a:buChar char="•"/>
            </a:pPr>
            <a:r>
              <a:rPr lang="en-US" baseline="0" dirty="0" smtClean="0"/>
              <a:t>They use SAP, which requires multiple databases to be federated or in sync at the same point in time</a:t>
            </a:r>
          </a:p>
          <a:p>
            <a:pPr>
              <a:buFont typeface="Arial"/>
              <a:buChar char="•"/>
            </a:pPr>
            <a:r>
              <a:rPr lang="en-US" baseline="0" dirty="0" smtClean="0"/>
              <a:t>They used to create entire copies of these federated “landscapes” manually, which took several days each time</a:t>
            </a:r>
          </a:p>
          <a:p>
            <a:pPr>
              <a:buFont typeface="Arial"/>
              <a:buChar char="•"/>
            </a:pPr>
            <a:r>
              <a:rPr lang="en-US" baseline="0" dirty="0" smtClean="0"/>
              <a:t>They also had a DR site where they performed DR testing on a metro campus</a:t>
            </a:r>
          </a:p>
          <a:p>
            <a:pPr>
              <a:buFont typeface="Arial"/>
              <a:buChar char="•"/>
            </a:pPr>
            <a:r>
              <a:rPr lang="en-US" baseline="0" dirty="0" smtClean="0"/>
              <a:t>[Click]</a:t>
            </a:r>
          </a:p>
          <a:p>
            <a:pPr>
              <a:buFont typeface="Arial"/>
              <a:buChar char="•"/>
            </a:pPr>
            <a:r>
              <a:rPr lang="en-US" baseline="0" dirty="0" smtClean="0"/>
              <a:t>With our software, they replaced all those redundant copies with a Delphix Server</a:t>
            </a:r>
          </a:p>
          <a:p>
            <a:pPr>
              <a:buFont typeface="Arial"/>
              <a:buChar char="•"/>
            </a:pPr>
            <a:r>
              <a:rPr lang="en-US" baseline="0" dirty="0" smtClean="0"/>
              <a:t>With LogSync, we can easily provision multiple databases at the same point in time to “federate” the VDBs</a:t>
            </a:r>
          </a:p>
          <a:p>
            <a:pPr>
              <a:buFont typeface="Arial"/>
              <a:buChar char="•"/>
            </a:pPr>
            <a:r>
              <a:rPr lang="en-US" baseline="0" dirty="0" smtClean="0"/>
              <a:t>So now they can provide virtual landscapes on demand</a:t>
            </a:r>
          </a:p>
          <a:p>
            <a:pPr>
              <a:buFont typeface="Arial"/>
              <a:buChar char="•"/>
            </a:pPr>
            <a:r>
              <a:rPr lang="en-US" baseline="0" dirty="0" smtClean="0"/>
              <a:t>They also use Delphix to perform DR testing</a:t>
            </a:r>
          </a:p>
          <a:p>
            <a:pPr>
              <a:buFont typeface="Arial"/>
              <a:buChar char="•"/>
            </a:pPr>
            <a:r>
              <a:rPr lang="en-US" baseline="0" dirty="0" smtClean="0"/>
              <a:t>[Performance isn’t a problem because they have low latency and high bandwidth in their metro campus, which allows them to do all of this from one site]</a:t>
            </a:r>
          </a:p>
          <a:p>
            <a:pPr>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30F3EE94-833E-6149-B5BD-32B2BCB4671C}"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B01D1C-5F4B-433A-90ED-7480673CA19D}" type="slidenum">
              <a:rPr lang="en-US" smtClean="0"/>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B01D1C-5F4B-433A-90ED-7480673CA19D}" type="slidenum">
              <a:rPr lang="en-US" smtClean="0"/>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endParaRPr lang="en-US" smtClean="0"/>
          </a:p>
        </p:txBody>
      </p:sp>
      <p:sp>
        <p:nvSpPr>
          <p:cNvPr id="67588" name="Slide Number Placeholder 3"/>
          <p:cNvSpPr>
            <a:spLocks noGrp="1"/>
          </p:cNvSpPr>
          <p:nvPr>
            <p:ph type="sldNum" sz="quarter" idx="5"/>
          </p:nvPr>
        </p:nvSpPr>
        <p:spPr>
          <a:noFill/>
        </p:spPr>
        <p:txBody>
          <a:bodyPr/>
          <a:lstStyle/>
          <a:p>
            <a:fld id="{14489A6D-CEA2-41D3-9649-CEFDC443AB0B}" type="slidenum">
              <a:rPr lang="en-US" smtClean="0"/>
              <a:pPr/>
              <a:t>44</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B01D1C-5F4B-433A-90ED-7480673CA19D}" type="slidenum">
              <a:rPr lang="en-US" smtClean="0"/>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B01D1C-5F4B-433A-90ED-7480673CA19D}" type="slidenum">
              <a:rPr lang="en-US" smtClean="0"/>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B01D1C-5F4B-433A-90ED-7480673CA19D}" type="slidenum">
              <a:rPr lang="en-US" smtClean="0"/>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B01D1C-5F4B-433A-90ED-7480673CA19D}" type="slidenum">
              <a:rPr lang="en-US" smtClean="0"/>
              <a:pPr/>
              <a:t>49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B01D1C-5F4B-433A-90ED-7480673CA19D}" type="slidenum">
              <a:rPr lang="en-US" smtClean="0"/>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7F5355E-6BFA-4772-BCD5-796E39AB2245}" type="slidenum">
              <a:rPr lang="en-US" smtClean="0">
                <a:latin typeface="Arial" pitchFamily="34" charset="0"/>
              </a:rPr>
              <a:pPr/>
              <a:t>6</a:t>
            </a:fld>
            <a:endParaRPr lang="en-US" smtClean="0">
              <a:latin typeface="Arial" pitchFamily="34" charset="0"/>
            </a:endParaRPr>
          </a:p>
        </p:txBody>
      </p:sp>
      <p:sp>
        <p:nvSpPr>
          <p:cNvPr id="47107" name="Rectangle 2"/>
          <p:cNvSpPr>
            <a:spLocks noGrp="1" noRot="1" noChangeAspect="1" noChangeArrowheads="1" noTextEdit="1"/>
          </p:cNvSpPr>
          <p:nvPr>
            <p:ph type="sldImg"/>
          </p:nvPr>
        </p:nvSpPr>
        <p:spPr>
          <a:xfrm>
            <a:off x="1150938" y="692150"/>
            <a:ext cx="4557712" cy="3417888"/>
          </a:xfrm>
          <a:ln/>
        </p:spPr>
      </p:sp>
      <p:sp>
        <p:nvSpPr>
          <p:cNvPr id="47108" name="Rectangle 3"/>
          <p:cNvSpPr>
            <a:spLocks noGrp="1" noChangeArrowheads="1"/>
          </p:cNvSpPr>
          <p:nvPr>
            <p:ph type="body" idx="1"/>
          </p:nvPr>
        </p:nvSpPr>
        <p:spPr>
          <a:xfrm>
            <a:off x="914400" y="4341813"/>
            <a:ext cx="5027613" cy="4113212"/>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B01D1C-5F4B-433A-90ED-7480673CA19D}" type="slidenum">
              <a:rPr lang="en-US" smtClean="0"/>
              <a:pPr/>
              <a:t>51</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B01D1C-5F4B-433A-90ED-7480673CA19D}" type="slidenum">
              <a:rPr lang="en-US" smtClean="0"/>
              <a:pPr/>
              <a:t>52</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56AA89B-3FF9-40E0-BDA3-EDC5394DFF47}" type="slidenum">
              <a:rPr lang="en-US" smtClean="0"/>
              <a:pPr>
                <a:defRPr/>
              </a:pPr>
              <a:t>53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56AA89B-3FF9-40E0-BDA3-EDC5394DFF47}" type="slidenum">
              <a:rPr lang="en-US" smtClean="0"/>
              <a:pPr>
                <a:defRPr/>
              </a:pPr>
              <a:t>54</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56AA89B-3FF9-40E0-BDA3-EDC5394DFF47}" type="slidenum">
              <a:rPr lang="en-US" smtClean="0"/>
              <a:pPr>
                <a:defRPr/>
              </a:pPr>
              <a:t>55</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56AA89B-3FF9-40E0-BDA3-EDC5394DFF47}" type="slidenum">
              <a:rPr lang="en-US" smtClean="0"/>
              <a:pPr>
                <a:defRPr/>
              </a:pPr>
              <a:t>56</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56AA89B-3FF9-40E0-BDA3-EDC5394DFF47}" type="slidenum">
              <a:rPr lang="en-US" smtClean="0"/>
              <a:pPr>
                <a:defRPr/>
              </a:pPr>
              <a:t>57</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56AA89B-3FF9-40E0-BDA3-EDC5394DFF47}" type="slidenum">
              <a:rPr lang="en-US" smtClean="0"/>
              <a:pPr>
                <a:defRPr/>
              </a:pPr>
              <a:t>58</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B01D1C-5F4B-433A-90ED-7480673CA19D}" type="slidenum">
              <a:rPr lang="en-US" smtClean="0"/>
              <a:pPr/>
              <a:t>59</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SELECT </a:t>
            </a:r>
            <a:r>
              <a:rPr lang="en-US" sz="1200" kern="1200" dirty="0" err="1" smtClean="0">
                <a:solidFill>
                  <a:schemeClr val="tx1"/>
                </a:solidFill>
                <a:latin typeface="+mn-lt"/>
                <a:ea typeface="+mn-ea"/>
                <a:cs typeface="+mn-cs"/>
              </a:rPr>
              <a:t>order_line_data</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FROM           customers </a:t>
            </a:r>
            <a:r>
              <a:rPr lang="en-US" sz="1200" kern="1200" dirty="0" err="1" smtClean="0">
                <a:solidFill>
                  <a:schemeClr val="tx1"/>
                </a:solidFill>
                <a:latin typeface="+mn-lt"/>
                <a:ea typeface="+mn-ea"/>
                <a:cs typeface="+mn-cs"/>
              </a:rPr>
              <a:t>cus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INNER JOIN orders </a:t>
            </a:r>
            <a:r>
              <a:rPr lang="en-US" sz="1200" kern="1200" dirty="0" err="1" smtClean="0">
                <a:solidFill>
                  <a:schemeClr val="tx1"/>
                </a:solidFill>
                <a:latin typeface="+mn-lt"/>
                <a:ea typeface="+mn-ea"/>
                <a:cs typeface="+mn-cs"/>
              </a:rPr>
              <a:t>ord</a:t>
            </a:r>
            <a:r>
              <a:rPr lang="en-US" sz="1200" kern="1200" dirty="0" smtClean="0">
                <a:solidFill>
                  <a:schemeClr val="tx1"/>
                </a:solidFill>
                <a:latin typeface="+mn-lt"/>
                <a:ea typeface="+mn-ea"/>
                <a:cs typeface="+mn-cs"/>
              </a:rPr>
              <a:t> ON </a:t>
            </a:r>
            <a:r>
              <a:rPr lang="en-US" sz="1200" kern="1200" dirty="0" err="1" smtClean="0">
                <a:solidFill>
                  <a:schemeClr val="tx1"/>
                </a:solidFill>
                <a:latin typeface="+mn-lt"/>
                <a:ea typeface="+mn-ea"/>
                <a:cs typeface="+mn-cs"/>
              </a:rPr>
              <a:t>ord.id_customer</a:t>
            </a:r>
            <a:r>
              <a:rPr lang="en-US" sz="1200" kern="1200" dirty="0" smtClean="0">
                <a:solidFill>
                  <a:schemeClr val="tx1"/>
                </a:solidFill>
                <a:latin typeface="+mn-lt"/>
                <a:ea typeface="+mn-ea"/>
                <a:cs typeface="+mn-cs"/>
              </a:rPr>
              <a:t> = cus.id</a:t>
            </a:r>
          </a:p>
          <a:p>
            <a:r>
              <a:rPr lang="en-US" sz="1200" kern="1200" dirty="0" smtClean="0">
                <a:solidFill>
                  <a:schemeClr val="tx1"/>
                </a:solidFill>
                <a:latin typeface="+mn-lt"/>
                <a:ea typeface="+mn-ea"/>
                <a:cs typeface="+mn-cs"/>
              </a:rPr>
              <a:t>    INNER JOIN </a:t>
            </a:r>
            <a:r>
              <a:rPr lang="en-US" sz="1200" kern="1200" dirty="0" err="1" smtClean="0">
                <a:solidFill>
                  <a:schemeClr val="tx1"/>
                </a:solidFill>
                <a:latin typeface="+mn-lt"/>
                <a:ea typeface="+mn-ea"/>
                <a:cs typeface="+mn-cs"/>
              </a:rPr>
              <a:t>order_lines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orl</a:t>
            </a:r>
            <a:r>
              <a:rPr lang="en-US" sz="1200" kern="1200" dirty="0" smtClean="0">
                <a:solidFill>
                  <a:schemeClr val="tx1"/>
                </a:solidFill>
                <a:latin typeface="+mn-lt"/>
                <a:ea typeface="+mn-ea"/>
                <a:cs typeface="+mn-cs"/>
              </a:rPr>
              <a:t> ON </a:t>
            </a:r>
            <a:r>
              <a:rPr lang="en-US" sz="1200" kern="1200" dirty="0" err="1" smtClean="0">
                <a:solidFill>
                  <a:schemeClr val="tx1"/>
                </a:solidFill>
                <a:latin typeface="+mn-lt"/>
                <a:ea typeface="+mn-ea"/>
                <a:cs typeface="+mn-cs"/>
              </a:rPr>
              <a:t>orl.id_order</a:t>
            </a:r>
            <a:r>
              <a:rPr lang="en-US" sz="1200" kern="1200" dirty="0" smtClean="0">
                <a:solidFill>
                  <a:schemeClr val="tx1"/>
                </a:solidFill>
                <a:latin typeface="+mn-lt"/>
                <a:ea typeface="+mn-ea"/>
                <a:cs typeface="+mn-cs"/>
              </a:rPr>
              <a:t> = ord.id</a:t>
            </a:r>
          </a:p>
          <a:p>
            <a:r>
              <a:rPr lang="en-US" sz="1200" kern="1200" dirty="0" smtClean="0">
                <a:solidFill>
                  <a:schemeClr val="tx1"/>
                </a:solidFill>
                <a:latin typeface="+mn-lt"/>
                <a:ea typeface="+mn-ea"/>
                <a:cs typeface="+mn-cs"/>
              </a:rPr>
              <a:t>    INNER JOIN products prd1 ON prd1.id = </a:t>
            </a:r>
            <a:r>
              <a:rPr lang="en-US" sz="1200" kern="1200" dirty="0" err="1" smtClean="0">
                <a:solidFill>
                  <a:schemeClr val="tx1"/>
                </a:solidFill>
                <a:latin typeface="+mn-lt"/>
                <a:ea typeface="+mn-ea"/>
                <a:cs typeface="+mn-cs"/>
              </a:rPr>
              <a:t>orl.id_product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INNER JOIN suppliers sup1 ON sup1.id = prd1.id_supplier</a:t>
            </a:r>
          </a:p>
          <a:p>
            <a:r>
              <a:rPr lang="en-US" sz="1200" kern="1200" dirty="0" smtClean="0">
                <a:solidFill>
                  <a:schemeClr val="tx1"/>
                </a:solidFill>
                <a:latin typeface="+mn-lt"/>
                <a:ea typeface="+mn-ea"/>
                <a:cs typeface="+mn-cs"/>
              </a:rPr>
              <a:t>WHERE   </a:t>
            </a:r>
            <a:r>
              <a:rPr lang="en-US" sz="1200" kern="1200" dirty="0" err="1" smtClean="0">
                <a:solidFill>
                  <a:schemeClr val="tx1"/>
                </a:solidFill>
                <a:latin typeface="+mn-lt"/>
                <a:ea typeface="+mn-ea"/>
                <a:cs typeface="+mn-cs"/>
              </a:rPr>
              <a:t>cus.location</a:t>
            </a:r>
            <a:r>
              <a:rPr lang="en-US" sz="1200" kern="1200" dirty="0" smtClean="0">
                <a:solidFill>
                  <a:schemeClr val="tx1"/>
                </a:solidFill>
                <a:latin typeface="+mn-lt"/>
                <a:ea typeface="+mn-ea"/>
                <a:cs typeface="+mn-cs"/>
              </a:rPr>
              <a:t> = 'LONDON'</a:t>
            </a:r>
          </a:p>
          <a:p>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ord.date_placed</a:t>
            </a:r>
            <a:r>
              <a:rPr lang="en-US" sz="1200" kern="1200" dirty="0" smtClean="0">
                <a:solidFill>
                  <a:schemeClr val="tx1"/>
                </a:solidFill>
                <a:latin typeface="+mn-lt"/>
                <a:ea typeface="+mn-ea"/>
                <a:cs typeface="+mn-cs"/>
              </a:rPr>
              <a:t> BETWEEN '04-JUN-10'</a:t>
            </a:r>
          </a:p>
          <a:p>
            <a:r>
              <a:rPr lang="en-US" sz="1200" kern="1200" dirty="0" smtClean="0">
                <a:solidFill>
                  <a:schemeClr val="tx1"/>
                </a:solidFill>
                <a:latin typeface="+mn-lt"/>
                <a:ea typeface="+mn-ea"/>
                <a:cs typeface="+mn-cs"/>
              </a:rPr>
              <a:t>                        AND     '11-JUN-10'</a:t>
            </a:r>
          </a:p>
          <a:p>
            <a:r>
              <a:rPr lang="en-US" sz="1200" kern="1200" dirty="0" smtClean="0">
                <a:solidFill>
                  <a:schemeClr val="tx1"/>
                </a:solidFill>
                <a:latin typeface="+mn-lt"/>
                <a:ea typeface="+mn-ea"/>
                <a:cs typeface="+mn-cs"/>
              </a:rPr>
              <a:t>    AND sup1.location = 'LEEDS'</a:t>
            </a:r>
          </a:p>
          <a:p>
            <a:r>
              <a:rPr lang="en-US" sz="1200" kern="1200" dirty="0" smtClean="0">
                <a:solidFill>
                  <a:schemeClr val="tx1"/>
                </a:solidFill>
                <a:latin typeface="+mn-lt"/>
                <a:ea typeface="+mn-ea"/>
                <a:cs typeface="+mn-cs"/>
              </a:rPr>
              <a:t>    AND EXISTS ( SELECT  NULL</a:t>
            </a:r>
          </a:p>
          <a:p>
            <a:r>
              <a:rPr lang="en-US" sz="1200" kern="1200" dirty="0" smtClean="0">
                <a:solidFill>
                  <a:schemeClr val="tx1"/>
                </a:solidFill>
                <a:latin typeface="+mn-lt"/>
                <a:ea typeface="+mn-ea"/>
                <a:cs typeface="+mn-cs"/>
              </a:rPr>
              <a:t>                 FROM  alternatives    alt</a:t>
            </a:r>
          </a:p>
          <a:p>
            <a:r>
              <a:rPr lang="en-US" sz="1200" kern="1200" dirty="0" smtClean="0">
                <a:solidFill>
                  <a:schemeClr val="tx1"/>
                </a:solidFill>
                <a:latin typeface="+mn-lt"/>
                <a:ea typeface="+mn-ea"/>
                <a:cs typeface="+mn-cs"/>
              </a:rPr>
              <a:t>                       INNER JOIN     products prd2</a:t>
            </a:r>
          </a:p>
          <a:p>
            <a:r>
              <a:rPr lang="en-US" sz="1200" kern="1200" dirty="0" smtClean="0">
                <a:solidFill>
                  <a:schemeClr val="tx1"/>
                </a:solidFill>
                <a:latin typeface="+mn-lt"/>
                <a:ea typeface="+mn-ea"/>
                <a:cs typeface="+mn-cs"/>
              </a:rPr>
              <a:t>                         ON prd2.id = </a:t>
            </a:r>
            <a:r>
              <a:rPr lang="en-US" sz="1200" kern="1200" dirty="0" err="1" smtClean="0">
                <a:solidFill>
                  <a:schemeClr val="tx1"/>
                </a:solidFill>
                <a:latin typeface="+mn-lt"/>
                <a:ea typeface="+mn-ea"/>
                <a:cs typeface="+mn-cs"/>
              </a:rPr>
              <a:t>alt.id_product_sub</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INNER JOIN     suppliers sup2 </a:t>
            </a:r>
          </a:p>
          <a:p>
            <a:r>
              <a:rPr lang="en-US" sz="1200" kern="1200" dirty="0" smtClean="0">
                <a:solidFill>
                  <a:schemeClr val="tx1"/>
                </a:solidFill>
                <a:latin typeface="+mn-lt"/>
                <a:ea typeface="+mn-ea"/>
                <a:cs typeface="+mn-cs"/>
              </a:rPr>
              <a:t>                         ON sup2.id = prd2.id_supplier</a:t>
            </a:r>
          </a:p>
          <a:p>
            <a:r>
              <a:rPr lang="en-US" sz="1200" kern="1200" dirty="0" smtClean="0">
                <a:solidFill>
                  <a:schemeClr val="tx1"/>
                </a:solidFill>
                <a:latin typeface="+mn-lt"/>
                <a:ea typeface="+mn-ea"/>
                <a:cs typeface="+mn-cs"/>
              </a:rPr>
              <a:t>                 WHERE    </a:t>
            </a:r>
            <a:r>
              <a:rPr lang="en-US" sz="1200" kern="1200" dirty="0" err="1" smtClean="0">
                <a:solidFill>
                  <a:schemeClr val="tx1"/>
                </a:solidFill>
                <a:latin typeface="+mn-lt"/>
                <a:ea typeface="+mn-ea"/>
                <a:cs typeface="+mn-cs"/>
              </a:rPr>
              <a:t>alt.id_product</a:t>
            </a:r>
            <a:r>
              <a:rPr lang="en-US" sz="1200" kern="1200" dirty="0" smtClean="0">
                <a:solidFill>
                  <a:schemeClr val="tx1"/>
                </a:solidFill>
                <a:latin typeface="+mn-lt"/>
                <a:ea typeface="+mn-ea"/>
                <a:cs typeface="+mn-cs"/>
              </a:rPr>
              <a:t> = prd1.id</a:t>
            </a:r>
          </a:p>
          <a:p>
            <a:r>
              <a:rPr lang="en-US" sz="1200" kern="1200" dirty="0" smtClean="0">
                <a:solidFill>
                  <a:schemeClr val="tx1"/>
                </a:solidFill>
                <a:latin typeface="+mn-lt"/>
                <a:ea typeface="+mn-ea"/>
                <a:cs typeface="+mn-cs"/>
              </a:rPr>
              <a:t>                       AND sup2.location != 'LEEDS' )</a:t>
            </a:r>
            <a:endParaRPr lang="en-US" dirty="0"/>
          </a:p>
        </p:txBody>
      </p:sp>
      <p:sp>
        <p:nvSpPr>
          <p:cNvPr id="4" name="Slide Number Placeholder 3"/>
          <p:cNvSpPr>
            <a:spLocks noGrp="1"/>
          </p:cNvSpPr>
          <p:nvPr>
            <p:ph type="sldNum" sz="quarter" idx="10"/>
          </p:nvPr>
        </p:nvSpPr>
        <p:spPr/>
        <p:txBody>
          <a:bodyPr/>
          <a:lstStyle/>
          <a:p>
            <a:fld id="{F7B01D1C-5F4B-433A-90ED-7480673CA19D}" type="slidenum">
              <a:rPr lang="en-US" smtClean="0"/>
              <a:pPr/>
              <a:t>60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BA4E0C8A-8CD6-4099-9F69-25AC115CB9A4}" type="slidenum">
              <a:rPr lang="en-US" smtClean="0">
                <a:latin typeface="Arial" pitchFamily="34" charset="0"/>
              </a:rPr>
              <a:pPr/>
              <a:t>7</a:t>
            </a:fld>
            <a:endParaRPr lang="en-US" smtClean="0">
              <a:latin typeface="Arial" pitchFamily="34" charset="0"/>
            </a:endParaRPr>
          </a:p>
        </p:txBody>
      </p:sp>
      <p:sp>
        <p:nvSpPr>
          <p:cNvPr id="48131" name="Rectangle 2"/>
          <p:cNvSpPr>
            <a:spLocks noGrp="1" noRot="1" noChangeAspect="1" noChangeArrowheads="1" noTextEdit="1"/>
          </p:cNvSpPr>
          <p:nvPr>
            <p:ph type="sldImg"/>
          </p:nvPr>
        </p:nvSpPr>
        <p:spPr>
          <a:xfrm>
            <a:off x="1150938" y="692150"/>
            <a:ext cx="4557712" cy="3417888"/>
          </a:xfrm>
          <a:ln/>
        </p:spPr>
      </p:sp>
      <p:sp>
        <p:nvSpPr>
          <p:cNvPr id="48132" name="Rectangle 3"/>
          <p:cNvSpPr>
            <a:spLocks noGrp="1" noChangeArrowheads="1"/>
          </p:cNvSpPr>
          <p:nvPr>
            <p:ph type="body" idx="1"/>
          </p:nvPr>
        </p:nvSpPr>
        <p:spPr>
          <a:xfrm>
            <a:off x="914400" y="4341813"/>
            <a:ext cx="5027613" cy="4113212"/>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56AA89B-3FF9-40E0-BDA3-EDC5394DFF47}" type="slidenum">
              <a:rPr lang="en-US" smtClean="0"/>
              <a:pPr>
                <a:defRPr/>
              </a:pPr>
              <a:t>61</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E24B2AFA-6AE1-4A26-98E9-49A14B398865}" type="slidenum">
              <a:rPr lang="en-US" smtClean="0">
                <a:latin typeface="Arial" pitchFamily="34" charset="0"/>
              </a:rPr>
              <a:pPr/>
              <a:t>62</a:t>
            </a:fld>
            <a:endParaRPr lang="en-US" smtClean="0">
              <a:latin typeface="Arial" pitchFamily="34" charset="0"/>
            </a:endParaRPr>
          </a:p>
        </p:txBody>
      </p:sp>
      <p:sp>
        <p:nvSpPr>
          <p:cNvPr id="54275" name="Rectangle 2"/>
          <p:cNvSpPr>
            <a:spLocks noGrp="1" noRot="1" noChangeAspect="1" noChangeArrowheads="1" noTextEdit="1"/>
          </p:cNvSpPr>
          <p:nvPr>
            <p:ph type="sldImg"/>
          </p:nvPr>
        </p:nvSpPr>
        <p:spPr>
          <a:xfrm>
            <a:off x="1150938" y="692150"/>
            <a:ext cx="4557712" cy="3417888"/>
          </a:xfrm>
          <a:ln/>
        </p:spPr>
      </p:sp>
      <p:sp>
        <p:nvSpPr>
          <p:cNvPr id="54276" name="Rectangle 3"/>
          <p:cNvSpPr>
            <a:spLocks noGrp="1" noChangeArrowheads="1"/>
          </p:cNvSpPr>
          <p:nvPr>
            <p:ph type="body" idx="1"/>
          </p:nvPr>
        </p:nvSpPr>
        <p:spPr>
          <a:xfrm>
            <a:off x="914400" y="4341813"/>
            <a:ext cx="5027613" cy="4113212"/>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A6E03817-D5C1-4C1B-8FBA-1DF7C645EDC1}" type="slidenum">
              <a:rPr lang="en-US" smtClean="0">
                <a:latin typeface="Arial" pitchFamily="34" charset="0"/>
              </a:rPr>
              <a:pPr/>
              <a:t>63</a:t>
            </a:fld>
            <a:endParaRPr lang="en-US" smtClean="0">
              <a:latin typeface="Arial" pitchFamily="34" charset="0"/>
            </a:endParaRPr>
          </a:p>
        </p:txBody>
      </p:sp>
      <p:sp>
        <p:nvSpPr>
          <p:cNvPr id="55299" name="Rectangle 2"/>
          <p:cNvSpPr>
            <a:spLocks noGrp="1" noRot="1" noChangeAspect="1" noChangeArrowheads="1" noTextEdit="1"/>
          </p:cNvSpPr>
          <p:nvPr>
            <p:ph type="sldImg"/>
          </p:nvPr>
        </p:nvSpPr>
        <p:spPr>
          <a:xfrm>
            <a:off x="1150938" y="692150"/>
            <a:ext cx="4557712" cy="3417888"/>
          </a:xfrm>
          <a:ln/>
        </p:spPr>
      </p:sp>
      <p:sp>
        <p:nvSpPr>
          <p:cNvPr id="55300" name="Rectangle 3"/>
          <p:cNvSpPr>
            <a:spLocks noGrp="1" noChangeArrowheads="1"/>
          </p:cNvSpPr>
          <p:nvPr>
            <p:ph type="body" idx="1"/>
          </p:nvPr>
        </p:nvSpPr>
        <p:spPr>
          <a:xfrm>
            <a:off x="914400" y="4341813"/>
            <a:ext cx="5027613" cy="4113212"/>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2383812-4AAE-4314-967D-5B7EFBAFA98D}" type="slidenum">
              <a:rPr lang="en-US" smtClean="0">
                <a:latin typeface="Arial" pitchFamily="34" charset="0"/>
              </a:rPr>
              <a:pPr/>
              <a:t>64</a:t>
            </a:fld>
            <a:endParaRPr lang="en-US" smtClean="0">
              <a:latin typeface="Arial" pitchFamily="34" charset="0"/>
            </a:endParaRPr>
          </a:p>
        </p:txBody>
      </p:sp>
      <p:sp>
        <p:nvSpPr>
          <p:cNvPr id="56323" name="Rectangle 2"/>
          <p:cNvSpPr>
            <a:spLocks noGrp="1" noRot="1" noChangeAspect="1" noChangeArrowheads="1" noTextEdit="1"/>
          </p:cNvSpPr>
          <p:nvPr>
            <p:ph type="sldImg"/>
          </p:nvPr>
        </p:nvSpPr>
        <p:spPr>
          <a:xfrm>
            <a:off x="1150938" y="692150"/>
            <a:ext cx="4557712" cy="3417888"/>
          </a:xfrm>
          <a:ln/>
        </p:spPr>
      </p:sp>
      <p:sp>
        <p:nvSpPr>
          <p:cNvPr id="56324" name="Rectangle 3"/>
          <p:cNvSpPr>
            <a:spLocks noGrp="1" noChangeArrowheads="1"/>
          </p:cNvSpPr>
          <p:nvPr>
            <p:ph type="body" idx="1"/>
          </p:nvPr>
        </p:nvSpPr>
        <p:spPr>
          <a:xfrm>
            <a:off x="914400" y="4341813"/>
            <a:ext cx="5027613" cy="4113212"/>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A0427DD-9F13-4268-98EB-A06FBD8F8078}" type="slidenum">
              <a:rPr lang="en-US" smtClean="0">
                <a:latin typeface="Arial" pitchFamily="34" charset="0"/>
              </a:rPr>
              <a:pPr/>
              <a:t>65</a:t>
            </a:fld>
            <a:endParaRPr lang="en-US" smtClean="0">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57D5E05-66CD-417D-8048-749F9D4B009A}" type="slidenum">
              <a:rPr lang="en-US" smtClean="0">
                <a:latin typeface="Arial" pitchFamily="34" charset="0"/>
              </a:rPr>
              <a:pPr/>
              <a:t>66</a:t>
            </a:fld>
            <a:endParaRPr lang="en-US" smtClean="0">
              <a:latin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B01D1C-5F4B-433A-90ED-7480673CA19D}" type="slidenum">
              <a:rPr lang="en-US" smtClean="0"/>
              <a:pPr/>
              <a:t>67</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B01D1C-5F4B-433A-90ED-7480673CA19D}" type="slidenum">
              <a:rPr lang="en-US" smtClean="0"/>
              <a:pPr/>
              <a:t>68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A66EA519-DDA8-481A-A355-DF9A2191D786}" type="slidenum">
              <a:rPr lang="en-US" smtClean="0">
                <a:latin typeface="Arial" pitchFamily="34" charset="0"/>
              </a:rPr>
              <a:pPr/>
              <a:t>8</a:t>
            </a:fld>
            <a:endParaRPr lang="en-US" smtClean="0">
              <a:latin typeface="Arial" pitchFamily="34" charset="0"/>
            </a:endParaRPr>
          </a:p>
        </p:txBody>
      </p:sp>
      <p:sp>
        <p:nvSpPr>
          <p:cNvPr id="52227" name="Rectangle 2"/>
          <p:cNvSpPr>
            <a:spLocks noGrp="1" noRot="1" noChangeAspect="1" noChangeArrowheads="1" noTextEdit="1"/>
          </p:cNvSpPr>
          <p:nvPr>
            <p:ph type="sldImg"/>
          </p:nvPr>
        </p:nvSpPr>
        <p:spPr>
          <a:xfrm>
            <a:off x="1150938" y="692150"/>
            <a:ext cx="4557712" cy="3417888"/>
          </a:xfrm>
          <a:ln/>
        </p:spPr>
      </p:sp>
      <p:sp>
        <p:nvSpPr>
          <p:cNvPr id="52228" name="Rectangle 3"/>
          <p:cNvSpPr>
            <a:spLocks noGrp="1" noChangeArrowheads="1"/>
          </p:cNvSpPr>
          <p:nvPr>
            <p:ph type="body" idx="1"/>
          </p:nvPr>
        </p:nvSpPr>
        <p:spPr>
          <a:xfrm>
            <a:off x="914400" y="4341813"/>
            <a:ext cx="5027613" cy="4113212"/>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F2E79550-0D36-4D11-B08E-8E1492320602}" type="slidenum">
              <a:rPr lang="en-US" smtClean="0">
                <a:latin typeface="Arial" pitchFamily="34" charset="0"/>
              </a:rPr>
              <a:pPr/>
              <a:t>9</a:t>
            </a:fld>
            <a:endParaRPr lang="en-US" smtClean="0">
              <a:latin typeface="Arial" pitchFamily="34" charset="0"/>
            </a:endParaRPr>
          </a:p>
        </p:txBody>
      </p:sp>
      <p:sp>
        <p:nvSpPr>
          <p:cNvPr id="51203" name="Rectangle 2"/>
          <p:cNvSpPr>
            <a:spLocks noGrp="1" noRot="1" noChangeAspect="1" noChangeArrowheads="1" noTextEdit="1"/>
          </p:cNvSpPr>
          <p:nvPr>
            <p:ph type="sldImg"/>
          </p:nvPr>
        </p:nvSpPr>
        <p:spPr>
          <a:xfrm>
            <a:off x="1150938" y="692150"/>
            <a:ext cx="4557712" cy="3417888"/>
          </a:xfrm>
          <a:ln/>
        </p:spPr>
      </p:sp>
      <p:sp>
        <p:nvSpPr>
          <p:cNvPr id="51204" name="Rectangle 3"/>
          <p:cNvSpPr>
            <a:spLocks noGrp="1" noChangeArrowheads="1"/>
          </p:cNvSpPr>
          <p:nvPr>
            <p:ph type="body" idx="1"/>
          </p:nvPr>
        </p:nvSpPr>
        <p:spPr>
          <a:xfrm>
            <a:off x="914400" y="4341813"/>
            <a:ext cx="5027613" cy="4113212"/>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8E56857F-36BC-4205-A343-9CA254D55833}" type="slidenum">
              <a:rPr lang="en-US" smtClean="0">
                <a:latin typeface="Arial" pitchFamily="34" charset="0"/>
              </a:rPr>
              <a:pPr/>
              <a:t>10</a:t>
            </a:fld>
            <a:endParaRPr lang="en-US" smtClean="0">
              <a:latin typeface="Arial" pitchFamily="34" charset="0"/>
            </a:endParaRPr>
          </a:p>
        </p:txBody>
      </p:sp>
      <p:sp>
        <p:nvSpPr>
          <p:cNvPr id="53251" name="Rectangle 2"/>
          <p:cNvSpPr>
            <a:spLocks noGrp="1" noRot="1" noChangeAspect="1" noChangeArrowheads="1" noTextEdit="1"/>
          </p:cNvSpPr>
          <p:nvPr>
            <p:ph type="sldImg"/>
          </p:nvPr>
        </p:nvSpPr>
        <p:spPr>
          <a:xfrm>
            <a:off x="1150938" y="692150"/>
            <a:ext cx="4557712" cy="3417888"/>
          </a:xfrm>
          <a:ln/>
        </p:spPr>
      </p:sp>
      <p:sp>
        <p:nvSpPr>
          <p:cNvPr id="53252" name="Rectangle 3"/>
          <p:cNvSpPr>
            <a:spLocks noGrp="1" noChangeArrowheads="1"/>
          </p:cNvSpPr>
          <p:nvPr>
            <p:ph type="body" idx="1"/>
          </p:nvPr>
        </p:nvSpPr>
        <p:spPr>
          <a:xfrm>
            <a:off x="914400" y="4341813"/>
            <a:ext cx="5027613" cy="4113212"/>
          </a:xfrm>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lgn="l" eaLnBrk="1" latinLnBrk="0" hangingPunct="1"/>
            <a:fld id="{48D92626-37D2-4832-BF7A-BC283494A20D}" type="datetimeFigureOut">
              <a:rPr lang="en-US" smtClean="0"/>
              <a:pPr algn="l" eaLnBrk="1" latinLnBrk="0" hangingPunct="1"/>
              <a:t>2/24/2011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r" eaLnBrk="1" latinLnBrk="0" hangingPunct="1"/>
            <a:fld id="{8C592886-E571-45D5-8B56-343DC94F8FA6}" type="slidenum">
              <a:rPr kumimoji="0" lang="en-US" smtClean="0"/>
              <a:pPr algn="r" eaLnBrk="1" latinLnBrk="0" hangingPunct="1"/>
              <a:t>‹#›</a:t>
            </a:fld>
            <a:endParaRPr kumimoji="0" lang="en-US" dirty="0">
              <a:solidFill>
                <a:schemeClr val="tx2">
                  <a:shade val="90000"/>
                </a:scheme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D92626-37D2-4832-BF7A-BC283494A20D}" type="datetimeFigureOut">
              <a:rPr lang="en-US" smtClean="0"/>
              <a:pPr/>
              <a:t>2/24/2011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D92626-37D2-4832-BF7A-BC283494A20D}" type="datetimeFigureOut">
              <a:rPr lang="en-US" smtClean="0"/>
              <a:pPr/>
              <a:t>2/24/2011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4" name="Rectangle 3"/>
          <p:cNvSpPr/>
          <p:nvPr/>
        </p:nvSpPr>
        <p:spPr>
          <a:xfrm>
            <a:off x="0" y="0"/>
            <a:ext cx="9144000" cy="914400"/>
          </a:xfrm>
          <a:prstGeom prst="rect">
            <a:avLst/>
          </a:prstGeom>
          <a:gradFill flip="none" rotWithShape="1">
            <a:gsLst>
              <a:gs pos="0">
                <a:schemeClr val="bg1">
                  <a:lumMod val="75000"/>
                </a:schemeClr>
              </a:gs>
              <a:gs pos="7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2800">
              <a:solidFill>
                <a:srgbClr val="FFFFFF"/>
              </a:solidFill>
              <a:ea typeface="ＭＳ Ｐゴシック" pitchFamily="-111" charset="-128"/>
              <a:cs typeface="ＭＳ Ｐゴシック" pitchFamily="-111" charset="-128"/>
            </a:endParaRPr>
          </a:p>
        </p:txBody>
      </p:sp>
      <p:sp>
        <p:nvSpPr>
          <p:cNvPr id="5" name="Rectangle 4"/>
          <p:cNvSpPr/>
          <p:nvPr/>
        </p:nvSpPr>
        <p:spPr>
          <a:xfrm>
            <a:off x="0" y="6553200"/>
            <a:ext cx="9144000" cy="304800"/>
          </a:xfrm>
          <a:prstGeom prst="rect">
            <a:avLst/>
          </a:prstGeom>
          <a:gradFill flip="none" rotWithShape="1">
            <a:gsLst>
              <a:gs pos="70000">
                <a:schemeClr val="bg1">
                  <a:lumMod val="85000"/>
                </a:schemeClr>
              </a:gs>
              <a:gs pos="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11" charset="-128"/>
              <a:cs typeface="ＭＳ Ｐゴシック" pitchFamily="-111" charset="-128"/>
            </a:endParaRPr>
          </a:p>
        </p:txBody>
      </p:sp>
      <p:pic>
        <p:nvPicPr>
          <p:cNvPr id="6" name="Picture 7" descr="logo.eps"/>
          <p:cNvPicPr>
            <a:picLocks noChangeAspect="1"/>
          </p:cNvPicPr>
          <p:nvPr/>
        </p:nvPicPr>
        <p:blipFill>
          <a:blip r:embed="rId2" cstate="print"/>
          <a:srcRect/>
          <a:stretch>
            <a:fillRect/>
          </a:stretch>
        </p:blipFill>
        <p:spPr bwMode="auto">
          <a:xfrm>
            <a:off x="7396163" y="228600"/>
            <a:ext cx="1366837" cy="346075"/>
          </a:xfrm>
          <a:prstGeom prst="rect">
            <a:avLst/>
          </a:prstGeom>
          <a:noFill/>
          <a:ln w="9525">
            <a:noFill/>
            <a:miter lim="800000"/>
            <a:headEnd/>
            <a:tailEnd/>
          </a:ln>
        </p:spPr>
      </p:pic>
      <p:sp>
        <p:nvSpPr>
          <p:cNvPr id="2" name="Title 1"/>
          <p:cNvSpPr>
            <a:spLocks noGrp="1"/>
          </p:cNvSpPr>
          <p:nvPr>
            <p:ph type="title"/>
          </p:nvPr>
        </p:nvSpPr>
        <p:spPr>
          <a:xfrm>
            <a:off x="384048" y="155448"/>
            <a:ext cx="6854952" cy="639762"/>
          </a:xfrm>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81000" y="987552"/>
            <a:ext cx="8382000" cy="5410200"/>
          </a:xfrm>
        </p:spPr>
        <p:txBody>
          <a:bodyPr/>
          <a:lstStyle>
            <a:lvl1pPr>
              <a:buClr>
                <a:schemeClr val="tx1"/>
              </a:buClr>
              <a:defRPr>
                <a:solidFill>
                  <a:schemeClr val="tx1">
                    <a:lumMod val="75000"/>
                    <a:lumOff val="25000"/>
                  </a:schemeClr>
                </a:solidFill>
              </a:defRPr>
            </a:lvl1pPr>
            <a:lvl2pPr>
              <a:buClr>
                <a:schemeClr val="tx1"/>
              </a:buClr>
              <a:defRPr>
                <a:solidFill>
                  <a:schemeClr val="tx1">
                    <a:lumMod val="75000"/>
                    <a:lumOff val="25000"/>
                  </a:schemeClr>
                </a:solidFill>
              </a:defRPr>
            </a:lvl2pPr>
            <a:lvl3pPr>
              <a:buClr>
                <a:schemeClr val="tx1"/>
              </a:buClr>
              <a:defRPr>
                <a:solidFill>
                  <a:schemeClr val="tx1">
                    <a:lumMod val="75000"/>
                    <a:lumOff val="25000"/>
                  </a:schemeClr>
                </a:solidFill>
              </a:defRPr>
            </a:lvl3pPr>
            <a:lvl4pPr>
              <a:buClr>
                <a:schemeClr val="tx1"/>
              </a:buClr>
              <a:defRPr>
                <a:solidFill>
                  <a:schemeClr val="tx1">
                    <a:lumMod val="75000"/>
                    <a:lumOff val="25000"/>
                  </a:schemeClr>
                </a:solidFill>
              </a:defRPr>
            </a:lvl4pPr>
            <a:lvl5pPr>
              <a:buClr>
                <a:schemeClr val="tx1"/>
              </a:buCl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fld id="{D23A0EF0-805A-F948-828E-7178F096B24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914400"/>
          </a:xfrm>
        </p:spPr>
        <p:txBody>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304800" y="1219200"/>
            <a:ext cx="8458200" cy="480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8D92626-37D2-4832-BF7A-BC283494A20D}" type="datetimeFigureOut">
              <a:rPr lang="en-US" smtClean="0"/>
              <a:pPr/>
              <a:t>2/24/2011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eaLnBrk="1" latinLnBrk="0" hangingPunct="1"/>
            <a:fld id="{48D92626-37D2-4832-BF7A-BC283494A20D}" type="datetimeFigureOut">
              <a:rPr lang="en-US" smtClean="0"/>
              <a:pPr algn="l" eaLnBrk="1" latinLnBrk="0" hangingPunct="1"/>
              <a:t>2/24/2011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D92626-37D2-4832-BF7A-BC283494A20D}" type="datetimeFigureOut">
              <a:rPr lang="en-US" smtClean="0"/>
              <a:pPr/>
              <a:t>2/24/2011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D92626-37D2-4832-BF7A-BC283494A20D}" type="datetimeFigureOut">
              <a:rPr lang="en-US" smtClean="0"/>
              <a:pPr/>
              <a:t>2/24/2011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8C592886-E571-45D5-8B56-343DC94F8FA6}" type="slidenum">
              <a:rPr kumimoji="0" lang="en-US" smtClean="0"/>
              <a:pPr/>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D92626-37D2-4832-BF7A-BC283494A20D}" type="datetimeFigureOut">
              <a:rPr lang="en-US" smtClean="0"/>
              <a:pPr/>
              <a:t>2/24/2011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92626-37D2-4832-BF7A-BC283494A20D}" type="datetimeFigureOut">
              <a:rPr lang="en-US" smtClean="0"/>
              <a:pPr/>
              <a:t>2/24/2011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eaLnBrk="1" latinLnBrk="0" hangingPunct="1"/>
            <a:fld id="{48D92626-37D2-4832-BF7A-BC283494A20D}" type="datetimeFigureOut">
              <a:rPr lang="en-US" smtClean="0"/>
              <a:pPr algn="l" eaLnBrk="1" latinLnBrk="0" hangingPunct="1"/>
              <a:t>2/24/2011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eaLnBrk="1" latinLnBrk="0" hangingPunct="1"/>
            <a:fld id="{48D92626-37D2-4832-BF7A-BC283494A20D}" type="datetimeFigureOut">
              <a:rPr lang="en-US" smtClean="0"/>
              <a:pPr algn="l" eaLnBrk="1" latinLnBrk="0" hangingPunct="1"/>
              <a:t>2/24/2011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l" eaLnBrk="1" latinLnBrk="0" hangingPunct="1"/>
            <a:fld id="{48D92626-37D2-4832-BF7A-BC283494A20D}" type="datetimeFigureOut">
              <a:rPr lang="en-US" smtClean="0"/>
              <a:pPr algn="l" eaLnBrk="1" latinLnBrk="0" hangingPunct="1"/>
              <a:t>2/24/2011</a:t>
            </a:fld>
            <a:endParaRPr lang="en-US" sz="1300" dirty="0">
              <a:solidFill>
                <a:schemeClr val="bg2">
                  <a:tint val="60000"/>
                  <a:satMod val="155000"/>
                </a:scheme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eaLnBrk="1" latinLnBrk="0" hangingPunct="1"/>
            <a:endParaRPr kumimoji="0" lang="en-US" sz="1300" dirty="0">
              <a:solidFill>
                <a:schemeClr val="bg2">
                  <a:tint val="60000"/>
                  <a:satMod val="155000"/>
                </a:scheme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eaLnBrk="1" latinLnBrk="0" hangingPunct="1"/>
            <a:fld id="{8C592886-E571-45D5-8B56-343DC94F8FA6}" type="slidenum">
              <a:rPr kumimoji="0" lang="en-US" smtClean="0"/>
              <a:pPr algn="r" eaLnBrk="1" latinLnBrk="0" hangingPunct="1"/>
              <a:t>‹#›</a:t>
            </a:fld>
            <a:endParaRPr kumimoji="0" lang="en-US" sz="1600" b="1" dirty="0">
              <a:solidFill>
                <a:schemeClr val="tx2">
                  <a:shade val="90000"/>
                </a:schemeClr>
              </a:solidFill>
              <a:effectLst/>
            </a:endParaRPr>
          </a:p>
        </p:txBody>
      </p:sp>
      <p:sp>
        <p:nvSpPr>
          <p:cNvPr id="8" name="Rectangle 6"/>
          <p:cNvSpPr txBox="1">
            <a:spLocks noChangeArrowheads="1"/>
          </p:cNvSpPr>
          <p:nvPr/>
        </p:nvSpPr>
        <p:spPr bwMode="auto">
          <a:xfrm>
            <a:off x="304800" y="6477000"/>
            <a:ext cx="457200" cy="228600"/>
          </a:xfrm>
          <a:prstGeom prst="rect">
            <a:avLst/>
          </a:prstGeom>
          <a:noFill/>
          <a:ln w="9525">
            <a:noFill/>
            <a:miter lim="800000"/>
            <a:headEnd/>
            <a:tailEnd/>
          </a:ln>
        </p:spPr>
        <p:txBody>
          <a:bodyPr/>
          <a:lstStyle>
            <a:lvl1pPr>
              <a:defRPr sz="1000">
                <a:solidFill>
                  <a:schemeClr val="tx1"/>
                </a:solidFill>
                <a:latin typeface="Arial" charset="0"/>
                <a:ea typeface="ＭＳ Ｐゴシック" pitchFamily="80" charset="-128"/>
              </a:defRPr>
            </a:lvl1pPr>
          </a:lstStyle>
          <a:p>
            <a:pPr fontAlgn="auto">
              <a:spcBef>
                <a:spcPts val="0"/>
              </a:spcBef>
              <a:spcAft>
                <a:spcPts val="0"/>
              </a:spcAft>
              <a:defRPr/>
            </a:pPr>
            <a:fld id="{22892C5C-861C-4064-95D8-5579E80BE933}" type="slidenum">
              <a:rPr lang="en-US" smtClean="0"/>
              <a:pPr fontAlgn="auto">
                <a:spcBef>
                  <a:spcPts val="0"/>
                </a:spcBef>
                <a:spcAft>
                  <a:spcPts val="0"/>
                </a:spcAft>
                <a:defRPr/>
              </a:pPr>
              <a:t>‹#›</a:t>
            </a:fld>
            <a:endParaRPr lang="en-US" dirty="0"/>
          </a:p>
        </p:txBody>
      </p:sp>
      <p:pic>
        <p:nvPicPr>
          <p:cNvPr id="10" name="Picture 9" descr="annie tree dark gradient light.png"/>
          <p:cNvPicPr>
            <a:picLocks noChangeAspect="1"/>
          </p:cNvPicPr>
          <p:nvPr userDrawn="1"/>
        </p:nvPicPr>
        <p:blipFill>
          <a:blip r:embed="rId14" cstate="print"/>
          <a:stretch>
            <a:fillRect/>
          </a:stretch>
        </p:blipFill>
        <p:spPr>
          <a:xfrm>
            <a:off x="0" y="3503007"/>
            <a:ext cx="9144000" cy="3354993"/>
          </a:xfrm>
          <a:prstGeom prst="rect">
            <a:avLst/>
          </a:prstGeom>
        </p:spPr>
      </p:pic>
      <p:sp>
        <p:nvSpPr>
          <p:cNvPr id="11" name="Rectangle 10"/>
          <p:cNvSpPr/>
          <p:nvPr userDrawn="1"/>
        </p:nvSpPr>
        <p:spPr>
          <a:xfrm>
            <a:off x="0" y="0"/>
            <a:ext cx="9144000" cy="465826"/>
          </a:xfrm>
          <a:prstGeom prst="rect">
            <a:avLst/>
          </a:prstGeom>
          <a:gradFill flip="none" rotWithShape="1">
            <a:gsLst>
              <a:gs pos="0">
                <a:schemeClr val="bg1">
                  <a:lumMod val="75000"/>
                </a:schemeClr>
              </a:gs>
              <a:gs pos="7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logo.eps"/>
          <p:cNvPicPr>
            <a:picLocks noChangeAspect="1"/>
          </p:cNvPicPr>
          <p:nvPr userDrawn="1"/>
        </p:nvPicPr>
        <p:blipFill>
          <a:blip r:embed="rId15" cstate="print"/>
          <a:stretch>
            <a:fillRect/>
          </a:stretch>
        </p:blipFill>
        <p:spPr>
          <a:xfrm>
            <a:off x="612648" y="5943600"/>
            <a:ext cx="1899920" cy="474980"/>
          </a:xfrm>
          <a:prstGeom prst="rect">
            <a:avLst/>
          </a:prstGeom>
        </p:spPr>
      </p:pic>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0.g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pn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7.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9.png"/><Relationship Id="rId11" Type="http://schemas.openxmlformats.org/officeDocument/2006/relationships/image" Target="../media/image32.png"/><Relationship Id="rId5" Type="http://schemas.openxmlformats.org/officeDocument/2006/relationships/image" Target="../media/image20.png"/><Relationship Id="rId10"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image" Target="../media/image3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4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7.png"/></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5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54.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5.png"/><Relationship Id="rId7" Type="http://schemas.openxmlformats.org/officeDocument/2006/relationships/image" Target="../media/image78.jpe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7.png"/><Relationship Id="rId4" Type="http://schemas.openxmlformats.org/officeDocument/2006/relationships/image" Target="../media/image76.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5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jpeg"/><Relationship Id="rId4" Type="http://schemas.openxmlformats.org/officeDocument/2006/relationships/image" Target="../media/image83.jpeg"/></Relationships>
</file>

<file path=ppt/slides/_rels/slide5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6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6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38.png"/></Relationships>
</file>

<file path=ppt/slides/_rels/slide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68.xml.rels><?xml version="1.0" encoding="UTF-8" standalone="yes"?>
<Relationships xmlns="http://schemas.openxmlformats.org/package/2006/relationships"><Relationship Id="rId3" Type="http://schemas.openxmlformats.org/officeDocument/2006/relationships/image" Target="../media/image91.jpeg"/><Relationship Id="rId7" Type="http://schemas.openxmlformats.org/officeDocument/2006/relationships/image" Target="../media/image94.jpe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93.jpeg"/><Relationship Id="rId5" Type="http://schemas.openxmlformats.org/officeDocument/2006/relationships/hyperlink" Target="http://www.simple-talk.com/sql/performance/designing-efficient-sql-a-visual-approach/" TargetMode="External"/><Relationship Id="rId4" Type="http://schemas.openxmlformats.org/officeDocument/2006/relationships/image" Target="../media/image92.jpeg"/></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1518249" y="1086934"/>
            <a:ext cx="5638800" cy="3209026"/>
          </a:xfrm>
        </p:spPr>
        <p:txBody>
          <a:bodyPr>
            <a:normAutofit fontScale="90000"/>
          </a:bodyPr>
          <a:lstStyle/>
          <a:p>
            <a:pPr algn="ctr" eaLnBrk="1" hangingPunct="1"/>
            <a:r>
              <a:rPr lang="en-US" sz="5400" dirty="0" smtClean="0">
                <a:latin typeface="Arial" charset="0"/>
              </a:rPr>
              <a:t>DB Performance</a:t>
            </a:r>
            <a:br>
              <a:rPr lang="en-US" sz="5400" dirty="0" smtClean="0">
                <a:latin typeface="Arial" charset="0"/>
              </a:rPr>
            </a:br>
            <a:r>
              <a:rPr lang="en-US" sz="3100" dirty="0" smtClean="0">
                <a:latin typeface="Arial" charset="0"/>
              </a:rPr>
              <a:t>with</a:t>
            </a:r>
            <a:r>
              <a:rPr lang="en-US" sz="5400" dirty="0" smtClean="0">
                <a:latin typeface="Arial" charset="0"/>
              </a:rPr>
              <a:t/>
            </a:r>
            <a:br>
              <a:rPr lang="en-US" sz="5400" dirty="0" smtClean="0">
                <a:latin typeface="Arial" charset="0"/>
              </a:rPr>
            </a:br>
            <a:r>
              <a:rPr lang="en-US" sz="5400" dirty="0" smtClean="0">
                <a:latin typeface="Arial" charset="0"/>
              </a:rPr>
              <a:t>Graphics</a:t>
            </a:r>
            <a:br>
              <a:rPr lang="en-US" sz="5400" dirty="0" smtClean="0">
                <a:latin typeface="Arial" charset="0"/>
              </a:rPr>
            </a:br>
            <a:r>
              <a:rPr lang="en-US" sz="3200" dirty="0" smtClean="0">
                <a:latin typeface="Arial" charset="0"/>
              </a:rPr>
              <a:t>Kyle Hailey</a:t>
            </a:r>
            <a:br>
              <a:rPr lang="en-US" sz="3200" dirty="0" smtClean="0">
                <a:latin typeface="Arial" charset="0"/>
              </a:rPr>
            </a:br>
            <a:r>
              <a:rPr lang="en-US" sz="2000" dirty="0" smtClean="0">
                <a:latin typeface="Arial" charset="0"/>
              </a:rPr>
              <a:t>Performance Architect at </a:t>
            </a:r>
            <a:r>
              <a:rPr lang="en-US" sz="2000" dirty="0" err="1" smtClean="0">
                <a:latin typeface="Arial" charset="0"/>
              </a:rPr>
              <a:t>Delphix</a:t>
            </a:r>
            <a:r>
              <a:rPr lang="en-US" sz="2000" dirty="0" smtClean="0">
                <a:latin typeface="Arial" charset="0"/>
              </a:rPr>
              <a:t/>
            </a:r>
            <a:br>
              <a:rPr lang="en-US" sz="2000" dirty="0" smtClean="0">
                <a:latin typeface="Arial" charset="0"/>
              </a:rPr>
            </a:br>
            <a:r>
              <a:rPr lang="en-US" sz="2400" dirty="0" smtClean="0">
                <a:latin typeface="Arial" charset="0"/>
              </a:rPr>
              <a:t/>
            </a:r>
            <a:br>
              <a:rPr lang="en-US" sz="2400" dirty="0" smtClean="0">
                <a:latin typeface="Arial" charset="0"/>
              </a:rPr>
            </a:br>
            <a:endParaRPr lang="en-US" sz="2800" dirty="0" smtClean="0">
              <a:latin typeface="Arial" charset="0"/>
            </a:endParaRPr>
          </a:p>
        </p:txBody>
      </p:sp>
      <p:pic>
        <p:nvPicPr>
          <p:cNvPr id="3" name="Picture 4" descr="C:\Documents and Settings\kyleh\Desktop\working on\personal\blog_photos\72\kyle-hailey-bw-72.jpg"/>
          <p:cNvPicPr>
            <a:picLocks noChangeAspect="1" noChangeArrowheads="1"/>
          </p:cNvPicPr>
          <p:nvPr/>
        </p:nvPicPr>
        <p:blipFill>
          <a:blip r:embed="rId3" cstate="print"/>
          <a:srcRect/>
          <a:stretch>
            <a:fillRect/>
          </a:stretch>
        </p:blipFill>
        <p:spPr bwMode="auto">
          <a:xfrm>
            <a:off x="3863197" y="4104736"/>
            <a:ext cx="914400" cy="1371600"/>
          </a:xfrm>
          <a:prstGeom prst="rect">
            <a:avLst/>
          </a:prstGeom>
          <a:noFill/>
          <a:ln w="9525">
            <a:noFill/>
            <a:miter lim="800000"/>
            <a:headEnd/>
            <a:tailEnd/>
          </a:ln>
        </p:spPr>
      </p:pic>
      <p:sp>
        <p:nvSpPr>
          <p:cNvPr id="4" name="TextBox 3"/>
          <p:cNvSpPr txBox="1"/>
          <p:nvPr/>
        </p:nvSpPr>
        <p:spPr>
          <a:xfrm>
            <a:off x="638355" y="5542471"/>
            <a:ext cx="7970807" cy="461665"/>
          </a:xfrm>
          <a:prstGeom prst="rect">
            <a:avLst/>
          </a:prstGeom>
          <a:noFill/>
        </p:spPr>
        <p:txBody>
          <a:bodyPr wrap="square" rtlCol="0">
            <a:spAutoFit/>
          </a:bodyPr>
          <a:lstStyle/>
          <a:p>
            <a:r>
              <a:rPr lang="en-US" sz="2400" dirty="0" smtClean="0"/>
              <a:t>http://dboptimizer.com      http://oraclemonitor.com</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p:cNvSpPr>
            <a:spLocks noGrp="1"/>
          </p:cNvSpPr>
          <p:nvPr>
            <p:ph type="ftr" sz="quarter" idx="4294967295"/>
          </p:nvPr>
        </p:nvSpPr>
        <p:spPr bwMode="auto">
          <a:xfrm>
            <a:off x="7562850" y="6553200"/>
            <a:ext cx="1371600" cy="74613"/>
          </a:xfrm>
          <a:prstGeom prst="rect">
            <a:avLst/>
          </a:prstGeom>
          <a:noFill/>
          <a:ln>
            <a:miter lim="800000"/>
            <a:headEnd/>
            <a:tailEnd/>
          </a:ln>
        </p:spPr>
        <p:txBody>
          <a:bodyPr/>
          <a:lstStyle/>
          <a:p>
            <a:pPr algn="r"/>
            <a:r>
              <a:rPr lang="en-US" sz="1200">
                <a:solidFill>
                  <a:srgbClr val="565A5C"/>
                </a:solidFill>
              </a:rPr>
              <a:t>Copyright 2006 Kyle Hailey</a:t>
            </a:r>
          </a:p>
        </p:txBody>
      </p:sp>
      <p:sp>
        <p:nvSpPr>
          <p:cNvPr id="25603" name="Rectangle 2"/>
          <p:cNvSpPr>
            <a:spLocks noGrp="1" noChangeArrowheads="1"/>
          </p:cNvSpPr>
          <p:nvPr>
            <p:ph type="title"/>
          </p:nvPr>
        </p:nvSpPr>
        <p:spPr>
          <a:xfrm>
            <a:off x="140329" y="-120771"/>
            <a:ext cx="7772400" cy="552091"/>
          </a:xfrm>
        </p:spPr>
        <p:txBody>
          <a:bodyPr>
            <a:normAutofit fontScale="90000"/>
          </a:bodyPr>
          <a:lstStyle/>
          <a:p>
            <a:pPr eaLnBrk="1" hangingPunct="1"/>
            <a:r>
              <a:rPr lang="en-US" sz="3600" dirty="0" smtClean="0"/>
              <a:t>Clearer</a:t>
            </a:r>
          </a:p>
        </p:txBody>
      </p:sp>
      <p:sp>
        <p:nvSpPr>
          <p:cNvPr id="7" name="TextBox 6"/>
          <p:cNvSpPr txBox="1"/>
          <p:nvPr/>
        </p:nvSpPr>
        <p:spPr>
          <a:xfrm>
            <a:off x="2219870" y="4452757"/>
            <a:ext cx="3724275" cy="1631216"/>
          </a:xfrm>
          <a:prstGeom prst="rect">
            <a:avLst/>
          </a:prstGeom>
          <a:noFill/>
        </p:spPr>
        <p:txBody>
          <a:bodyPr>
            <a:spAutoFit/>
          </a:bodyPr>
          <a:lstStyle/>
          <a:p>
            <a:pPr marL="457200" indent="-457200">
              <a:buFont typeface="+mj-lt"/>
              <a:buAutoNum type="arabicPeriod"/>
              <a:defRPr/>
            </a:pPr>
            <a:endParaRPr lang="en-US" sz="2000" dirty="0" smtClean="0">
              <a:solidFill>
                <a:schemeClr val="bg1">
                  <a:lumMod val="50000"/>
                </a:schemeClr>
              </a:solidFill>
            </a:endParaRPr>
          </a:p>
          <a:p>
            <a:pPr marL="457200" indent="-457200">
              <a:buFont typeface="+mj-lt"/>
              <a:buAutoNum type="arabicPeriod"/>
              <a:defRPr/>
            </a:pPr>
            <a:r>
              <a:rPr lang="en-US" sz="2000" dirty="0" smtClean="0">
                <a:solidFill>
                  <a:schemeClr val="bg1">
                    <a:lumMod val="50000"/>
                  </a:schemeClr>
                </a:solidFill>
              </a:rPr>
              <a:t>Include successes</a:t>
            </a:r>
          </a:p>
          <a:p>
            <a:pPr marL="457200" indent="-457200">
              <a:buFont typeface="+mj-lt"/>
              <a:buAutoNum type="arabicPeriod"/>
              <a:defRPr/>
            </a:pPr>
            <a:r>
              <a:rPr lang="en-US" sz="2000" dirty="0" smtClean="0">
                <a:solidFill>
                  <a:schemeClr val="bg1">
                    <a:lumMod val="50000"/>
                  </a:schemeClr>
                </a:solidFill>
              </a:rPr>
              <a:t>Mark Differences</a:t>
            </a:r>
          </a:p>
          <a:p>
            <a:pPr marL="457200" indent="-457200">
              <a:buFont typeface="+mj-lt"/>
              <a:buAutoNum type="arabicPeriod"/>
              <a:defRPr/>
            </a:pPr>
            <a:r>
              <a:rPr lang="en-US" sz="2000" dirty="0" smtClean="0">
                <a:solidFill>
                  <a:schemeClr val="bg1">
                    <a:lumMod val="50000"/>
                  </a:schemeClr>
                </a:solidFill>
              </a:rPr>
              <a:t>Normalize same temp</a:t>
            </a:r>
          </a:p>
          <a:p>
            <a:pPr marL="457200" indent="-457200">
              <a:buFont typeface="+mj-lt"/>
              <a:buAutoNum type="arabicPeriod"/>
              <a:defRPr/>
            </a:pPr>
            <a:r>
              <a:rPr lang="en-US" sz="2000" dirty="0" smtClean="0">
                <a:solidFill>
                  <a:schemeClr val="bg1">
                    <a:lumMod val="50000"/>
                  </a:schemeClr>
                </a:solidFill>
              </a:rPr>
              <a:t>Scale </a:t>
            </a:r>
            <a:r>
              <a:rPr lang="en-US" sz="2000" dirty="0">
                <a:solidFill>
                  <a:schemeClr val="bg1">
                    <a:lumMod val="50000"/>
                  </a:schemeClr>
                </a:solidFill>
              </a:rPr>
              <a:t>known </a:t>
            </a:r>
            <a:r>
              <a:rPr lang="en-US" sz="1400" dirty="0" err="1">
                <a:solidFill>
                  <a:schemeClr val="bg1">
                    <a:lumMod val="50000"/>
                  </a:schemeClr>
                </a:solidFill>
              </a:rPr>
              <a:t>vs</a:t>
            </a:r>
            <a:r>
              <a:rPr lang="en-US" sz="2000" dirty="0">
                <a:solidFill>
                  <a:schemeClr val="bg1">
                    <a:lumMod val="50000"/>
                  </a:schemeClr>
                </a:solidFill>
              </a:rPr>
              <a:t> unknown</a:t>
            </a:r>
          </a:p>
        </p:txBody>
      </p:sp>
      <p:sp>
        <p:nvSpPr>
          <p:cNvPr id="12" name="Rectangle 11"/>
          <p:cNvSpPr/>
          <p:nvPr/>
        </p:nvSpPr>
        <p:spPr>
          <a:xfrm>
            <a:off x="4572000" y="1752600"/>
            <a:ext cx="4038600" cy="2057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584192" y="1804416"/>
            <a:ext cx="4035552" cy="1950720"/>
          </a:xfrm>
          <a:custGeom>
            <a:avLst/>
            <a:gdLst>
              <a:gd name="connsiteX0" fmla="*/ 4035552 w 4035552"/>
              <a:gd name="connsiteY0" fmla="*/ 1950720 h 1950720"/>
              <a:gd name="connsiteX1" fmla="*/ 2316480 w 4035552"/>
              <a:gd name="connsiteY1" fmla="*/ 1853184 h 1950720"/>
              <a:gd name="connsiteX2" fmla="*/ 1438656 w 4035552"/>
              <a:gd name="connsiteY2" fmla="*/ 1633728 h 1950720"/>
              <a:gd name="connsiteX3" fmla="*/ 731520 w 4035552"/>
              <a:gd name="connsiteY3" fmla="*/ 1231392 h 1950720"/>
              <a:gd name="connsiteX4" fmla="*/ 0 w 4035552"/>
              <a:gd name="connsiteY4" fmla="*/ 0 h 1950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5552" h="1950720">
                <a:moveTo>
                  <a:pt x="4035552" y="1950720"/>
                </a:moveTo>
                <a:cubicBezTo>
                  <a:pt x="3392424" y="1928368"/>
                  <a:pt x="2749296" y="1906016"/>
                  <a:pt x="2316480" y="1853184"/>
                </a:cubicBezTo>
                <a:cubicBezTo>
                  <a:pt x="1883664" y="1800352"/>
                  <a:pt x="1702816" y="1737360"/>
                  <a:pt x="1438656" y="1633728"/>
                </a:cubicBezTo>
                <a:cubicBezTo>
                  <a:pt x="1174496" y="1530096"/>
                  <a:pt x="971296" y="1503680"/>
                  <a:pt x="731520" y="1231392"/>
                </a:cubicBezTo>
                <a:cubicBezTo>
                  <a:pt x="491744" y="959104"/>
                  <a:pt x="245872" y="479552"/>
                  <a:pt x="0" y="0"/>
                </a:cubicBezTo>
              </a:path>
            </a:pathLst>
          </a:cu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ectangle 14"/>
          <p:cNvSpPr/>
          <p:nvPr/>
        </p:nvSpPr>
        <p:spPr>
          <a:xfrm>
            <a:off x="7534728" y="2892697"/>
            <a:ext cx="292100" cy="35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416376" y="3744690"/>
            <a:ext cx="72571"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559892" y="3750677"/>
            <a:ext cx="72571"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695206" y="3750205"/>
            <a:ext cx="72571"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842823" y="3746576"/>
            <a:ext cx="72571"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265169" y="3750676"/>
            <a:ext cx="72571"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408685" y="3750677"/>
            <a:ext cx="72571"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695716" y="3750676"/>
            <a:ext cx="72571"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867935" y="3750677"/>
            <a:ext cx="72571"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122163" y="3754777"/>
            <a:ext cx="72571"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7649759" y="3031863"/>
            <a:ext cx="72571" cy="76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8265679" y="3746576"/>
            <a:ext cx="72571"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030329" y="3722493"/>
            <a:ext cx="72571"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075434" y="3722493"/>
            <a:ext cx="72571"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980947" y="3392863"/>
            <a:ext cx="72571"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153632" y="3042846"/>
            <a:ext cx="72571"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294310" y="3037821"/>
            <a:ext cx="72571"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570828" y="1806898"/>
            <a:ext cx="72571"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031443" y="3808083"/>
            <a:ext cx="72571"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076548" y="3808083"/>
            <a:ext cx="72571"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4747099" y="3881335"/>
            <a:ext cx="379378" cy="261610"/>
          </a:xfrm>
          <a:prstGeom prst="rect">
            <a:avLst/>
          </a:prstGeom>
          <a:noFill/>
        </p:spPr>
        <p:txBody>
          <a:bodyPr wrap="square" rtlCol="0">
            <a:spAutoFit/>
          </a:bodyPr>
          <a:lstStyle/>
          <a:p>
            <a:r>
              <a:rPr lang="en-US" sz="1100" b="1" dirty="0" smtClean="0">
                <a:latin typeface="Times New Roman" pitchFamily="18" charset="0"/>
                <a:cs typeface="Times New Roman" pitchFamily="18" charset="0"/>
              </a:rPr>
              <a:t>55</a:t>
            </a:r>
            <a:endParaRPr lang="en-US" b="1" dirty="0">
              <a:latin typeface="Times New Roman" pitchFamily="18" charset="0"/>
              <a:cs typeface="Times New Roman" pitchFamily="18" charset="0"/>
            </a:endParaRPr>
          </a:p>
        </p:txBody>
      </p:sp>
      <p:sp>
        <p:nvSpPr>
          <p:cNvPr id="46" name="TextBox 45"/>
          <p:cNvSpPr txBox="1"/>
          <p:nvPr/>
        </p:nvSpPr>
        <p:spPr>
          <a:xfrm>
            <a:off x="6164094" y="3861879"/>
            <a:ext cx="379378" cy="268094"/>
          </a:xfrm>
          <a:prstGeom prst="rect">
            <a:avLst/>
          </a:prstGeom>
          <a:noFill/>
        </p:spPr>
        <p:txBody>
          <a:bodyPr wrap="square" rtlCol="0">
            <a:spAutoFit/>
          </a:bodyPr>
          <a:lstStyle/>
          <a:p>
            <a:r>
              <a:rPr lang="en-US" sz="1100" b="1" dirty="0" smtClean="0">
                <a:latin typeface="Times New Roman" pitchFamily="18" charset="0"/>
                <a:cs typeface="Times New Roman" pitchFamily="18" charset="0"/>
              </a:rPr>
              <a:t>65</a:t>
            </a:r>
            <a:endParaRPr lang="en-US" b="1" dirty="0">
              <a:latin typeface="Times New Roman" pitchFamily="18" charset="0"/>
              <a:cs typeface="Times New Roman" pitchFamily="18" charset="0"/>
            </a:endParaRPr>
          </a:p>
        </p:txBody>
      </p:sp>
      <p:sp>
        <p:nvSpPr>
          <p:cNvPr id="47" name="TextBox 46"/>
          <p:cNvSpPr txBox="1"/>
          <p:nvPr/>
        </p:nvSpPr>
        <p:spPr>
          <a:xfrm>
            <a:off x="7561634" y="3887819"/>
            <a:ext cx="379378" cy="268094"/>
          </a:xfrm>
          <a:prstGeom prst="rect">
            <a:avLst/>
          </a:prstGeom>
          <a:noFill/>
        </p:spPr>
        <p:txBody>
          <a:bodyPr wrap="square" rtlCol="0">
            <a:spAutoFit/>
          </a:bodyPr>
          <a:lstStyle/>
          <a:p>
            <a:r>
              <a:rPr lang="en-US" sz="1100" b="1" dirty="0" smtClean="0">
                <a:latin typeface="Times New Roman" pitchFamily="18" charset="0"/>
                <a:cs typeface="Times New Roman" pitchFamily="18" charset="0"/>
              </a:rPr>
              <a:t>75</a:t>
            </a:r>
            <a:endParaRPr lang="en-US" b="1" dirty="0">
              <a:latin typeface="Times New Roman" pitchFamily="18" charset="0"/>
              <a:cs typeface="Times New Roman" pitchFamily="18" charset="0"/>
            </a:endParaRPr>
          </a:p>
        </p:txBody>
      </p:sp>
      <p:sp>
        <p:nvSpPr>
          <p:cNvPr id="48" name="TextBox 47"/>
          <p:cNvSpPr txBox="1"/>
          <p:nvPr/>
        </p:nvSpPr>
        <p:spPr>
          <a:xfrm>
            <a:off x="5441005" y="3868364"/>
            <a:ext cx="379378" cy="261610"/>
          </a:xfrm>
          <a:prstGeom prst="rect">
            <a:avLst/>
          </a:prstGeom>
          <a:noFill/>
        </p:spPr>
        <p:txBody>
          <a:bodyPr wrap="square" rtlCol="0">
            <a:spAutoFit/>
          </a:bodyPr>
          <a:lstStyle/>
          <a:p>
            <a:r>
              <a:rPr lang="en-US" sz="1100" b="1" dirty="0" smtClean="0">
                <a:latin typeface="Times New Roman" pitchFamily="18" charset="0"/>
                <a:cs typeface="Times New Roman" pitchFamily="18" charset="0"/>
              </a:rPr>
              <a:t>60</a:t>
            </a:r>
            <a:endParaRPr lang="en-US" b="1" dirty="0">
              <a:latin typeface="Times New Roman" pitchFamily="18" charset="0"/>
              <a:cs typeface="Times New Roman" pitchFamily="18" charset="0"/>
            </a:endParaRPr>
          </a:p>
        </p:txBody>
      </p:sp>
      <p:sp>
        <p:nvSpPr>
          <p:cNvPr id="49" name="TextBox 48"/>
          <p:cNvSpPr txBox="1"/>
          <p:nvPr/>
        </p:nvSpPr>
        <p:spPr>
          <a:xfrm>
            <a:off x="6867723" y="3874850"/>
            <a:ext cx="379378" cy="261610"/>
          </a:xfrm>
          <a:prstGeom prst="rect">
            <a:avLst/>
          </a:prstGeom>
          <a:noFill/>
        </p:spPr>
        <p:txBody>
          <a:bodyPr wrap="square" rtlCol="0">
            <a:spAutoFit/>
          </a:bodyPr>
          <a:lstStyle/>
          <a:p>
            <a:r>
              <a:rPr lang="en-US" sz="1100" b="1" dirty="0" smtClean="0">
                <a:latin typeface="Times New Roman" pitchFamily="18" charset="0"/>
                <a:cs typeface="Times New Roman" pitchFamily="18" charset="0"/>
              </a:rPr>
              <a:t>70</a:t>
            </a:r>
            <a:endParaRPr lang="en-US" b="1" dirty="0">
              <a:latin typeface="Times New Roman" pitchFamily="18" charset="0"/>
              <a:cs typeface="Times New Roman" pitchFamily="18" charset="0"/>
            </a:endParaRPr>
          </a:p>
        </p:txBody>
      </p:sp>
      <p:sp>
        <p:nvSpPr>
          <p:cNvPr id="50" name="TextBox 49"/>
          <p:cNvSpPr txBox="1"/>
          <p:nvPr/>
        </p:nvSpPr>
        <p:spPr>
          <a:xfrm>
            <a:off x="8274988" y="3852152"/>
            <a:ext cx="379378" cy="261610"/>
          </a:xfrm>
          <a:prstGeom prst="rect">
            <a:avLst/>
          </a:prstGeom>
          <a:noFill/>
        </p:spPr>
        <p:txBody>
          <a:bodyPr wrap="square" rtlCol="0">
            <a:spAutoFit/>
          </a:bodyPr>
          <a:lstStyle/>
          <a:p>
            <a:r>
              <a:rPr lang="en-US" sz="1100" b="1" dirty="0" smtClean="0">
                <a:latin typeface="Times New Roman" pitchFamily="18" charset="0"/>
                <a:cs typeface="Times New Roman" pitchFamily="18" charset="0"/>
              </a:rPr>
              <a:t>80</a:t>
            </a:r>
            <a:endParaRPr lang="en-US" b="1" dirty="0">
              <a:latin typeface="Times New Roman" pitchFamily="18" charset="0"/>
              <a:cs typeface="Times New Roman" pitchFamily="18" charset="0"/>
            </a:endParaRPr>
          </a:p>
        </p:txBody>
      </p:sp>
      <p:cxnSp>
        <p:nvCxnSpPr>
          <p:cNvPr id="61" name="Straight Connector 60"/>
          <p:cNvCxnSpPr/>
          <p:nvPr/>
        </p:nvCxnSpPr>
        <p:spPr>
          <a:xfrm>
            <a:off x="672029" y="3800819"/>
            <a:ext cx="8042313" cy="110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68"/>
          <p:cNvGrpSpPr/>
          <p:nvPr/>
        </p:nvGrpSpPr>
        <p:grpSpPr>
          <a:xfrm>
            <a:off x="389925" y="1683470"/>
            <a:ext cx="449153" cy="2139501"/>
            <a:chOff x="389925" y="1683470"/>
            <a:chExt cx="449153" cy="2139501"/>
          </a:xfrm>
        </p:grpSpPr>
        <p:cxnSp>
          <p:nvCxnSpPr>
            <p:cNvPr id="52" name="Straight Connector 51"/>
            <p:cNvCxnSpPr/>
            <p:nvPr/>
          </p:nvCxnSpPr>
          <p:spPr>
            <a:xfrm rot="5400000">
              <a:off x="-390395" y="2762656"/>
              <a:ext cx="2110902" cy="9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459700" y="2965099"/>
              <a:ext cx="379378" cy="261610"/>
            </a:xfrm>
            <a:prstGeom prst="rect">
              <a:avLst/>
            </a:prstGeom>
            <a:noFill/>
          </p:spPr>
          <p:txBody>
            <a:bodyPr wrap="square" rtlCol="0">
              <a:spAutoFit/>
            </a:bodyPr>
            <a:lstStyle/>
            <a:p>
              <a:r>
                <a:rPr lang="en-US" sz="1100" b="1" dirty="0" smtClean="0">
                  <a:latin typeface="Times New Roman" pitchFamily="18" charset="0"/>
                  <a:cs typeface="Times New Roman" pitchFamily="18" charset="0"/>
                </a:rPr>
                <a:t>4</a:t>
              </a:r>
              <a:endParaRPr lang="en-US" b="1" dirty="0">
                <a:latin typeface="Times New Roman" pitchFamily="18" charset="0"/>
                <a:cs typeface="Times New Roman" pitchFamily="18" charset="0"/>
              </a:endParaRPr>
            </a:p>
          </p:txBody>
        </p:sp>
        <p:sp>
          <p:nvSpPr>
            <p:cNvPr id="67" name="TextBox 66"/>
            <p:cNvSpPr txBox="1"/>
            <p:nvPr/>
          </p:nvSpPr>
          <p:spPr>
            <a:xfrm>
              <a:off x="457864" y="2236149"/>
              <a:ext cx="379378" cy="261610"/>
            </a:xfrm>
            <a:prstGeom prst="rect">
              <a:avLst/>
            </a:prstGeom>
            <a:noFill/>
          </p:spPr>
          <p:txBody>
            <a:bodyPr wrap="square" rtlCol="0">
              <a:spAutoFit/>
            </a:bodyPr>
            <a:lstStyle/>
            <a:p>
              <a:r>
                <a:rPr lang="en-US" sz="1100" b="1" dirty="0" smtClean="0">
                  <a:latin typeface="Times New Roman" pitchFamily="18" charset="0"/>
                  <a:cs typeface="Times New Roman" pitchFamily="18" charset="0"/>
                </a:rPr>
                <a:t>8</a:t>
              </a:r>
              <a:endParaRPr lang="en-US" b="1" dirty="0">
                <a:latin typeface="Times New Roman" pitchFamily="18" charset="0"/>
                <a:cs typeface="Times New Roman" pitchFamily="18" charset="0"/>
              </a:endParaRPr>
            </a:p>
          </p:txBody>
        </p:sp>
        <p:sp>
          <p:nvSpPr>
            <p:cNvPr id="68" name="TextBox 67"/>
            <p:cNvSpPr txBox="1"/>
            <p:nvPr/>
          </p:nvSpPr>
          <p:spPr>
            <a:xfrm>
              <a:off x="389925" y="1683470"/>
              <a:ext cx="379378" cy="261610"/>
            </a:xfrm>
            <a:prstGeom prst="rect">
              <a:avLst/>
            </a:prstGeom>
            <a:noFill/>
          </p:spPr>
          <p:txBody>
            <a:bodyPr wrap="square" rtlCol="0">
              <a:spAutoFit/>
            </a:bodyPr>
            <a:lstStyle/>
            <a:p>
              <a:r>
                <a:rPr lang="en-US" sz="1100" b="1" dirty="0" smtClean="0">
                  <a:latin typeface="Times New Roman" pitchFamily="18" charset="0"/>
                  <a:cs typeface="Times New Roman" pitchFamily="18" charset="0"/>
                </a:rPr>
                <a:t>12</a:t>
              </a:r>
              <a:endParaRPr lang="en-US" b="1" dirty="0">
                <a:latin typeface="Times New Roman" pitchFamily="18" charset="0"/>
                <a:cs typeface="Times New Roman" pitchFamily="18" charset="0"/>
              </a:endParaRPr>
            </a:p>
          </p:txBody>
        </p:sp>
      </p:grpSp>
      <p:grpSp>
        <p:nvGrpSpPr>
          <p:cNvPr id="3" name="Group 69"/>
          <p:cNvGrpSpPr/>
          <p:nvPr/>
        </p:nvGrpSpPr>
        <p:grpSpPr>
          <a:xfrm>
            <a:off x="4299077" y="1670617"/>
            <a:ext cx="449153" cy="2139501"/>
            <a:chOff x="389925" y="1683470"/>
            <a:chExt cx="449153" cy="2139501"/>
          </a:xfrm>
        </p:grpSpPr>
        <p:cxnSp>
          <p:nvCxnSpPr>
            <p:cNvPr id="71" name="Straight Connector 70"/>
            <p:cNvCxnSpPr/>
            <p:nvPr/>
          </p:nvCxnSpPr>
          <p:spPr>
            <a:xfrm rot="5400000">
              <a:off x="-390395" y="2762656"/>
              <a:ext cx="2110902" cy="9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459700" y="2965099"/>
              <a:ext cx="379378" cy="261610"/>
            </a:xfrm>
            <a:prstGeom prst="rect">
              <a:avLst/>
            </a:prstGeom>
            <a:noFill/>
          </p:spPr>
          <p:txBody>
            <a:bodyPr wrap="square" rtlCol="0">
              <a:spAutoFit/>
            </a:bodyPr>
            <a:lstStyle/>
            <a:p>
              <a:r>
                <a:rPr lang="en-US" sz="1100" b="1" dirty="0" smtClean="0">
                  <a:latin typeface="Times New Roman" pitchFamily="18" charset="0"/>
                  <a:cs typeface="Times New Roman" pitchFamily="18" charset="0"/>
                </a:rPr>
                <a:t>4</a:t>
              </a:r>
              <a:endParaRPr lang="en-US" b="1" dirty="0">
                <a:latin typeface="Times New Roman" pitchFamily="18" charset="0"/>
                <a:cs typeface="Times New Roman" pitchFamily="18" charset="0"/>
              </a:endParaRPr>
            </a:p>
          </p:txBody>
        </p:sp>
        <p:sp>
          <p:nvSpPr>
            <p:cNvPr id="73" name="TextBox 72"/>
            <p:cNvSpPr txBox="1"/>
            <p:nvPr/>
          </p:nvSpPr>
          <p:spPr>
            <a:xfrm>
              <a:off x="457864" y="2236149"/>
              <a:ext cx="379378" cy="261610"/>
            </a:xfrm>
            <a:prstGeom prst="rect">
              <a:avLst/>
            </a:prstGeom>
            <a:noFill/>
          </p:spPr>
          <p:txBody>
            <a:bodyPr wrap="square" rtlCol="0">
              <a:spAutoFit/>
            </a:bodyPr>
            <a:lstStyle/>
            <a:p>
              <a:r>
                <a:rPr lang="en-US" sz="1100" b="1" dirty="0" smtClean="0">
                  <a:latin typeface="Times New Roman" pitchFamily="18" charset="0"/>
                  <a:cs typeface="Times New Roman" pitchFamily="18" charset="0"/>
                </a:rPr>
                <a:t>8</a:t>
              </a:r>
              <a:endParaRPr lang="en-US" b="1" dirty="0">
                <a:latin typeface="Times New Roman" pitchFamily="18" charset="0"/>
                <a:cs typeface="Times New Roman" pitchFamily="18" charset="0"/>
              </a:endParaRPr>
            </a:p>
          </p:txBody>
        </p:sp>
        <p:sp>
          <p:nvSpPr>
            <p:cNvPr id="74" name="TextBox 73"/>
            <p:cNvSpPr txBox="1"/>
            <p:nvPr/>
          </p:nvSpPr>
          <p:spPr>
            <a:xfrm>
              <a:off x="389925" y="1683470"/>
              <a:ext cx="379378" cy="261610"/>
            </a:xfrm>
            <a:prstGeom prst="rect">
              <a:avLst/>
            </a:prstGeom>
            <a:noFill/>
          </p:spPr>
          <p:txBody>
            <a:bodyPr wrap="square" rtlCol="0">
              <a:spAutoFit/>
            </a:bodyPr>
            <a:lstStyle/>
            <a:p>
              <a:r>
                <a:rPr lang="en-US" sz="1100" b="1" dirty="0" smtClean="0">
                  <a:latin typeface="Times New Roman" pitchFamily="18" charset="0"/>
                  <a:cs typeface="Times New Roman" pitchFamily="18" charset="0"/>
                </a:rPr>
                <a:t>12</a:t>
              </a:r>
              <a:endParaRPr lang="en-US" b="1" dirty="0">
                <a:latin typeface="Times New Roman" pitchFamily="18" charset="0"/>
                <a:cs typeface="Times New Roman" pitchFamily="18" charset="0"/>
              </a:endParaRPr>
            </a:p>
          </p:txBody>
        </p:sp>
      </p:grpSp>
      <p:sp>
        <p:nvSpPr>
          <p:cNvPr id="75" name="Oval 74"/>
          <p:cNvSpPr/>
          <p:nvPr/>
        </p:nvSpPr>
        <p:spPr>
          <a:xfrm>
            <a:off x="7051374" y="3583479"/>
            <a:ext cx="72571"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p:cNvCxnSpPr/>
          <p:nvPr/>
        </p:nvCxnSpPr>
        <p:spPr>
          <a:xfrm>
            <a:off x="4565276" y="3800946"/>
            <a:ext cx="4134971" cy="6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78"/>
          <p:cNvGrpSpPr/>
          <p:nvPr/>
        </p:nvGrpSpPr>
        <p:grpSpPr>
          <a:xfrm>
            <a:off x="1212872" y="3859409"/>
            <a:ext cx="3907267" cy="303761"/>
            <a:chOff x="4747099" y="3852152"/>
            <a:chExt cx="3907267" cy="303761"/>
          </a:xfrm>
        </p:grpSpPr>
        <p:sp>
          <p:nvSpPr>
            <p:cNvPr id="82" name="TextBox 81"/>
            <p:cNvSpPr txBox="1"/>
            <p:nvPr/>
          </p:nvSpPr>
          <p:spPr>
            <a:xfrm>
              <a:off x="4747099" y="3881335"/>
              <a:ext cx="379378" cy="261610"/>
            </a:xfrm>
            <a:prstGeom prst="rect">
              <a:avLst/>
            </a:prstGeom>
            <a:noFill/>
          </p:spPr>
          <p:txBody>
            <a:bodyPr wrap="square" rtlCol="0">
              <a:spAutoFit/>
            </a:bodyPr>
            <a:lstStyle/>
            <a:p>
              <a:r>
                <a:rPr lang="en-US" sz="1100" b="1" dirty="0" smtClean="0">
                  <a:latin typeface="Times New Roman" pitchFamily="18" charset="0"/>
                  <a:cs typeface="Times New Roman" pitchFamily="18" charset="0"/>
                </a:rPr>
                <a:t>30</a:t>
              </a:r>
              <a:endParaRPr lang="en-US" b="1" dirty="0">
                <a:latin typeface="Times New Roman" pitchFamily="18" charset="0"/>
                <a:cs typeface="Times New Roman" pitchFamily="18" charset="0"/>
              </a:endParaRPr>
            </a:p>
          </p:txBody>
        </p:sp>
        <p:sp>
          <p:nvSpPr>
            <p:cNvPr id="83" name="TextBox 82"/>
            <p:cNvSpPr txBox="1"/>
            <p:nvPr/>
          </p:nvSpPr>
          <p:spPr>
            <a:xfrm>
              <a:off x="6164094" y="3861879"/>
              <a:ext cx="379378" cy="268094"/>
            </a:xfrm>
            <a:prstGeom prst="rect">
              <a:avLst/>
            </a:prstGeom>
            <a:noFill/>
          </p:spPr>
          <p:txBody>
            <a:bodyPr wrap="square" rtlCol="0">
              <a:spAutoFit/>
            </a:bodyPr>
            <a:lstStyle/>
            <a:p>
              <a:r>
                <a:rPr lang="en-US" sz="1100" b="1" dirty="0" smtClean="0">
                  <a:latin typeface="Times New Roman" pitchFamily="18" charset="0"/>
                  <a:cs typeface="Times New Roman" pitchFamily="18" charset="0"/>
                </a:rPr>
                <a:t>40</a:t>
              </a:r>
              <a:endParaRPr lang="en-US" b="1" dirty="0">
                <a:latin typeface="Times New Roman" pitchFamily="18" charset="0"/>
                <a:cs typeface="Times New Roman" pitchFamily="18" charset="0"/>
              </a:endParaRPr>
            </a:p>
          </p:txBody>
        </p:sp>
        <p:sp>
          <p:nvSpPr>
            <p:cNvPr id="84" name="TextBox 83"/>
            <p:cNvSpPr txBox="1"/>
            <p:nvPr/>
          </p:nvSpPr>
          <p:spPr>
            <a:xfrm>
              <a:off x="7561634" y="3887819"/>
              <a:ext cx="379378" cy="268094"/>
            </a:xfrm>
            <a:prstGeom prst="rect">
              <a:avLst/>
            </a:prstGeom>
            <a:noFill/>
          </p:spPr>
          <p:txBody>
            <a:bodyPr wrap="square" rtlCol="0">
              <a:spAutoFit/>
            </a:bodyPr>
            <a:lstStyle/>
            <a:p>
              <a:r>
                <a:rPr lang="en-US" sz="1100" b="1" dirty="0" smtClean="0">
                  <a:latin typeface="Times New Roman" pitchFamily="18" charset="0"/>
                  <a:cs typeface="Times New Roman" pitchFamily="18" charset="0"/>
                </a:rPr>
                <a:t>50</a:t>
              </a:r>
              <a:endParaRPr lang="en-US" b="1" dirty="0">
                <a:latin typeface="Times New Roman" pitchFamily="18" charset="0"/>
                <a:cs typeface="Times New Roman" pitchFamily="18" charset="0"/>
              </a:endParaRPr>
            </a:p>
          </p:txBody>
        </p:sp>
        <p:sp>
          <p:nvSpPr>
            <p:cNvPr id="85" name="TextBox 84"/>
            <p:cNvSpPr txBox="1"/>
            <p:nvPr/>
          </p:nvSpPr>
          <p:spPr>
            <a:xfrm>
              <a:off x="5441005" y="3868364"/>
              <a:ext cx="379378" cy="261610"/>
            </a:xfrm>
            <a:prstGeom prst="rect">
              <a:avLst/>
            </a:prstGeom>
            <a:noFill/>
          </p:spPr>
          <p:txBody>
            <a:bodyPr wrap="square" rtlCol="0">
              <a:spAutoFit/>
            </a:bodyPr>
            <a:lstStyle/>
            <a:p>
              <a:r>
                <a:rPr lang="en-US" sz="1100" b="1" dirty="0" smtClean="0">
                  <a:latin typeface="Times New Roman" pitchFamily="18" charset="0"/>
                  <a:cs typeface="Times New Roman" pitchFamily="18" charset="0"/>
                </a:rPr>
                <a:t>35</a:t>
              </a:r>
              <a:endParaRPr lang="en-US" b="1" dirty="0">
                <a:latin typeface="Times New Roman" pitchFamily="18" charset="0"/>
                <a:cs typeface="Times New Roman" pitchFamily="18" charset="0"/>
              </a:endParaRPr>
            </a:p>
          </p:txBody>
        </p:sp>
        <p:sp>
          <p:nvSpPr>
            <p:cNvPr id="86" name="TextBox 85"/>
            <p:cNvSpPr txBox="1"/>
            <p:nvPr/>
          </p:nvSpPr>
          <p:spPr>
            <a:xfrm>
              <a:off x="6867723" y="3874850"/>
              <a:ext cx="379378" cy="261610"/>
            </a:xfrm>
            <a:prstGeom prst="rect">
              <a:avLst/>
            </a:prstGeom>
            <a:noFill/>
          </p:spPr>
          <p:txBody>
            <a:bodyPr wrap="square" rtlCol="0">
              <a:spAutoFit/>
            </a:bodyPr>
            <a:lstStyle/>
            <a:p>
              <a:r>
                <a:rPr lang="en-US" sz="1100" b="1" dirty="0" smtClean="0">
                  <a:latin typeface="Times New Roman" pitchFamily="18" charset="0"/>
                  <a:cs typeface="Times New Roman" pitchFamily="18" charset="0"/>
                </a:rPr>
                <a:t>45</a:t>
              </a:r>
              <a:endParaRPr lang="en-US" b="1" dirty="0">
                <a:latin typeface="Times New Roman" pitchFamily="18" charset="0"/>
                <a:cs typeface="Times New Roman" pitchFamily="18" charset="0"/>
              </a:endParaRPr>
            </a:p>
          </p:txBody>
        </p:sp>
        <p:sp>
          <p:nvSpPr>
            <p:cNvPr id="87" name="TextBox 86"/>
            <p:cNvSpPr txBox="1"/>
            <p:nvPr/>
          </p:nvSpPr>
          <p:spPr>
            <a:xfrm>
              <a:off x="8274988" y="3852152"/>
              <a:ext cx="379378" cy="261610"/>
            </a:xfrm>
            <a:prstGeom prst="rect">
              <a:avLst/>
            </a:prstGeom>
            <a:noFill/>
          </p:spPr>
          <p:txBody>
            <a:bodyPr wrap="square" rtlCol="0">
              <a:spAutoFit/>
            </a:bodyPr>
            <a:lstStyle/>
            <a:p>
              <a:r>
                <a:rPr lang="en-US" sz="1100" b="1" dirty="0" smtClean="0">
                  <a:latin typeface="Times New Roman" pitchFamily="18" charset="0"/>
                  <a:cs typeface="Times New Roman" pitchFamily="18" charset="0"/>
                </a:rPr>
                <a:t> </a:t>
              </a:r>
              <a:endParaRPr lang="en-US" b="1" dirty="0">
                <a:latin typeface="Times New Roman" pitchFamily="18" charset="0"/>
                <a:cs typeface="Times New Roman" pitchFamily="18" charset="0"/>
              </a:endParaRPr>
            </a:p>
          </p:txBody>
        </p:sp>
      </p:grpSp>
      <p:sp>
        <p:nvSpPr>
          <p:cNvPr id="88" name="Oval 87"/>
          <p:cNvSpPr/>
          <p:nvPr/>
        </p:nvSpPr>
        <p:spPr>
          <a:xfrm>
            <a:off x="8491231" y="3738956"/>
            <a:ext cx="72571"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828136" y="2777706"/>
            <a:ext cx="500332" cy="707886"/>
          </a:xfrm>
          <a:prstGeom prst="rect">
            <a:avLst/>
          </a:prstGeom>
          <a:noFill/>
        </p:spPr>
        <p:txBody>
          <a:bodyPr wrap="square" rtlCol="0">
            <a:spAutoFit/>
          </a:bodyPr>
          <a:lstStyle/>
          <a:p>
            <a:r>
              <a:rPr lang="en-US" sz="4000" dirty="0" smtClean="0">
                <a:solidFill>
                  <a:srgbClr val="FF0000"/>
                </a:solidFill>
              </a:rPr>
              <a:t>X</a:t>
            </a:r>
            <a:endParaRPr lang="en-US" sz="4000" dirty="0">
              <a:solidFill>
                <a:srgbClr val="FF0000"/>
              </a:solidFill>
            </a:endParaRPr>
          </a:p>
        </p:txBody>
      </p:sp>
      <p:sp>
        <p:nvSpPr>
          <p:cNvPr id="21" name="Oval 20"/>
          <p:cNvSpPr/>
          <p:nvPr/>
        </p:nvSpPr>
        <p:spPr>
          <a:xfrm>
            <a:off x="7647590" y="3032955"/>
            <a:ext cx="72571"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7062462" y="3010811"/>
            <a:ext cx="72571" cy="762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7008042" y="3011331"/>
            <a:ext cx="72571" cy="762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063564" y="3011913"/>
            <a:ext cx="72571"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009144" y="3012433"/>
            <a:ext cx="72571"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537496" y="1725283"/>
            <a:ext cx="1552754" cy="2139350"/>
          </a:xfrm>
          <a:prstGeom prst="rect">
            <a:avLst/>
          </a:prstGeom>
          <a:solidFill>
            <a:srgbClr val="3399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763774" y="1739660"/>
            <a:ext cx="914399" cy="2139350"/>
          </a:xfrm>
          <a:prstGeom prst="rect">
            <a:avLst/>
          </a:prstGeom>
          <a:solidFill>
            <a:srgbClr val="CC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8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63"/>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62"/>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7">
                                            <p:txEl>
                                              <p:pRg st="2" end="2"/>
                                            </p:txEl>
                                          </p:spTgt>
                                        </p:tgtEl>
                                        <p:attrNameLst>
                                          <p:attrName>style.visibility</p:attrName>
                                        </p:attrNameLst>
                                      </p:cBhvr>
                                      <p:to>
                                        <p:strVal val="visible"/>
                                      </p:to>
                                    </p:set>
                                  </p:childTnLst>
                                </p:cTn>
                              </p:par>
                              <p:par>
                                <p:cTn id="53" presetID="1" presetClass="exit"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3" end="3"/>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childTnLst>
                                </p:cTn>
                              </p:par>
                              <p:par>
                                <p:cTn id="61" presetID="1" presetClass="exit"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37"/>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39"/>
                                        </p:tgtEl>
                                        <p:attrNameLst>
                                          <p:attrName>style.visibility</p:attrName>
                                        </p:attrNameLst>
                                      </p:cBhvr>
                                      <p:to>
                                        <p:strVal val="hidden"/>
                                      </p:to>
                                    </p:set>
                                  </p:childTnLst>
                                </p:cTn>
                              </p:par>
                              <p:par>
                                <p:cTn id="67" presetID="1" presetClass="exit" presetSubtype="0" fill="hold" grpId="0" nodeType="withEffect">
                                  <p:stCondLst>
                                    <p:cond delay="0"/>
                                  </p:stCondLst>
                                  <p:childTnLst>
                                    <p:set>
                                      <p:cBhvr>
                                        <p:cTn id="68" dur="1" fill="hold">
                                          <p:stCondLst>
                                            <p:cond delay="0"/>
                                          </p:stCondLst>
                                        </p:cTn>
                                        <p:tgtEl>
                                          <p:spTgt spid="20"/>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38"/>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40"/>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7">
                                            <p:txEl>
                                              <p:pRg st="4" end="4"/>
                                            </p:txEl>
                                          </p:spTgt>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61"/>
                                        </p:tgtEl>
                                        <p:attrNameLst>
                                          <p:attrName>style.visibility</p:attrName>
                                        </p:attrNameLst>
                                      </p:cBhvr>
                                      <p:to>
                                        <p:strVal val="visible"/>
                                      </p:to>
                                    </p:set>
                                  </p:childTnLst>
                                </p:cTn>
                              </p:par>
                              <p:par>
                                <p:cTn id="87" presetID="1" presetClass="exit" presetSubtype="0" fill="hold" nodeType="withEffect">
                                  <p:stCondLst>
                                    <p:cond delay="0"/>
                                  </p:stCondLst>
                                  <p:childTnLst>
                                    <p:set>
                                      <p:cBhvr>
                                        <p:cTn id="88" dur="1" fill="hold">
                                          <p:stCondLst>
                                            <p:cond delay="0"/>
                                          </p:stCondLst>
                                        </p:cTn>
                                        <p:tgtEl>
                                          <p:spTgt spid="3"/>
                                        </p:tgtEl>
                                        <p:attrNameLst>
                                          <p:attrName>style.visibility</p:attrName>
                                        </p:attrNameLst>
                                      </p:cBhvr>
                                      <p:to>
                                        <p:strVal val="hidden"/>
                                      </p:to>
                                    </p:set>
                                  </p:childTnLst>
                                </p:cTn>
                              </p:par>
                              <p:par>
                                <p:cTn id="89" presetID="1" presetClass="entr" presetSubtype="0" fill="hold" nodeType="withEffect">
                                  <p:stCondLst>
                                    <p:cond delay="0"/>
                                  </p:stCondLst>
                                  <p:childTnLst>
                                    <p:set>
                                      <p:cBhvr>
                                        <p:cTn id="90" dur="1" fill="hold">
                                          <p:stCondLst>
                                            <p:cond delay="0"/>
                                          </p:stCondLst>
                                        </p:cTn>
                                        <p:tgtEl>
                                          <p:spTgt spid="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9"/>
                                        </p:tgtEl>
                                        <p:attrNameLst>
                                          <p:attrName>style.visibility</p:attrName>
                                        </p:attrNameLst>
                                      </p:cBhvr>
                                      <p:to>
                                        <p:strVal val="visible"/>
                                      </p:to>
                                    </p:set>
                                  </p:childTnLst>
                                </p:cTn>
                              </p:par>
                              <p:par>
                                <p:cTn id="95" presetID="1" presetClass="exit" presetSubtype="0" fill="hold" grpId="0" nodeType="withEffect">
                                  <p:stCondLst>
                                    <p:cond delay="0"/>
                                  </p:stCondLst>
                                  <p:childTnLst>
                                    <p:set>
                                      <p:cBhvr>
                                        <p:cTn id="96" dur="1" fill="hold">
                                          <p:stCondLst>
                                            <p:cond delay="0"/>
                                          </p:stCondLst>
                                        </p:cTn>
                                        <p:tgtEl>
                                          <p:spTgt spid="57"/>
                                        </p:tgtEl>
                                        <p:attrNameLst>
                                          <p:attrName>style.visibility</p:attrName>
                                        </p:attrNameLst>
                                      </p:cBhvr>
                                      <p:to>
                                        <p:strVal val="hidden"/>
                                      </p:to>
                                    </p:set>
                                  </p:childTnLst>
                                </p:cTn>
                              </p:par>
                              <p:par>
                                <p:cTn id="97" presetID="1" presetClass="exit"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hidden"/>
                                      </p:to>
                                    </p:set>
                                  </p:childTnLst>
                                </p:cTn>
                              </p:par>
                              <p:par>
                                <p:cTn id="99" presetID="1" presetClass="exit" presetSubtype="0" fill="hold" grpId="0" nodeType="withEffect">
                                  <p:stCondLst>
                                    <p:cond delay="0"/>
                                  </p:stCondLst>
                                  <p:childTnLst>
                                    <p:set>
                                      <p:cBhvr>
                                        <p:cTn id="100" dur="1" fill="hold">
                                          <p:stCondLst>
                                            <p:cond delay="0"/>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P spid="27" grpId="0" animBg="1"/>
      <p:bldP spid="28" grpId="0" animBg="1"/>
      <p:bldP spid="29" grpId="0" animBg="1"/>
      <p:bldP spid="30" grpId="0" animBg="1"/>
      <p:bldP spid="31" grpId="0" animBg="1"/>
      <p:bldP spid="32" grpId="0" animBg="1"/>
      <p:bldP spid="33" grpId="0" animBg="1"/>
      <p:bldP spid="34" grpId="0" animBg="1"/>
      <p:bldP spid="35" grpId="0" animBg="1"/>
      <p:bldP spid="57" grpId="0" animBg="1"/>
      <p:bldP spid="36" grpId="0" animBg="1"/>
      <p:bldP spid="38" grpId="0" animBg="1"/>
      <p:bldP spid="38" grpId="1" animBg="1"/>
      <p:bldP spid="40" grpId="0" animBg="1"/>
      <p:bldP spid="40" grpId="1" animBg="1"/>
      <p:bldP spid="37" grpId="0" animBg="1"/>
      <p:bldP spid="37" grpId="1" animBg="1"/>
      <p:bldP spid="39" grpId="0" animBg="1"/>
      <p:bldP spid="39" grpId="1" animBg="1"/>
      <p:bldP spid="75" grpId="0" animBg="1"/>
      <p:bldP spid="88" grpId="0" animBg="1"/>
      <p:bldP spid="88" grpId="1" animBg="1"/>
      <p:bldP spid="59" grpId="0"/>
      <p:bldP spid="21" grpId="0" animBg="1"/>
      <p:bldP spid="58" grpId="0" animBg="1"/>
      <p:bldP spid="60" grpId="0" animBg="1"/>
      <p:bldP spid="18" grpId="0" animBg="1"/>
      <p:bldP spid="20" grpId="0" animBg="1"/>
      <p:bldP spid="62" grpId="0" animBg="1"/>
      <p:bldP spid="62" grpId="1" animBg="1"/>
      <p:bldP spid="63" grpId="0" animBg="1"/>
      <p:bldP spid="6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3"/>
          <p:cNvSpPr>
            <a:spLocks noGrp="1"/>
          </p:cNvSpPr>
          <p:nvPr>
            <p:ph type="ftr" sz="quarter" idx="4294967295"/>
          </p:nvPr>
        </p:nvSpPr>
        <p:spPr bwMode="auto">
          <a:xfrm>
            <a:off x="7562850" y="6553200"/>
            <a:ext cx="1371600" cy="74613"/>
          </a:xfrm>
          <a:prstGeom prst="rect">
            <a:avLst/>
          </a:prstGeom>
          <a:noFill/>
          <a:ln>
            <a:miter lim="800000"/>
            <a:headEnd/>
            <a:tailEnd/>
          </a:ln>
        </p:spPr>
        <p:txBody>
          <a:bodyPr/>
          <a:lstStyle/>
          <a:p>
            <a:pPr algn="r"/>
            <a:r>
              <a:rPr lang="en-US" sz="1200">
                <a:solidFill>
                  <a:srgbClr val="565A5C"/>
                </a:solidFill>
              </a:rPr>
              <a:t>Copyright 2006 Kyle Hailey</a:t>
            </a:r>
          </a:p>
        </p:txBody>
      </p:sp>
      <p:sp>
        <p:nvSpPr>
          <p:cNvPr id="29699" name="Rectangle 2"/>
          <p:cNvSpPr>
            <a:spLocks noGrp="1" noChangeArrowheads="1"/>
          </p:cNvSpPr>
          <p:nvPr>
            <p:ph type="title"/>
          </p:nvPr>
        </p:nvSpPr>
        <p:spPr>
          <a:xfrm>
            <a:off x="109594" y="-34506"/>
            <a:ext cx="7772400" cy="431321"/>
          </a:xfrm>
        </p:spPr>
        <p:txBody>
          <a:bodyPr>
            <a:noAutofit/>
          </a:bodyPr>
          <a:lstStyle/>
          <a:p>
            <a:pPr eaLnBrk="1" hangingPunct="1"/>
            <a:r>
              <a:rPr lang="en-US" sz="3200" dirty="0" smtClean="0"/>
              <a:t>Difficult</a:t>
            </a:r>
            <a:endParaRPr lang="en-US" sz="3600" dirty="0" smtClean="0"/>
          </a:p>
        </p:txBody>
      </p:sp>
      <p:sp>
        <p:nvSpPr>
          <p:cNvPr id="29700" name="Rectangle 3"/>
          <p:cNvSpPr>
            <a:spLocks noGrp="1" noChangeArrowheads="1"/>
          </p:cNvSpPr>
          <p:nvPr>
            <p:ph type="body" idx="1"/>
          </p:nvPr>
        </p:nvSpPr>
        <p:spPr>
          <a:xfrm>
            <a:off x="715963" y="1216025"/>
            <a:ext cx="7772400" cy="4114800"/>
          </a:xfrm>
        </p:spPr>
        <p:txBody>
          <a:bodyPr>
            <a:normAutofit fontScale="92500" lnSpcReduction="10000"/>
          </a:bodyPr>
          <a:lstStyle/>
          <a:p>
            <a:pPr eaLnBrk="1" hangingPunct="1"/>
            <a:endParaRPr lang="en-US" dirty="0" smtClean="0"/>
          </a:p>
          <a:p>
            <a:pPr eaLnBrk="1" hangingPunct="1"/>
            <a:r>
              <a:rPr lang="en-US" dirty="0" smtClean="0"/>
              <a:t>NASA Engineers Fail</a:t>
            </a:r>
          </a:p>
          <a:p>
            <a:pPr eaLnBrk="1" hangingPunct="1"/>
            <a:r>
              <a:rPr lang="en-US" dirty="0" smtClean="0"/>
              <a:t>Congressional Investigators Fail</a:t>
            </a:r>
          </a:p>
          <a:p>
            <a:pPr eaLnBrk="1" hangingPunct="1"/>
            <a:r>
              <a:rPr lang="en-US" dirty="0" smtClean="0"/>
              <a:t>Data Visualization is Difficult</a:t>
            </a:r>
          </a:p>
          <a:p>
            <a:pPr eaLnBrk="1" hangingPunct="1">
              <a:buFont typeface="Wingdings" pitchFamily="2" charset="2"/>
              <a:buNone/>
            </a:pPr>
            <a:endParaRPr lang="en-US" dirty="0" smtClean="0"/>
          </a:p>
          <a:p>
            <a:pPr eaLnBrk="1" hangingPunct="1">
              <a:buFont typeface="Wingdings" pitchFamily="2" charset="2"/>
              <a:buNone/>
            </a:pPr>
            <a:r>
              <a:rPr lang="en-US" dirty="0" smtClean="0"/>
              <a:t>	But …</a:t>
            </a:r>
          </a:p>
          <a:p>
            <a:pPr eaLnBrk="1" hangingPunct="1">
              <a:buFont typeface="Wingdings" pitchFamily="2" charset="2"/>
              <a:buNone/>
            </a:pPr>
            <a:endParaRPr lang="en-US" dirty="0" smtClean="0"/>
          </a:p>
          <a:p>
            <a:pPr eaLnBrk="1" hangingPunct="1">
              <a:buFont typeface="Wingdings" pitchFamily="2" charset="2"/>
              <a:buNone/>
            </a:pPr>
            <a:r>
              <a:rPr lang="en-US" dirty="0" smtClean="0"/>
              <a:t>		Lack of Clarity can be devastating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11" y="-296178"/>
            <a:ext cx="8458200" cy="914400"/>
          </a:xfrm>
        </p:spPr>
        <p:txBody>
          <a:bodyPr/>
          <a:lstStyle/>
          <a:p>
            <a:r>
              <a:rPr lang="en-US" sz="3200" dirty="0" smtClean="0"/>
              <a:t>Solutions</a:t>
            </a:r>
            <a:endParaRPr lang="en-US" dirty="0"/>
          </a:p>
        </p:txBody>
      </p:sp>
      <p:sp>
        <p:nvSpPr>
          <p:cNvPr id="3" name="Content Placeholder 2"/>
          <p:cNvSpPr>
            <a:spLocks noGrp="1"/>
          </p:cNvSpPr>
          <p:nvPr>
            <p:ph idx="1"/>
          </p:nvPr>
        </p:nvSpPr>
        <p:spPr>
          <a:solidFill>
            <a:schemeClr val="accent2">
              <a:lumMod val="40000"/>
              <a:lumOff val="60000"/>
            </a:schemeClr>
          </a:solidFill>
        </p:spPr>
        <p:txBody>
          <a:bodyPr>
            <a:normAutofit/>
          </a:bodyPr>
          <a:lstStyle/>
          <a:p>
            <a:r>
              <a:rPr lang="en-US" sz="4000" dirty="0" smtClean="0"/>
              <a:t>Clear Identification</a:t>
            </a:r>
          </a:p>
          <a:p>
            <a:pPr lvl="1"/>
            <a:r>
              <a:rPr lang="en-US" sz="1600" dirty="0" smtClean="0"/>
              <a:t>Know how to identify  problems and issues</a:t>
            </a:r>
          </a:p>
          <a:p>
            <a:r>
              <a:rPr lang="en-US" sz="4000" dirty="0" smtClean="0"/>
              <a:t>Access to details</a:t>
            </a:r>
          </a:p>
          <a:p>
            <a:pPr lvl="1"/>
            <a:r>
              <a:rPr lang="en-US" sz="1600" dirty="0" smtClean="0"/>
              <a:t>Provide solutions and/or information to address the issues</a:t>
            </a:r>
          </a:p>
          <a:p>
            <a:r>
              <a:rPr lang="en-US" sz="4000" dirty="0" smtClean="0"/>
              <a:t>Graphics</a:t>
            </a:r>
          </a:p>
          <a:p>
            <a:pPr lvl="1"/>
            <a:r>
              <a:rPr lang="en-US" sz="1600" dirty="0" smtClean="0"/>
              <a:t>Easy understanding, effective communication and discussion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005" y="-244419"/>
            <a:ext cx="8458200" cy="914400"/>
          </a:xfrm>
        </p:spPr>
        <p:txBody>
          <a:bodyPr>
            <a:normAutofit/>
          </a:bodyPr>
          <a:lstStyle/>
          <a:p>
            <a:r>
              <a:rPr lang="en-US" sz="2800" dirty="0" smtClean="0">
                <a:latin typeface="Tms Rmn"/>
                <a:cs typeface="Times New Roman" pitchFamily="18" charset="0"/>
              </a:rPr>
              <a:t>First Step: Graphics</a:t>
            </a:r>
            <a:endParaRPr lang="en-US" sz="3200" dirty="0" smtClean="0"/>
          </a:p>
        </p:txBody>
      </p:sp>
      <p:sp>
        <p:nvSpPr>
          <p:cNvPr id="16387" name="Rectangle 3"/>
          <p:cNvSpPr>
            <a:spLocks noGrp="1" noChangeArrowheads="1"/>
          </p:cNvSpPr>
          <p:nvPr>
            <p:ph type="body" idx="1"/>
          </p:nvPr>
        </p:nvSpPr>
        <p:spPr/>
        <p:txBody>
          <a:bodyPr/>
          <a:lstStyle/>
          <a:p>
            <a:pPr>
              <a:buFont typeface="Wingdings" pitchFamily="2" charset="2"/>
              <a:buNone/>
            </a:pPr>
            <a:r>
              <a:rPr lang="en-US" sz="3600" dirty="0" smtClean="0">
                <a:latin typeface="Tms Rmn"/>
                <a:cs typeface="Times New Roman" pitchFamily="18" charset="0"/>
              </a:rPr>
              <a:t> “The humans … are exceptionally good at parsing </a:t>
            </a:r>
            <a:r>
              <a:rPr lang="en-US" sz="3600" b="1" i="1" dirty="0" smtClean="0">
                <a:latin typeface="Tms Rmn"/>
                <a:cs typeface="Times New Roman" pitchFamily="18" charset="0"/>
              </a:rPr>
              <a:t>visual</a:t>
            </a:r>
            <a:r>
              <a:rPr lang="en-US" sz="3600" dirty="0" smtClean="0">
                <a:latin typeface="Tms Rmn"/>
                <a:cs typeface="Times New Roman" pitchFamily="18" charset="0"/>
              </a:rPr>
              <a:t> information, especially when that information is coded by </a:t>
            </a:r>
            <a:r>
              <a:rPr lang="en-US" sz="3600" b="1" dirty="0" smtClean="0">
                <a:solidFill>
                  <a:srgbClr val="FF0000"/>
                </a:solidFill>
                <a:latin typeface="Tms Rmn"/>
                <a:cs typeface="Times New Roman" pitchFamily="18" charset="0"/>
              </a:rPr>
              <a:t>color</a:t>
            </a:r>
            <a:r>
              <a:rPr lang="en-US" sz="3600" dirty="0" smtClean="0">
                <a:latin typeface="Tms Rmn"/>
                <a:cs typeface="Times New Roman" pitchFamily="18" charset="0"/>
              </a:rPr>
              <a:t> and/or </a:t>
            </a:r>
            <a:r>
              <a:rPr lang="en-US" sz="3600" dirty="0">
                <a:latin typeface="Tms Rmn"/>
                <a:cs typeface="Times New Roman" pitchFamily="18" charset="0"/>
              </a:rPr>
              <a:t> </a:t>
            </a:r>
            <a:r>
              <a:rPr lang="en-US" sz="3600" dirty="0" smtClean="0">
                <a:latin typeface="Tms Rmn"/>
                <a:cs typeface="Times New Roman" pitchFamily="18" charset="0"/>
              </a:rPr>
              <a:t>                     _____ .” </a:t>
            </a:r>
          </a:p>
          <a:p>
            <a:pPr>
              <a:buFont typeface="Wingdings" pitchFamily="2" charset="2"/>
              <a:buNone/>
            </a:pPr>
            <a:endParaRPr lang="en-US" sz="3600" dirty="0" smtClean="0">
              <a:latin typeface="Tms Rmn"/>
              <a:cs typeface="Times New Roman" pitchFamily="18" charset="0"/>
            </a:endParaRPr>
          </a:p>
          <a:p>
            <a:pPr>
              <a:buFont typeface="Wingdings" pitchFamily="2" charset="2"/>
              <a:buNone/>
            </a:pPr>
            <a:r>
              <a:rPr lang="en-US" sz="1400" dirty="0" smtClean="0">
                <a:latin typeface="Tms Rmn"/>
                <a:cs typeface="Times New Roman" pitchFamily="18" charset="0"/>
              </a:rPr>
              <a:t>       Knowledge representation in cognitive science. Westbury, C. &amp; </a:t>
            </a:r>
            <a:r>
              <a:rPr lang="en-US" sz="1400" dirty="0" err="1" smtClean="0">
                <a:latin typeface="Tms Rmn"/>
                <a:cs typeface="Times New Roman" pitchFamily="18" charset="0"/>
              </a:rPr>
              <a:t>Wilensky</a:t>
            </a:r>
            <a:r>
              <a:rPr lang="en-US" sz="1400" dirty="0" smtClean="0">
                <a:latin typeface="Tms Rmn"/>
                <a:cs typeface="Times New Roman" pitchFamily="18" charset="0"/>
              </a:rPr>
              <a:t>, U. (1998) </a:t>
            </a:r>
            <a:endParaRPr lang="en-US" sz="1400" dirty="0" smtClean="0"/>
          </a:p>
          <a:p>
            <a:pPr lvl="1"/>
            <a:endParaRPr lang="en-US" dirty="0" smtClean="0"/>
          </a:p>
        </p:txBody>
      </p:sp>
      <p:pic>
        <p:nvPicPr>
          <p:cNvPr id="16388" name="Picture 6"/>
          <p:cNvPicPr>
            <a:picLocks noChangeAspect="1" noChangeArrowheads="1"/>
          </p:cNvPicPr>
          <p:nvPr/>
        </p:nvPicPr>
        <p:blipFill>
          <a:blip r:embed="rId3" cstate="print"/>
          <a:srcRect/>
          <a:stretch>
            <a:fillRect/>
          </a:stretch>
        </p:blipFill>
        <p:spPr bwMode="auto">
          <a:xfrm>
            <a:off x="468313" y="5064125"/>
            <a:ext cx="5513387" cy="1023938"/>
          </a:xfrm>
          <a:prstGeom prst="rect">
            <a:avLst/>
          </a:prstGeom>
          <a:noFill/>
          <a:ln w="9525">
            <a:noFill/>
            <a:miter lim="800000"/>
            <a:headEnd/>
            <a:tailEnd/>
          </a:ln>
        </p:spPr>
      </p:pic>
      <p:pic>
        <p:nvPicPr>
          <p:cNvPr id="16389" name="Picture 10" descr="graph"/>
          <p:cNvPicPr>
            <a:picLocks noChangeAspect="1" noChangeArrowheads="1" noCrop="1"/>
          </p:cNvPicPr>
          <p:nvPr/>
        </p:nvPicPr>
        <p:blipFill>
          <a:blip r:embed="rId4" cstate="print"/>
          <a:srcRect/>
          <a:stretch>
            <a:fillRect/>
          </a:stretch>
        </p:blipFill>
        <p:spPr bwMode="auto">
          <a:xfrm>
            <a:off x="6523038" y="5167313"/>
            <a:ext cx="838200" cy="963612"/>
          </a:xfrm>
          <a:prstGeom prst="rect">
            <a:avLst/>
          </a:prstGeom>
          <a:noFill/>
          <a:ln w="9525">
            <a:noFill/>
            <a:miter lim="800000"/>
            <a:headEnd/>
            <a:tailEnd/>
          </a:ln>
        </p:spPr>
      </p:pic>
      <p:sp>
        <p:nvSpPr>
          <p:cNvPr id="6" name="TextBox 5"/>
          <p:cNvSpPr txBox="1"/>
          <p:nvPr/>
        </p:nvSpPr>
        <p:spPr>
          <a:xfrm>
            <a:off x="609600" y="3429000"/>
            <a:ext cx="1569660" cy="646331"/>
          </a:xfrm>
          <a:prstGeom prst="rect">
            <a:avLst/>
          </a:prstGeom>
          <a:noFill/>
        </p:spPr>
        <p:txBody>
          <a:bodyPr wrap="none" rtlCol="0">
            <a:spAutoFit/>
          </a:bodyPr>
          <a:lstStyle/>
          <a:p>
            <a:r>
              <a:rPr lang="en-US" sz="3600" dirty="0" smtClean="0">
                <a:latin typeface="Tms Rmn"/>
                <a:cs typeface="Times New Roman" pitchFamily="18" charset="0"/>
              </a:rPr>
              <a:t>motion</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43200000">
                                      <p:cBhvr>
                                        <p:cTn id="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3258" y="-192660"/>
            <a:ext cx="8458200" cy="914400"/>
          </a:xfrm>
        </p:spPr>
        <p:txBody>
          <a:bodyPr>
            <a:normAutofit/>
          </a:bodyPr>
          <a:lstStyle/>
          <a:p>
            <a:r>
              <a:rPr lang="en-US" sz="2800" dirty="0" smtClean="0">
                <a:latin typeface="Tms Rmn"/>
                <a:cs typeface="Times New Roman" pitchFamily="18" charset="0"/>
              </a:rPr>
              <a:t>Why Use Graphics</a:t>
            </a:r>
            <a:endParaRPr lang="en-US" sz="2800" dirty="0" smtClean="0"/>
          </a:p>
        </p:txBody>
      </p:sp>
      <p:sp>
        <p:nvSpPr>
          <p:cNvPr id="8195" name="Rectangle 3"/>
          <p:cNvSpPr>
            <a:spLocks noGrp="1" noChangeArrowheads="1"/>
          </p:cNvSpPr>
          <p:nvPr>
            <p:ph type="body" idx="1"/>
          </p:nvPr>
        </p:nvSpPr>
        <p:spPr>
          <a:xfrm>
            <a:off x="304800" y="1219200"/>
            <a:ext cx="8458200" cy="1524000"/>
          </a:xfrm>
        </p:spPr>
        <p:txBody>
          <a:bodyPr/>
          <a:lstStyle/>
          <a:p>
            <a:pPr>
              <a:buFont typeface="Wingdings" pitchFamily="2" charset="2"/>
              <a:buNone/>
            </a:pPr>
            <a:r>
              <a:rPr lang="en-US" dirty="0" smtClean="0">
                <a:latin typeface="Tms Rmn"/>
                <a:cs typeface="Times New Roman" pitchFamily="18" charset="0"/>
              </a:rPr>
              <a:t>   </a:t>
            </a:r>
            <a:r>
              <a:rPr lang="en-US" sz="2000" dirty="0" smtClean="0">
                <a:cs typeface="Arial" pitchFamily="34" charset="0"/>
              </a:rPr>
              <a:t>You can't imagine how many times I was told that nobody wanted or would use graphics …</a:t>
            </a:r>
            <a:endParaRPr lang="en-US" dirty="0" smtClean="0">
              <a:cs typeface="Arial" pitchFamily="34" charset="0"/>
            </a:endParaRPr>
          </a:p>
          <a:p>
            <a:pPr>
              <a:buFont typeface="Wingdings" pitchFamily="2" charset="2"/>
              <a:buNone/>
            </a:pPr>
            <a:r>
              <a:rPr lang="en-US" sz="2000" dirty="0" smtClean="0">
                <a:cs typeface="Arial" pitchFamily="34" charset="0"/>
              </a:rPr>
              <a:t>	-- </a:t>
            </a:r>
            <a:r>
              <a:rPr lang="en-US" sz="2000" i="1" dirty="0" smtClean="0">
                <a:cs typeface="Times New Roman" pitchFamily="18" charset="0"/>
              </a:rPr>
              <a:t>Jef </a:t>
            </a:r>
            <a:r>
              <a:rPr lang="en-US" sz="2000" i="1" dirty="0" err="1" smtClean="0">
                <a:cs typeface="Times New Roman" pitchFamily="18" charset="0"/>
              </a:rPr>
              <a:t>Raskin</a:t>
            </a:r>
            <a:r>
              <a:rPr lang="en-US" sz="2000" i="1" dirty="0" smtClean="0">
                <a:cs typeface="Times New Roman" pitchFamily="18" charset="0"/>
              </a:rPr>
              <a:t>, the creator of the Macintosh</a:t>
            </a:r>
            <a:endParaRPr lang="en-US" sz="2000" dirty="0" smtClean="0">
              <a:cs typeface="Times New Roman" pitchFamily="18" charset="0"/>
            </a:endParaRPr>
          </a:p>
        </p:txBody>
      </p:sp>
      <p:sp>
        <p:nvSpPr>
          <p:cNvPr id="4" name="Rectangle 3"/>
          <p:cNvSpPr txBox="1">
            <a:spLocks noChangeArrowheads="1"/>
          </p:cNvSpPr>
          <p:nvPr/>
        </p:nvSpPr>
        <p:spPr>
          <a:xfrm>
            <a:off x="381000" y="2819400"/>
            <a:ext cx="8458200" cy="2590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600" b="0" i="0" u="none" strike="noStrike" kern="1200" cap="none" spc="0" normalizeH="0" baseline="0" noProof="0" dirty="0" err="1" smtClean="0">
                <a:ln>
                  <a:noFill/>
                </a:ln>
                <a:solidFill>
                  <a:schemeClr val="tx1"/>
                </a:solidFill>
                <a:effectLst/>
                <a:uLnTx/>
                <a:uFillTx/>
                <a:latin typeface="+mn-lt"/>
                <a:ea typeface="+mn-ea"/>
                <a:cs typeface="+mn-cs"/>
              </a:rPr>
              <a:t>Infocus</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 – (overhead projectors) sited a study that humans can parse graphical information 400,000 times faster than textual data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p>
            <a:fld id="{E3FF7989-C29E-4860-BD1D-B433438CA672}" type="slidenum">
              <a:rPr lang="en-US" smtClean="0">
                <a:latin typeface="Arial" pitchFamily="34" charset="0"/>
              </a:rPr>
              <a:pPr/>
              <a:t>15</a:t>
            </a:fld>
            <a:endParaRPr lang="en-US" smtClean="0">
              <a:latin typeface="Arial" pitchFamily="34" charset="0"/>
            </a:endParaRPr>
          </a:p>
        </p:txBody>
      </p:sp>
      <p:sp>
        <p:nvSpPr>
          <p:cNvPr id="16387" name="Date Placeholder 4"/>
          <p:cNvSpPr>
            <a:spLocks noGrp="1"/>
          </p:cNvSpPr>
          <p:nvPr>
            <p:ph type="dt" sz="quarter" idx="11"/>
          </p:nvPr>
        </p:nvSpPr>
        <p:spPr>
          <a:noFill/>
        </p:spPr>
        <p:txBody>
          <a:bodyPr/>
          <a:lstStyle/>
          <a:p>
            <a:fld id="{8101FB12-5E19-47C5-A76D-F24D0EB1AEF7}" type="datetime1">
              <a:rPr lang="en-US" smtClean="0">
                <a:latin typeface="Arial" pitchFamily="34" charset="0"/>
              </a:rPr>
              <a:pPr/>
              <a:t>2/24/2011</a:t>
            </a:fld>
            <a:endParaRPr lang="en-US" smtClean="0">
              <a:latin typeface="Arial" pitchFamily="34" charset="0"/>
            </a:endParaRPr>
          </a:p>
        </p:txBody>
      </p:sp>
      <p:sp>
        <p:nvSpPr>
          <p:cNvPr id="16388" name="Rectangle 2"/>
          <p:cNvSpPr>
            <a:spLocks noGrp="1" noChangeArrowheads="1"/>
          </p:cNvSpPr>
          <p:nvPr>
            <p:ph type="title"/>
          </p:nvPr>
        </p:nvSpPr>
        <p:spPr>
          <a:xfrm>
            <a:off x="63258" y="-209913"/>
            <a:ext cx="8458200" cy="914400"/>
          </a:xfrm>
        </p:spPr>
        <p:txBody>
          <a:bodyPr>
            <a:normAutofit/>
          </a:bodyPr>
          <a:lstStyle/>
          <a:p>
            <a:pPr eaLnBrk="1" hangingPunct="1"/>
            <a:r>
              <a:rPr lang="en-US" sz="3200" dirty="0" smtClean="0"/>
              <a:t>Counties in US</a:t>
            </a:r>
          </a:p>
        </p:txBody>
      </p:sp>
      <p:sp>
        <p:nvSpPr>
          <p:cNvPr id="16389" name="Rectangle 3"/>
          <p:cNvSpPr>
            <a:spLocks noGrp="1" noChangeArrowheads="1"/>
          </p:cNvSpPr>
          <p:nvPr>
            <p:ph type="body" idx="1"/>
          </p:nvPr>
        </p:nvSpPr>
        <p:spPr>
          <a:xfrm>
            <a:off x="152400" y="990600"/>
            <a:ext cx="8458200" cy="4800600"/>
          </a:xfrm>
        </p:spPr>
        <p:txBody>
          <a:bodyPr/>
          <a:lstStyle/>
          <a:p>
            <a:pPr eaLnBrk="1" hangingPunct="1"/>
            <a:r>
              <a:rPr lang="en-US" dirty="0" smtClean="0"/>
              <a:t>3101 Counties in US</a:t>
            </a:r>
          </a:p>
          <a:p>
            <a:pPr eaLnBrk="1" hangingPunct="1"/>
            <a:r>
              <a:rPr lang="en-US" dirty="0" smtClean="0"/>
              <a:t>50 pages</a:t>
            </a:r>
          </a:p>
        </p:txBody>
      </p:sp>
      <p:pic>
        <p:nvPicPr>
          <p:cNvPr id="16390" name="Picture 4" descr="C:\averatec\hotsos\us_cancer_lg.png"/>
          <p:cNvPicPr>
            <a:picLocks noChangeAspect="1" noChangeArrowheads="1"/>
          </p:cNvPicPr>
          <p:nvPr/>
        </p:nvPicPr>
        <p:blipFill>
          <a:blip r:embed="rId3" cstate="print"/>
          <a:srcRect/>
          <a:stretch>
            <a:fillRect/>
          </a:stretch>
        </p:blipFill>
        <p:spPr bwMode="auto">
          <a:xfrm>
            <a:off x="2201863" y="1568450"/>
            <a:ext cx="5783262" cy="467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 y="-224289"/>
            <a:ext cx="8458200" cy="914400"/>
          </a:xfrm>
        </p:spPr>
        <p:txBody>
          <a:bodyPr>
            <a:normAutofit fontScale="90000"/>
          </a:bodyPr>
          <a:lstStyle/>
          <a:p>
            <a:r>
              <a:rPr lang="en-US" b="0" dirty="0" smtClean="0"/>
              <a:t>“If I can't picture it, I can't understand it”</a:t>
            </a:r>
            <a:endParaRPr lang="en-US" dirty="0"/>
          </a:p>
        </p:txBody>
      </p:sp>
      <p:graphicFrame>
        <p:nvGraphicFramePr>
          <p:cNvPr id="4" name="Content Placeholder 3"/>
          <p:cNvGraphicFramePr>
            <a:graphicFrameLocks noGrp="1"/>
          </p:cNvGraphicFramePr>
          <p:nvPr>
            <p:ph idx="1"/>
          </p:nvPr>
        </p:nvGraphicFramePr>
        <p:xfrm>
          <a:off x="228598" y="1219200"/>
          <a:ext cx="8458202" cy="4825365"/>
        </p:xfrm>
        <a:graphic>
          <a:graphicData uri="http://schemas.openxmlformats.org/drawingml/2006/table">
            <a:tbl>
              <a:tblPr/>
              <a:tblGrid>
                <a:gridCol w="1981202"/>
                <a:gridCol w="620317"/>
                <a:gridCol w="836669"/>
                <a:gridCol w="836669"/>
                <a:gridCol w="836669"/>
                <a:gridCol w="836669"/>
                <a:gridCol w="836669"/>
                <a:gridCol w="836669"/>
                <a:gridCol w="836669"/>
              </a:tblGrid>
              <a:tr h="266175">
                <a:tc>
                  <a:txBody>
                    <a:bodyPr/>
                    <a:lstStyle/>
                    <a:p>
                      <a:pPr algn="l" fontAlgn="b"/>
                      <a:endParaRPr lang="en-US" sz="1800" b="0" i="0" u="none" strike="noStrike" dirty="0">
                        <a:solidFill>
                          <a:srgbClr val="000000"/>
                        </a:solidFill>
                        <a:latin typeface="Calibri"/>
                      </a:endParaRPr>
                    </a:p>
                  </a:txBody>
                  <a:tcPr marL="9525" marR="9525" marT="9525" marB="0" anchor="b">
                    <a:lnL>
                      <a:noFill/>
                    </a:lnL>
                    <a:lnR>
                      <a:noFill/>
                    </a:lnR>
                    <a:lnT>
                      <a:noFill/>
                    </a:lnT>
                    <a:lnB>
                      <a:noFill/>
                    </a:lnB>
                  </a:tcPr>
                </a:tc>
                <a:tc gridSpan="8">
                  <a:txBody>
                    <a:bodyPr/>
                    <a:lstStyle/>
                    <a:p>
                      <a:pPr algn="ctr" fontAlgn="b"/>
                      <a:r>
                        <a:rPr lang="en-US" sz="1800" b="0" i="0" u="none" strike="noStrike">
                          <a:solidFill>
                            <a:srgbClr val="000000"/>
                          </a:solidFill>
                          <a:latin typeface="Arial"/>
                        </a:rPr>
                        <a:t>Anscombe's Quartet</a:t>
                      </a:r>
                    </a:p>
                  </a:txBody>
                  <a:tcPr marL="9525" marR="9525" marT="9525" marB="0" anchor="b">
                    <a:lnL>
                      <a:noFill/>
                    </a:lnL>
                    <a:lnR>
                      <a:noFill/>
                    </a:lnR>
                    <a:lnT>
                      <a:noFill/>
                    </a:lnT>
                    <a:lnB w="12700" cap="flat" cmpd="sng" algn="ctr">
                      <a:solidFill>
                        <a:srgbClr val="AAAAAA"/>
                      </a:solidFill>
                      <a:prstDash val="solid"/>
                      <a:round/>
                      <a:headEnd type="none" w="med" len="med"/>
                      <a:tailEnd type="none" w="med" len="med"/>
                    </a:lnB>
                    <a:solidFill>
                      <a:srgbClr val="F9F9F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6175">
                <a:tc>
                  <a:txBody>
                    <a:bodyPr/>
                    <a:lstStyle/>
                    <a:p>
                      <a:pPr algn="l" fontAlgn="b"/>
                      <a:endParaRPr lang="en-US" sz="1800" b="0" i="0" u="none" strike="noStrike">
                        <a:solidFill>
                          <a:srgbClr val="000000"/>
                        </a:solidFill>
                        <a:latin typeface="Calibri"/>
                      </a:endParaRPr>
                    </a:p>
                  </a:txBody>
                  <a:tcPr marL="9525" marR="9525" marT="9525" marB="0" anchor="b">
                    <a:lnL>
                      <a:noFill/>
                    </a:lnL>
                    <a:lnR w="12700" cap="flat" cmpd="sng" algn="ctr">
                      <a:solidFill>
                        <a:srgbClr val="AAAAAA"/>
                      </a:solidFill>
                      <a:prstDash val="solid"/>
                      <a:round/>
                      <a:headEnd type="none" w="med" len="med"/>
                      <a:tailEnd type="none" w="med" len="med"/>
                    </a:lnR>
                    <a:lnT>
                      <a:noFill/>
                    </a:lnT>
                    <a:lnB>
                      <a:noFill/>
                    </a:lnB>
                  </a:tcPr>
                </a:tc>
                <a:tc gridSpan="2">
                  <a:txBody>
                    <a:bodyPr/>
                    <a:lstStyle/>
                    <a:p>
                      <a:pPr algn="ctr" fontAlgn="ctr"/>
                      <a:r>
                        <a:rPr lang="en-US" sz="1800" b="1" i="0" u="none" strike="noStrike" dirty="0">
                          <a:solidFill>
                            <a:srgbClr val="000000"/>
                          </a:solidFill>
                          <a:latin typeface="Arial"/>
                        </a:rPr>
                        <a:t>I</a:t>
                      </a:r>
                    </a:p>
                  </a:txBody>
                  <a:tcPr marL="9525" marR="9525" marT="9525" marB="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algn="ctr" fontAlgn="ctr"/>
                      <a:r>
                        <a:rPr lang="en-US" sz="1800" b="1" i="0" u="none" strike="noStrike" dirty="0">
                          <a:solidFill>
                            <a:srgbClr val="000000"/>
                          </a:solidFill>
                          <a:latin typeface="Arial"/>
                        </a:rPr>
                        <a:t>II</a:t>
                      </a:r>
                    </a:p>
                  </a:txBody>
                  <a:tcPr marL="9525" marR="9525" marT="9525" marB="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chemeClr val="accent2">
                        <a:lumMod val="60000"/>
                        <a:lumOff val="40000"/>
                      </a:schemeClr>
                    </a:solidFill>
                  </a:tcPr>
                </a:tc>
                <a:tc hMerge="1">
                  <a:txBody>
                    <a:bodyPr/>
                    <a:lstStyle/>
                    <a:p>
                      <a:endParaRPr lang="en-US"/>
                    </a:p>
                  </a:txBody>
                  <a:tcPr/>
                </a:tc>
                <a:tc gridSpan="2">
                  <a:txBody>
                    <a:bodyPr/>
                    <a:lstStyle/>
                    <a:p>
                      <a:pPr algn="ctr" fontAlgn="ctr"/>
                      <a:r>
                        <a:rPr lang="en-US" sz="1800" b="1" i="0" u="none" strike="noStrike" dirty="0">
                          <a:solidFill>
                            <a:srgbClr val="000000"/>
                          </a:solidFill>
                          <a:latin typeface="Arial"/>
                        </a:rPr>
                        <a:t>III</a:t>
                      </a:r>
                    </a:p>
                  </a:txBody>
                  <a:tcPr marL="9525" marR="9525" marT="9525" marB="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c gridSpan="2">
                  <a:txBody>
                    <a:bodyPr/>
                    <a:lstStyle/>
                    <a:p>
                      <a:pPr algn="ctr" fontAlgn="ctr"/>
                      <a:r>
                        <a:rPr lang="en-US" sz="1800" b="1" i="0" u="none" strike="noStrike" dirty="0">
                          <a:solidFill>
                            <a:srgbClr val="000000"/>
                          </a:solidFill>
                          <a:latin typeface="Arial"/>
                        </a:rPr>
                        <a:t>IV</a:t>
                      </a:r>
                    </a:p>
                  </a:txBody>
                  <a:tcPr marL="9525" marR="9525" marT="9525" marB="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chemeClr val="accent6">
                        <a:lumMod val="40000"/>
                        <a:lumOff val="60000"/>
                      </a:schemeClr>
                    </a:solidFill>
                  </a:tcPr>
                </a:tc>
                <a:tc hMerge="1">
                  <a:txBody>
                    <a:bodyPr/>
                    <a:lstStyle/>
                    <a:p>
                      <a:endParaRPr lang="en-US"/>
                    </a:p>
                  </a:txBody>
                  <a:tcPr/>
                </a:tc>
              </a:tr>
              <a:tr h="266175">
                <a:tc>
                  <a:txBody>
                    <a:bodyPr/>
                    <a:lstStyle/>
                    <a:p>
                      <a:pPr algn="l" fontAlgn="b"/>
                      <a:endParaRPr lang="en-US" sz="1800" b="0" i="0" u="none" strike="noStrike">
                        <a:solidFill>
                          <a:srgbClr val="000000"/>
                        </a:solidFill>
                        <a:latin typeface="Calibri"/>
                      </a:endParaRPr>
                    </a:p>
                  </a:txBody>
                  <a:tcPr marL="9525" marR="9525" marT="9525" marB="0" anchor="b">
                    <a:lnL>
                      <a:noFill/>
                    </a:lnL>
                    <a:lnR w="12700" cap="flat" cmpd="sng" algn="ctr">
                      <a:solidFill>
                        <a:srgbClr val="AAAAAA"/>
                      </a:solidFill>
                      <a:prstDash val="solid"/>
                      <a:round/>
                      <a:headEnd type="none" w="med" len="med"/>
                      <a:tailEnd type="none" w="med" len="med"/>
                    </a:lnR>
                    <a:lnT>
                      <a:noFill/>
                    </a:lnT>
                    <a:lnB>
                      <a:noFill/>
                    </a:lnB>
                  </a:tcPr>
                </a:tc>
                <a:tc>
                  <a:txBody>
                    <a:bodyPr/>
                    <a:lstStyle/>
                    <a:p>
                      <a:pPr algn="l" fontAlgn="b"/>
                      <a:r>
                        <a:rPr lang="en-US" sz="1800" b="0" i="0" u="none" strike="noStrike" dirty="0">
                          <a:solidFill>
                            <a:srgbClr val="000000"/>
                          </a:solidFill>
                          <a:latin typeface="Arial"/>
                        </a:rPr>
                        <a:t>x</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chemeClr val="accent1">
                        <a:lumMod val="20000"/>
                        <a:lumOff val="80000"/>
                      </a:schemeClr>
                    </a:solidFill>
                  </a:tcPr>
                </a:tc>
                <a:tc>
                  <a:txBody>
                    <a:bodyPr/>
                    <a:lstStyle/>
                    <a:p>
                      <a:pPr algn="l" fontAlgn="b"/>
                      <a:r>
                        <a:rPr lang="en-US" sz="1800" b="0" i="0" u="none" strike="noStrike" dirty="0">
                          <a:solidFill>
                            <a:srgbClr val="000000"/>
                          </a:solidFill>
                          <a:latin typeface="Arial"/>
                        </a:rPr>
                        <a:t>y</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chemeClr val="accent1">
                        <a:lumMod val="20000"/>
                        <a:lumOff val="80000"/>
                      </a:schemeClr>
                    </a:solidFill>
                  </a:tcPr>
                </a:tc>
                <a:tc>
                  <a:txBody>
                    <a:bodyPr/>
                    <a:lstStyle/>
                    <a:p>
                      <a:pPr algn="l" fontAlgn="b"/>
                      <a:r>
                        <a:rPr lang="en-US" sz="1800" b="0" i="0" u="none" strike="noStrike" dirty="0">
                          <a:solidFill>
                            <a:srgbClr val="000000"/>
                          </a:solidFill>
                          <a:latin typeface="Arial"/>
                        </a:rPr>
                        <a:t>x</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chemeClr val="accent2">
                        <a:lumMod val="60000"/>
                        <a:lumOff val="40000"/>
                      </a:schemeClr>
                    </a:solidFill>
                  </a:tcPr>
                </a:tc>
                <a:tc>
                  <a:txBody>
                    <a:bodyPr/>
                    <a:lstStyle/>
                    <a:p>
                      <a:pPr algn="l" fontAlgn="b"/>
                      <a:r>
                        <a:rPr lang="en-US" sz="1800" b="0" i="0" u="none" strike="noStrike" dirty="0">
                          <a:solidFill>
                            <a:srgbClr val="000000"/>
                          </a:solidFill>
                          <a:latin typeface="Arial"/>
                        </a:rPr>
                        <a:t>y</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chemeClr val="accent2">
                        <a:lumMod val="60000"/>
                        <a:lumOff val="40000"/>
                      </a:schemeClr>
                    </a:solidFill>
                  </a:tcPr>
                </a:tc>
                <a:tc>
                  <a:txBody>
                    <a:bodyPr/>
                    <a:lstStyle/>
                    <a:p>
                      <a:pPr algn="l" fontAlgn="b"/>
                      <a:r>
                        <a:rPr lang="en-US" sz="1800" b="0" i="0" u="none" strike="noStrike" dirty="0">
                          <a:solidFill>
                            <a:srgbClr val="000000"/>
                          </a:solidFill>
                          <a:latin typeface="Arial"/>
                        </a:rPr>
                        <a:t>x</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chemeClr val="accent3">
                        <a:lumMod val="40000"/>
                        <a:lumOff val="60000"/>
                      </a:schemeClr>
                    </a:solidFill>
                  </a:tcPr>
                </a:tc>
                <a:tc>
                  <a:txBody>
                    <a:bodyPr/>
                    <a:lstStyle/>
                    <a:p>
                      <a:pPr algn="l" fontAlgn="b"/>
                      <a:r>
                        <a:rPr lang="en-US" sz="1800" b="0" i="0" u="none" strike="noStrike">
                          <a:solidFill>
                            <a:srgbClr val="000000"/>
                          </a:solidFill>
                          <a:latin typeface="Arial"/>
                        </a:rPr>
                        <a:t>y</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chemeClr val="accent3">
                        <a:lumMod val="40000"/>
                        <a:lumOff val="60000"/>
                      </a:schemeClr>
                    </a:solidFill>
                  </a:tcPr>
                </a:tc>
                <a:tc>
                  <a:txBody>
                    <a:bodyPr/>
                    <a:lstStyle/>
                    <a:p>
                      <a:pPr algn="l" fontAlgn="b"/>
                      <a:r>
                        <a:rPr lang="en-US" sz="1800" b="0" i="0" u="none" strike="noStrike">
                          <a:solidFill>
                            <a:srgbClr val="000000"/>
                          </a:solidFill>
                          <a:latin typeface="Arial"/>
                        </a:rPr>
                        <a:t>x</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chemeClr val="accent6">
                        <a:lumMod val="40000"/>
                        <a:lumOff val="60000"/>
                      </a:schemeClr>
                    </a:solidFill>
                  </a:tcPr>
                </a:tc>
                <a:tc>
                  <a:txBody>
                    <a:bodyPr/>
                    <a:lstStyle/>
                    <a:p>
                      <a:pPr algn="l" fontAlgn="b"/>
                      <a:r>
                        <a:rPr lang="en-US" sz="1800" b="0" i="0" u="none" strike="noStrike">
                          <a:solidFill>
                            <a:srgbClr val="000000"/>
                          </a:solidFill>
                          <a:latin typeface="Arial"/>
                        </a:rPr>
                        <a:t>y</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chemeClr val="accent6">
                        <a:lumMod val="40000"/>
                        <a:lumOff val="60000"/>
                      </a:schemeClr>
                    </a:solidFill>
                  </a:tcPr>
                </a:tc>
              </a:tr>
              <a:tr h="266175">
                <a:tc>
                  <a:txBody>
                    <a:bodyPr/>
                    <a:lstStyle/>
                    <a:p>
                      <a:pPr algn="l" fontAlgn="b"/>
                      <a:endParaRPr lang="en-US" sz="1800" b="0" i="0" u="none" strike="noStrike">
                        <a:solidFill>
                          <a:srgbClr val="000000"/>
                        </a:solidFill>
                        <a:latin typeface="Calibri"/>
                      </a:endParaRPr>
                    </a:p>
                  </a:txBody>
                  <a:tcPr marL="9525" marR="9525" marT="9525" marB="0" anchor="b">
                    <a:lnL>
                      <a:noFill/>
                    </a:lnL>
                    <a:lnR w="12700" cap="flat" cmpd="sng" algn="ctr">
                      <a:solidFill>
                        <a:srgbClr val="AAAAAA"/>
                      </a:solidFill>
                      <a:prstDash val="solid"/>
                      <a:round/>
                      <a:headEnd type="none" w="med" len="med"/>
                      <a:tailEnd type="none" w="med" len="med"/>
                    </a:lnR>
                    <a:lnT>
                      <a:noFill/>
                    </a:lnT>
                    <a:lnB>
                      <a:noFill/>
                    </a:lnB>
                  </a:tcPr>
                </a:tc>
                <a:tc>
                  <a:txBody>
                    <a:bodyPr/>
                    <a:lstStyle/>
                    <a:p>
                      <a:pPr algn="r" fontAlgn="b"/>
                      <a:r>
                        <a:rPr lang="en-US" sz="1800" b="0" i="0" u="none" strike="noStrike" dirty="0">
                          <a:solidFill>
                            <a:srgbClr val="000000"/>
                          </a:solidFill>
                          <a:latin typeface="Arial"/>
                        </a:rPr>
                        <a:t>10</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8.04</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10</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a:solidFill>
                            <a:srgbClr val="000000"/>
                          </a:solidFill>
                          <a:latin typeface="Arial"/>
                        </a:rPr>
                        <a:t>9.14</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10</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a:solidFill>
                            <a:srgbClr val="000000"/>
                          </a:solidFill>
                          <a:latin typeface="Arial"/>
                        </a:rPr>
                        <a:t>7.46</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8</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a:solidFill>
                            <a:srgbClr val="000000"/>
                          </a:solidFill>
                          <a:latin typeface="Arial"/>
                        </a:rPr>
                        <a:t>6.58</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r>
              <a:tr h="266175">
                <a:tc>
                  <a:txBody>
                    <a:bodyPr/>
                    <a:lstStyle/>
                    <a:p>
                      <a:pPr algn="l" fontAlgn="b"/>
                      <a:endParaRPr lang="en-US" sz="1800" b="0" i="0" u="none" strike="noStrike">
                        <a:solidFill>
                          <a:srgbClr val="000000"/>
                        </a:solidFill>
                        <a:latin typeface="Calibri"/>
                      </a:endParaRPr>
                    </a:p>
                  </a:txBody>
                  <a:tcPr marL="9525" marR="9525" marT="9525" marB="0" anchor="b">
                    <a:lnL>
                      <a:noFill/>
                    </a:lnL>
                    <a:lnR w="12700" cap="flat" cmpd="sng" algn="ctr">
                      <a:solidFill>
                        <a:srgbClr val="AAAAAA"/>
                      </a:solidFill>
                      <a:prstDash val="solid"/>
                      <a:round/>
                      <a:headEnd type="none" w="med" len="med"/>
                      <a:tailEnd type="none" w="med" len="med"/>
                    </a:lnR>
                    <a:lnT>
                      <a:noFill/>
                    </a:lnT>
                    <a:lnB>
                      <a:noFill/>
                    </a:lnB>
                  </a:tcPr>
                </a:tc>
                <a:tc>
                  <a:txBody>
                    <a:bodyPr/>
                    <a:lstStyle/>
                    <a:p>
                      <a:pPr algn="r" fontAlgn="b"/>
                      <a:r>
                        <a:rPr lang="en-US" sz="1800" b="0" i="0" u="none" strike="noStrike" dirty="0">
                          <a:solidFill>
                            <a:srgbClr val="000000"/>
                          </a:solidFill>
                          <a:latin typeface="Arial"/>
                        </a:rPr>
                        <a:t>8</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6.95</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8</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8.14</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8</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a:solidFill>
                            <a:srgbClr val="000000"/>
                          </a:solidFill>
                          <a:latin typeface="Arial"/>
                        </a:rPr>
                        <a:t>6.77</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8</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a:solidFill>
                            <a:srgbClr val="000000"/>
                          </a:solidFill>
                          <a:latin typeface="Arial"/>
                        </a:rPr>
                        <a:t>5.76</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r>
              <a:tr h="266175">
                <a:tc>
                  <a:txBody>
                    <a:bodyPr/>
                    <a:lstStyle/>
                    <a:p>
                      <a:pPr algn="l" fontAlgn="b"/>
                      <a:endParaRPr lang="en-US" sz="1800" b="0" i="0" u="none" strike="noStrike">
                        <a:solidFill>
                          <a:srgbClr val="000000"/>
                        </a:solidFill>
                        <a:latin typeface="Calibri"/>
                      </a:endParaRPr>
                    </a:p>
                  </a:txBody>
                  <a:tcPr marL="9525" marR="9525" marT="9525" marB="0" anchor="b">
                    <a:lnL>
                      <a:noFill/>
                    </a:lnL>
                    <a:lnR w="12700" cap="flat" cmpd="sng" algn="ctr">
                      <a:solidFill>
                        <a:srgbClr val="AAAAAA"/>
                      </a:solidFill>
                      <a:prstDash val="solid"/>
                      <a:round/>
                      <a:headEnd type="none" w="med" len="med"/>
                      <a:tailEnd type="none" w="med" len="med"/>
                    </a:lnR>
                    <a:lnT>
                      <a:noFill/>
                    </a:lnT>
                    <a:lnB>
                      <a:noFill/>
                    </a:lnB>
                  </a:tcPr>
                </a:tc>
                <a:tc>
                  <a:txBody>
                    <a:bodyPr/>
                    <a:lstStyle/>
                    <a:p>
                      <a:pPr algn="r" fontAlgn="b"/>
                      <a:r>
                        <a:rPr lang="en-US" sz="1800" b="0" i="0" u="none" strike="noStrike">
                          <a:solidFill>
                            <a:srgbClr val="000000"/>
                          </a:solidFill>
                          <a:latin typeface="Arial"/>
                        </a:rPr>
                        <a:t>13</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7.58</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13</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8.74</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a:solidFill>
                            <a:srgbClr val="000000"/>
                          </a:solidFill>
                          <a:latin typeface="Arial"/>
                        </a:rPr>
                        <a:t>13</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a:solidFill>
                            <a:srgbClr val="000000"/>
                          </a:solidFill>
                          <a:latin typeface="Arial"/>
                        </a:rPr>
                        <a:t>12.74</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a:solidFill>
                            <a:srgbClr val="000000"/>
                          </a:solidFill>
                          <a:latin typeface="Arial"/>
                        </a:rPr>
                        <a:t>8</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7.71</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r>
              <a:tr h="266175">
                <a:tc>
                  <a:txBody>
                    <a:bodyPr/>
                    <a:lstStyle/>
                    <a:p>
                      <a:pPr algn="l" fontAlgn="b"/>
                      <a:endParaRPr lang="en-US" sz="1800" b="0" i="0" u="none" strike="noStrike">
                        <a:solidFill>
                          <a:srgbClr val="000000"/>
                        </a:solidFill>
                        <a:latin typeface="Calibri"/>
                      </a:endParaRPr>
                    </a:p>
                  </a:txBody>
                  <a:tcPr marL="9525" marR="9525" marT="9525" marB="0" anchor="b">
                    <a:lnL>
                      <a:noFill/>
                    </a:lnL>
                    <a:lnR w="12700" cap="flat" cmpd="sng" algn="ctr">
                      <a:solidFill>
                        <a:srgbClr val="AAAAAA"/>
                      </a:solidFill>
                      <a:prstDash val="solid"/>
                      <a:round/>
                      <a:headEnd type="none" w="med" len="med"/>
                      <a:tailEnd type="none" w="med" len="med"/>
                    </a:lnR>
                    <a:lnT>
                      <a:noFill/>
                    </a:lnT>
                    <a:lnB>
                      <a:noFill/>
                    </a:lnB>
                  </a:tcPr>
                </a:tc>
                <a:tc>
                  <a:txBody>
                    <a:bodyPr/>
                    <a:lstStyle/>
                    <a:p>
                      <a:pPr algn="r" fontAlgn="b"/>
                      <a:r>
                        <a:rPr lang="en-US" sz="1800" b="0" i="0" u="none" strike="noStrike">
                          <a:solidFill>
                            <a:srgbClr val="000000"/>
                          </a:solidFill>
                          <a:latin typeface="Arial"/>
                        </a:rPr>
                        <a:t>9</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8.81</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9</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8.77</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9</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7.11</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a:solidFill>
                            <a:srgbClr val="000000"/>
                          </a:solidFill>
                          <a:latin typeface="Arial"/>
                        </a:rPr>
                        <a:t>8</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8.84</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r>
              <a:tr h="266175">
                <a:tc>
                  <a:txBody>
                    <a:bodyPr/>
                    <a:lstStyle/>
                    <a:p>
                      <a:pPr algn="l" fontAlgn="b"/>
                      <a:endParaRPr lang="en-US" sz="1800" b="0" i="0" u="none" strike="noStrike">
                        <a:solidFill>
                          <a:srgbClr val="000000"/>
                        </a:solidFill>
                        <a:latin typeface="Calibri"/>
                      </a:endParaRPr>
                    </a:p>
                  </a:txBody>
                  <a:tcPr marL="9525" marR="9525" marT="9525" marB="0" anchor="b">
                    <a:lnL>
                      <a:noFill/>
                    </a:lnL>
                    <a:lnR w="12700" cap="flat" cmpd="sng" algn="ctr">
                      <a:solidFill>
                        <a:srgbClr val="AAAAAA"/>
                      </a:solidFill>
                      <a:prstDash val="solid"/>
                      <a:round/>
                      <a:headEnd type="none" w="med" len="med"/>
                      <a:tailEnd type="none" w="med" len="med"/>
                    </a:lnR>
                    <a:lnT>
                      <a:noFill/>
                    </a:lnT>
                    <a:lnB>
                      <a:noFill/>
                    </a:lnB>
                  </a:tcPr>
                </a:tc>
                <a:tc>
                  <a:txBody>
                    <a:bodyPr/>
                    <a:lstStyle/>
                    <a:p>
                      <a:pPr algn="r" fontAlgn="b"/>
                      <a:r>
                        <a:rPr lang="en-US" sz="1800" b="0" i="0" u="none" strike="noStrike">
                          <a:solidFill>
                            <a:srgbClr val="000000"/>
                          </a:solidFill>
                          <a:latin typeface="Arial"/>
                        </a:rPr>
                        <a:t>11</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8.33</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11</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9.26</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11</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a:solidFill>
                            <a:srgbClr val="000000"/>
                          </a:solidFill>
                          <a:latin typeface="Arial"/>
                        </a:rPr>
                        <a:t>7.81</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a:solidFill>
                            <a:srgbClr val="000000"/>
                          </a:solidFill>
                          <a:latin typeface="Arial"/>
                        </a:rPr>
                        <a:t>8</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8.47</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r>
              <a:tr h="266175">
                <a:tc>
                  <a:txBody>
                    <a:bodyPr/>
                    <a:lstStyle/>
                    <a:p>
                      <a:pPr algn="l" fontAlgn="b"/>
                      <a:endParaRPr lang="en-US" sz="1800" b="0" i="0" u="none" strike="noStrike">
                        <a:solidFill>
                          <a:srgbClr val="000000"/>
                        </a:solidFill>
                        <a:latin typeface="Calibri"/>
                      </a:endParaRPr>
                    </a:p>
                  </a:txBody>
                  <a:tcPr marL="9525" marR="9525" marT="9525" marB="0" anchor="b">
                    <a:lnL>
                      <a:noFill/>
                    </a:lnL>
                    <a:lnR w="12700" cap="flat" cmpd="sng" algn="ctr">
                      <a:solidFill>
                        <a:srgbClr val="AAAAAA"/>
                      </a:solidFill>
                      <a:prstDash val="solid"/>
                      <a:round/>
                      <a:headEnd type="none" w="med" len="med"/>
                      <a:tailEnd type="none" w="med" len="med"/>
                    </a:lnR>
                    <a:lnT>
                      <a:noFill/>
                    </a:lnT>
                    <a:lnB>
                      <a:noFill/>
                    </a:lnB>
                  </a:tcPr>
                </a:tc>
                <a:tc>
                  <a:txBody>
                    <a:bodyPr/>
                    <a:lstStyle/>
                    <a:p>
                      <a:pPr algn="r" fontAlgn="b"/>
                      <a:r>
                        <a:rPr lang="en-US" sz="1800" b="0" i="0" u="none" strike="noStrike">
                          <a:solidFill>
                            <a:srgbClr val="000000"/>
                          </a:solidFill>
                          <a:latin typeface="Arial"/>
                        </a:rPr>
                        <a:t>14</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9.96</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14</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8.1</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14</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8.84</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a:solidFill>
                            <a:srgbClr val="000000"/>
                          </a:solidFill>
                          <a:latin typeface="Arial"/>
                        </a:rPr>
                        <a:t>8</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7.04</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r>
              <a:tr h="266175">
                <a:tc>
                  <a:txBody>
                    <a:bodyPr/>
                    <a:lstStyle/>
                    <a:p>
                      <a:pPr algn="l" fontAlgn="b"/>
                      <a:endParaRPr lang="en-US" sz="1800" b="0" i="0" u="none" strike="noStrike">
                        <a:solidFill>
                          <a:srgbClr val="000000"/>
                        </a:solidFill>
                        <a:latin typeface="Calibri"/>
                      </a:endParaRPr>
                    </a:p>
                  </a:txBody>
                  <a:tcPr marL="9525" marR="9525" marT="9525" marB="0" anchor="b">
                    <a:lnL>
                      <a:noFill/>
                    </a:lnL>
                    <a:lnR w="12700" cap="flat" cmpd="sng" algn="ctr">
                      <a:solidFill>
                        <a:srgbClr val="AAAAAA"/>
                      </a:solidFill>
                      <a:prstDash val="solid"/>
                      <a:round/>
                      <a:headEnd type="none" w="med" len="med"/>
                      <a:tailEnd type="none" w="med" len="med"/>
                    </a:lnR>
                    <a:lnT>
                      <a:noFill/>
                    </a:lnT>
                    <a:lnB>
                      <a:noFill/>
                    </a:lnB>
                  </a:tcPr>
                </a:tc>
                <a:tc>
                  <a:txBody>
                    <a:bodyPr/>
                    <a:lstStyle/>
                    <a:p>
                      <a:pPr algn="r" fontAlgn="b"/>
                      <a:r>
                        <a:rPr lang="en-US" sz="1800" b="0" i="0" u="none" strike="noStrike">
                          <a:solidFill>
                            <a:srgbClr val="000000"/>
                          </a:solidFill>
                          <a:latin typeface="Arial"/>
                        </a:rPr>
                        <a:t>6</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7.24</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6</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6.13</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6</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6.08</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a:solidFill>
                            <a:srgbClr val="000000"/>
                          </a:solidFill>
                          <a:latin typeface="Arial"/>
                        </a:rPr>
                        <a:t>8</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5.25</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r>
              <a:tr h="266175">
                <a:tc>
                  <a:txBody>
                    <a:bodyPr/>
                    <a:lstStyle/>
                    <a:p>
                      <a:pPr algn="l" fontAlgn="b"/>
                      <a:endParaRPr lang="en-US" sz="1800" b="0" i="0" u="none" strike="noStrike">
                        <a:solidFill>
                          <a:srgbClr val="000000"/>
                        </a:solidFill>
                        <a:latin typeface="Calibri"/>
                      </a:endParaRPr>
                    </a:p>
                  </a:txBody>
                  <a:tcPr marL="9525" marR="9525" marT="9525" marB="0" anchor="b">
                    <a:lnL>
                      <a:noFill/>
                    </a:lnL>
                    <a:lnR w="12700" cap="flat" cmpd="sng" algn="ctr">
                      <a:solidFill>
                        <a:srgbClr val="AAAAAA"/>
                      </a:solidFill>
                      <a:prstDash val="solid"/>
                      <a:round/>
                      <a:headEnd type="none" w="med" len="med"/>
                      <a:tailEnd type="none" w="med" len="med"/>
                    </a:lnR>
                    <a:lnT>
                      <a:noFill/>
                    </a:lnT>
                    <a:lnB>
                      <a:noFill/>
                    </a:lnB>
                  </a:tcPr>
                </a:tc>
                <a:tc>
                  <a:txBody>
                    <a:bodyPr/>
                    <a:lstStyle/>
                    <a:p>
                      <a:pPr algn="r" fontAlgn="b"/>
                      <a:r>
                        <a:rPr lang="en-US" sz="1800" b="0" i="0" u="none" strike="noStrike">
                          <a:solidFill>
                            <a:srgbClr val="000000"/>
                          </a:solidFill>
                          <a:latin typeface="Arial"/>
                        </a:rPr>
                        <a:t>4</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4.26</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a:solidFill>
                            <a:srgbClr val="000000"/>
                          </a:solidFill>
                          <a:latin typeface="Arial"/>
                        </a:rPr>
                        <a:t>4</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3.1</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4</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5.39</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a:solidFill>
                            <a:srgbClr val="000000"/>
                          </a:solidFill>
                          <a:latin typeface="Arial"/>
                        </a:rPr>
                        <a:t>19</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12.5</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r>
              <a:tr h="266175">
                <a:tc>
                  <a:txBody>
                    <a:bodyPr/>
                    <a:lstStyle/>
                    <a:p>
                      <a:pPr algn="l" fontAlgn="b"/>
                      <a:endParaRPr lang="en-US" sz="1800" b="0" i="0" u="none" strike="noStrike">
                        <a:solidFill>
                          <a:srgbClr val="000000"/>
                        </a:solidFill>
                        <a:latin typeface="Calibri"/>
                      </a:endParaRPr>
                    </a:p>
                  </a:txBody>
                  <a:tcPr marL="9525" marR="9525" marT="9525" marB="0" anchor="b">
                    <a:lnL>
                      <a:noFill/>
                    </a:lnL>
                    <a:lnR w="12700" cap="flat" cmpd="sng" algn="ctr">
                      <a:solidFill>
                        <a:srgbClr val="AAAAAA"/>
                      </a:solidFill>
                      <a:prstDash val="solid"/>
                      <a:round/>
                      <a:headEnd type="none" w="med" len="med"/>
                      <a:tailEnd type="none" w="med" len="med"/>
                    </a:lnR>
                    <a:lnT>
                      <a:noFill/>
                    </a:lnT>
                    <a:lnB>
                      <a:noFill/>
                    </a:lnB>
                  </a:tcPr>
                </a:tc>
                <a:tc>
                  <a:txBody>
                    <a:bodyPr/>
                    <a:lstStyle/>
                    <a:p>
                      <a:pPr algn="r" fontAlgn="b"/>
                      <a:r>
                        <a:rPr lang="en-US" sz="1800" b="0" i="0" u="none" strike="noStrike">
                          <a:solidFill>
                            <a:srgbClr val="000000"/>
                          </a:solidFill>
                          <a:latin typeface="Arial"/>
                        </a:rPr>
                        <a:t>12</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10.84</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a:solidFill>
                            <a:srgbClr val="000000"/>
                          </a:solidFill>
                          <a:latin typeface="Arial"/>
                        </a:rPr>
                        <a:t>12</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9.13</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12</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8.15</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a:solidFill>
                            <a:srgbClr val="000000"/>
                          </a:solidFill>
                          <a:latin typeface="Arial"/>
                        </a:rPr>
                        <a:t>8</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5.56</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r>
              <a:tr h="266175">
                <a:tc>
                  <a:txBody>
                    <a:bodyPr/>
                    <a:lstStyle/>
                    <a:p>
                      <a:pPr algn="l" fontAlgn="b"/>
                      <a:endParaRPr lang="en-US" sz="1800" b="0" i="0" u="none" strike="noStrike">
                        <a:solidFill>
                          <a:srgbClr val="000000"/>
                        </a:solidFill>
                        <a:latin typeface="Calibri"/>
                      </a:endParaRPr>
                    </a:p>
                  </a:txBody>
                  <a:tcPr marL="9525" marR="9525" marT="9525" marB="0" anchor="b">
                    <a:lnL>
                      <a:noFill/>
                    </a:lnL>
                    <a:lnR w="12700" cap="flat" cmpd="sng" algn="ctr">
                      <a:solidFill>
                        <a:srgbClr val="AAAAAA"/>
                      </a:solidFill>
                      <a:prstDash val="solid"/>
                      <a:round/>
                      <a:headEnd type="none" w="med" len="med"/>
                      <a:tailEnd type="none" w="med" len="med"/>
                    </a:lnR>
                    <a:lnT>
                      <a:noFill/>
                    </a:lnT>
                    <a:lnB>
                      <a:noFill/>
                    </a:lnB>
                  </a:tcPr>
                </a:tc>
                <a:tc>
                  <a:txBody>
                    <a:bodyPr/>
                    <a:lstStyle/>
                    <a:p>
                      <a:pPr algn="r" fontAlgn="b"/>
                      <a:r>
                        <a:rPr lang="en-US" sz="1800" b="0" i="0" u="none" strike="noStrike">
                          <a:solidFill>
                            <a:srgbClr val="000000"/>
                          </a:solidFill>
                          <a:latin typeface="Arial"/>
                        </a:rPr>
                        <a:t>7</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4.82</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a:solidFill>
                            <a:srgbClr val="000000"/>
                          </a:solidFill>
                          <a:latin typeface="Arial"/>
                        </a:rPr>
                        <a:t>7</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7.26</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7</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6.42</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a:solidFill>
                            <a:srgbClr val="000000"/>
                          </a:solidFill>
                          <a:latin typeface="Arial"/>
                        </a:rPr>
                        <a:t>8</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7.91</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r>
              <a:tr h="266175">
                <a:tc>
                  <a:txBody>
                    <a:bodyPr/>
                    <a:lstStyle/>
                    <a:p>
                      <a:pPr algn="l" fontAlgn="b"/>
                      <a:endParaRPr lang="en-US" sz="1800" b="0" i="0" u="none" strike="noStrike" dirty="0">
                        <a:solidFill>
                          <a:srgbClr val="000000"/>
                        </a:solidFill>
                        <a:latin typeface="Calibri"/>
                      </a:endParaRPr>
                    </a:p>
                  </a:txBody>
                  <a:tcPr marL="9525" marR="9525" marT="9525" marB="0" anchor="b">
                    <a:lnL>
                      <a:noFill/>
                    </a:lnL>
                    <a:lnR w="12700" cap="flat" cmpd="sng" algn="ctr">
                      <a:solidFill>
                        <a:srgbClr val="AAAAAA"/>
                      </a:solidFill>
                      <a:prstDash val="solid"/>
                      <a:round/>
                      <a:headEnd type="none" w="med" len="med"/>
                      <a:tailEnd type="none" w="med" len="med"/>
                    </a:lnR>
                    <a:lnT>
                      <a:noFill/>
                    </a:lnT>
                    <a:lnB>
                      <a:noFill/>
                    </a:lnB>
                  </a:tcPr>
                </a:tc>
                <a:tc>
                  <a:txBody>
                    <a:bodyPr/>
                    <a:lstStyle/>
                    <a:p>
                      <a:pPr algn="r" fontAlgn="b"/>
                      <a:r>
                        <a:rPr lang="en-US" sz="1800" b="0" i="0" u="none" strike="noStrike" dirty="0">
                          <a:solidFill>
                            <a:srgbClr val="000000"/>
                          </a:solidFill>
                          <a:latin typeface="Arial"/>
                        </a:rPr>
                        <a:t>5</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5.68</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5</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4.74</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5</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5.73</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a:solidFill>
                            <a:srgbClr val="000000"/>
                          </a:solidFill>
                          <a:latin typeface="Arial"/>
                        </a:rPr>
                        <a:t>8</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algn="r" fontAlgn="b"/>
                      <a:r>
                        <a:rPr lang="en-US" sz="1800" b="0" i="0" u="none" strike="noStrike" dirty="0">
                          <a:solidFill>
                            <a:srgbClr val="000000"/>
                          </a:solidFill>
                          <a:latin typeface="Arial"/>
                        </a:rPr>
                        <a:t>6.89</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r>
              <a:tr h="26173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n-lt"/>
                        </a:rPr>
                        <a:t>Average</a:t>
                      </a:r>
                    </a:p>
                  </a:txBody>
                  <a:tcPr marL="9525" marR="9525" marT="9525" marB="0" anchor="b">
                    <a:lnL>
                      <a:noFill/>
                    </a:lnL>
                    <a:lnR>
                      <a:noFill/>
                    </a:lnR>
                    <a:lnT>
                      <a:noFill/>
                    </a:lnT>
                    <a:lnB>
                      <a:noFill/>
                    </a:lnB>
                    <a:solidFill>
                      <a:schemeClr val="accent1">
                        <a:lumMod val="40000"/>
                        <a:lumOff val="60000"/>
                      </a:schemeClr>
                    </a:solidFill>
                  </a:tcPr>
                </a:tc>
                <a:tc>
                  <a:txBody>
                    <a:bodyPr/>
                    <a:lstStyle/>
                    <a:p>
                      <a:pPr algn="r" fontAlgn="b"/>
                      <a:r>
                        <a:rPr lang="en-US" sz="1800" b="0" i="0" u="none" strike="noStrike" dirty="0">
                          <a:solidFill>
                            <a:srgbClr val="000000"/>
                          </a:solidFill>
                          <a:latin typeface="Calibri"/>
                        </a:rPr>
                        <a:t>9</a:t>
                      </a:r>
                    </a:p>
                  </a:txBody>
                  <a:tcPr marL="9525" marR="9525" marT="9525" marB="0" anchor="b">
                    <a:lnL>
                      <a:noFill/>
                    </a:lnL>
                    <a:lnR>
                      <a:noFill/>
                    </a:lnR>
                    <a:lnT w="12700" cap="flat" cmpd="sng" algn="ctr">
                      <a:solidFill>
                        <a:srgbClr val="AAAAAA"/>
                      </a:solidFill>
                      <a:prstDash val="solid"/>
                      <a:round/>
                      <a:headEnd type="none" w="med" len="med"/>
                      <a:tailEnd type="none" w="med" len="med"/>
                    </a:lnT>
                    <a:lnB>
                      <a:noFill/>
                    </a:lnB>
                    <a:solidFill>
                      <a:schemeClr val="accent1">
                        <a:lumMod val="20000"/>
                        <a:lumOff val="80000"/>
                      </a:schemeClr>
                    </a:solidFill>
                  </a:tcPr>
                </a:tc>
                <a:tc>
                  <a:txBody>
                    <a:bodyPr/>
                    <a:lstStyle/>
                    <a:p>
                      <a:pPr algn="r" fontAlgn="b"/>
                      <a:r>
                        <a:rPr lang="en-US" sz="1800" b="0" i="0" u="none" strike="noStrike" dirty="0">
                          <a:solidFill>
                            <a:srgbClr val="000000"/>
                          </a:solidFill>
                          <a:latin typeface="Calibri"/>
                        </a:rPr>
                        <a:t>7.5</a:t>
                      </a:r>
                    </a:p>
                  </a:txBody>
                  <a:tcPr marL="9525" marR="9525" marT="9525" marB="0" anchor="b">
                    <a:lnL>
                      <a:noFill/>
                    </a:lnL>
                    <a:lnR>
                      <a:noFill/>
                    </a:lnR>
                    <a:lnT w="12700" cap="flat" cmpd="sng" algn="ctr">
                      <a:solidFill>
                        <a:srgbClr val="AAAAAA"/>
                      </a:solidFill>
                      <a:prstDash val="solid"/>
                      <a:round/>
                      <a:headEnd type="none" w="med" len="med"/>
                      <a:tailEnd type="none" w="med" len="med"/>
                    </a:lnT>
                    <a:lnB>
                      <a:noFill/>
                    </a:lnB>
                    <a:solidFill>
                      <a:schemeClr val="accent1">
                        <a:lumMod val="20000"/>
                        <a:lumOff val="80000"/>
                      </a:schemeClr>
                    </a:solidFill>
                  </a:tcPr>
                </a:tc>
                <a:tc>
                  <a:txBody>
                    <a:bodyPr/>
                    <a:lstStyle/>
                    <a:p>
                      <a:pPr algn="r" fontAlgn="b"/>
                      <a:r>
                        <a:rPr lang="en-US" sz="1800" b="0" i="0" u="none" strike="noStrike" dirty="0">
                          <a:solidFill>
                            <a:srgbClr val="000000"/>
                          </a:solidFill>
                          <a:latin typeface="Calibri"/>
                        </a:rPr>
                        <a:t>9</a:t>
                      </a:r>
                    </a:p>
                  </a:txBody>
                  <a:tcPr marL="9525" marR="9525" marT="9525" marB="0" anchor="b">
                    <a:lnL>
                      <a:noFill/>
                    </a:lnL>
                    <a:lnR>
                      <a:noFill/>
                    </a:lnR>
                    <a:lnT w="12700" cap="flat" cmpd="sng" algn="ctr">
                      <a:solidFill>
                        <a:srgbClr val="AAAAAA"/>
                      </a:solid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800" b="0" i="0" u="none" strike="noStrike" dirty="0">
                          <a:solidFill>
                            <a:srgbClr val="000000"/>
                          </a:solidFill>
                          <a:latin typeface="Calibri"/>
                        </a:rPr>
                        <a:t>7.5</a:t>
                      </a:r>
                    </a:p>
                  </a:txBody>
                  <a:tcPr marL="9525" marR="9525" marT="9525" marB="0" anchor="b">
                    <a:lnL>
                      <a:noFill/>
                    </a:lnL>
                    <a:lnR>
                      <a:noFill/>
                    </a:lnR>
                    <a:lnT w="12700" cap="flat" cmpd="sng" algn="ctr">
                      <a:solidFill>
                        <a:srgbClr val="AAAAAA"/>
                      </a:solid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800" b="0" i="0" u="none" strike="noStrike" dirty="0">
                          <a:solidFill>
                            <a:srgbClr val="000000"/>
                          </a:solidFill>
                          <a:latin typeface="Calibri"/>
                        </a:rPr>
                        <a:t>9</a:t>
                      </a:r>
                    </a:p>
                  </a:txBody>
                  <a:tcPr marL="9525" marR="9525" marT="9525" marB="0" anchor="b">
                    <a:lnL>
                      <a:noFill/>
                    </a:lnL>
                    <a:lnR>
                      <a:noFill/>
                    </a:lnR>
                    <a:lnT w="12700" cap="flat" cmpd="sng" algn="ctr">
                      <a:solidFill>
                        <a:srgbClr val="AAAAAA"/>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800" b="0" i="0" u="none" strike="noStrike" dirty="0">
                          <a:solidFill>
                            <a:srgbClr val="000000"/>
                          </a:solidFill>
                          <a:latin typeface="Calibri"/>
                        </a:rPr>
                        <a:t>7.5</a:t>
                      </a:r>
                    </a:p>
                  </a:txBody>
                  <a:tcPr marL="9525" marR="9525" marT="9525" marB="0" anchor="b">
                    <a:lnL>
                      <a:noFill/>
                    </a:lnL>
                    <a:lnR>
                      <a:noFill/>
                    </a:lnR>
                    <a:lnT w="12700" cap="flat" cmpd="sng" algn="ctr">
                      <a:solidFill>
                        <a:srgbClr val="AAAAAA"/>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800" b="0" i="0" u="none" strike="noStrike" dirty="0">
                          <a:solidFill>
                            <a:srgbClr val="000000"/>
                          </a:solidFill>
                          <a:latin typeface="Calibri"/>
                        </a:rPr>
                        <a:t>9</a:t>
                      </a:r>
                    </a:p>
                  </a:txBody>
                  <a:tcPr marL="9525" marR="9525" marT="9525" marB="0" anchor="b">
                    <a:lnL>
                      <a:noFill/>
                    </a:lnL>
                    <a:lnR>
                      <a:noFill/>
                    </a:lnR>
                    <a:lnT w="12700" cap="flat" cmpd="sng" algn="ctr">
                      <a:solidFill>
                        <a:srgbClr val="AAAAAA"/>
                      </a:solidFill>
                      <a:prstDash val="solid"/>
                      <a:round/>
                      <a:headEnd type="none" w="med" len="med"/>
                      <a:tailEnd type="none" w="med" len="med"/>
                    </a:lnT>
                    <a:lnB>
                      <a:noFill/>
                    </a:lnB>
                    <a:solidFill>
                      <a:schemeClr val="accent6">
                        <a:lumMod val="40000"/>
                        <a:lumOff val="60000"/>
                      </a:schemeClr>
                    </a:solidFill>
                  </a:tcPr>
                </a:tc>
                <a:tc>
                  <a:txBody>
                    <a:bodyPr/>
                    <a:lstStyle/>
                    <a:p>
                      <a:pPr algn="r" fontAlgn="b"/>
                      <a:r>
                        <a:rPr lang="en-US" sz="1800" b="0" i="0" u="none" strike="noStrike" dirty="0">
                          <a:solidFill>
                            <a:srgbClr val="000000"/>
                          </a:solidFill>
                          <a:latin typeface="Calibri"/>
                        </a:rPr>
                        <a:t>7.5</a:t>
                      </a:r>
                    </a:p>
                  </a:txBody>
                  <a:tcPr marL="9525" marR="9525" marT="9525" marB="0" anchor="b">
                    <a:lnL>
                      <a:noFill/>
                    </a:lnL>
                    <a:lnR>
                      <a:noFill/>
                    </a:lnR>
                    <a:lnT w="12700" cap="flat" cmpd="sng" algn="ctr">
                      <a:solidFill>
                        <a:srgbClr val="AAAAAA"/>
                      </a:solidFill>
                      <a:prstDash val="solid"/>
                      <a:round/>
                      <a:headEnd type="none" w="med" len="med"/>
                      <a:tailEnd type="none" w="med" len="med"/>
                    </a:lnT>
                    <a:lnB>
                      <a:noFill/>
                    </a:lnB>
                    <a:solidFill>
                      <a:schemeClr val="accent6">
                        <a:lumMod val="40000"/>
                        <a:lumOff val="60000"/>
                      </a:schemeClr>
                    </a:solidFill>
                  </a:tcPr>
                </a:tc>
              </a:tr>
              <a:tr h="202812">
                <a:tc>
                  <a:txBody>
                    <a:bodyPr/>
                    <a:lstStyle/>
                    <a:p>
                      <a:pPr algn="l" fontAlgn="b"/>
                      <a:r>
                        <a:rPr lang="en-US" sz="1800" b="0" i="0" u="none" strike="noStrike" dirty="0" smtClean="0">
                          <a:solidFill>
                            <a:srgbClr val="000000"/>
                          </a:solidFill>
                          <a:latin typeface="+mn-lt"/>
                        </a:rPr>
                        <a:t>Standard</a:t>
                      </a:r>
                      <a:r>
                        <a:rPr lang="en-US" sz="1800" b="0" i="0" u="none" strike="noStrike" baseline="0" dirty="0" smtClean="0">
                          <a:solidFill>
                            <a:srgbClr val="000000"/>
                          </a:solidFill>
                          <a:latin typeface="+mn-lt"/>
                        </a:rPr>
                        <a:t>  Deviation</a:t>
                      </a:r>
                      <a:endParaRPr lang="en-US" sz="1800" b="0" i="0" u="none" strike="noStrike" dirty="0">
                        <a:solidFill>
                          <a:srgbClr val="000000"/>
                        </a:solidFill>
                        <a:latin typeface="Calibri"/>
                      </a:endParaRPr>
                    </a:p>
                  </a:txBody>
                  <a:tcPr marL="9525" marR="9525" marT="9525" marB="0" anchor="b">
                    <a:lnL>
                      <a:noFill/>
                    </a:lnL>
                    <a:lnR>
                      <a:noFill/>
                    </a:lnR>
                    <a:lnT>
                      <a:noFill/>
                    </a:lnT>
                    <a:lnB>
                      <a:noFill/>
                    </a:lnB>
                    <a:solidFill>
                      <a:schemeClr val="accent1">
                        <a:lumMod val="60000"/>
                        <a:lumOff val="40000"/>
                      </a:schemeClr>
                    </a:solidFill>
                  </a:tcPr>
                </a:tc>
                <a:tc>
                  <a:txBody>
                    <a:bodyPr/>
                    <a:lstStyle/>
                    <a:p>
                      <a:pPr algn="r" fontAlgn="b"/>
                      <a:r>
                        <a:rPr lang="en-US" sz="1800" b="0" i="0" u="none" strike="noStrike" dirty="0">
                          <a:solidFill>
                            <a:srgbClr val="000000"/>
                          </a:solidFill>
                          <a:latin typeface="Calibri"/>
                        </a:rPr>
                        <a:t>3.31</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800" b="0" i="0" u="none" strike="noStrike" dirty="0">
                          <a:solidFill>
                            <a:srgbClr val="000000"/>
                          </a:solidFill>
                          <a:latin typeface="Calibri"/>
                        </a:rPr>
                        <a:t>2.03</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800" b="0" i="0" u="none" strike="noStrike" dirty="0">
                          <a:solidFill>
                            <a:srgbClr val="000000"/>
                          </a:solidFill>
                          <a:latin typeface="Calibri"/>
                        </a:rPr>
                        <a:t>3.31</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dirty="0">
                          <a:solidFill>
                            <a:srgbClr val="000000"/>
                          </a:solidFill>
                          <a:latin typeface="Calibri"/>
                        </a:rPr>
                        <a:t>2.03</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dirty="0">
                          <a:solidFill>
                            <a:srgbClr val="000000"/>
                          </a:solidFill>
                          <a:latin typeface="Calibri"/>
                        </a:rPr>
                        <a:t>3.31</a:t>
                      </a:r>
                    </a:p>
                  </a:txBody>
                  <a:tcPr marL="9525" marR="9525" marT="9525" marB="0" anchor="b">
                    <a:lnL>
                      <a:noFill/>
                    </a:lnL>
                    <a:lnR>
                      <a:noFill/>
                    </a:lnR>
                    <a:lnT>
                      <a:noFill/>
                    </a:lnT>
                    <a:lnB>
                      <a:noFill/>
                    </a:lnB>
                    <a:solidFill>
                      <a:schemeClr val="accent3">
                        <a:lumMod val="40000"/>
                        <a:lumOff val="60000"/>
                      </a:schemeClr>
                    </a:solidFill>
                  </a:tcPr>
                </a:tc>
                <a:tc>
                  <a:txBody>
                    <a:bodyPr/>
                    <a:lstStyle/>
                    <a:p>
                      <a:pPr algn="r" fontAlgn="b"/>
                      <a:r>
                        <a:rPr lang="en-US" sz="1800" b="0" i="0" u="none" strike="noStrike" dirty="0">
                          <a:solidFill>
                            <a:srgbClr val="000000"/>
                          </a:solidFill>
                          <a:latin typeface="Calibri"/>
                        </a:rPr>
                        <a:t>2.03</a:t>
                      </a:r>
                    </a:p>
                  </a:txBody>
                  <a:tcPr marL="9525" marR="9525" marT="9525" marB="0" anchor="b">
                    <a:lnL>
                      <a:noFill/>
                    </a:lnL>
                    <a:lnR>
                      <a:noFill/>
                    </a:lnR>
                    <a:lnT>
                      <a:noFill/>
                    </a:lnT>
                    <a:lnB>
                      <a:noFill/>
                    </a:lnB>
                    <a:solidFill>
                      <a:schemeClr val="accent3">
                        <a:lumMod val="40000"/>
                        <a:lumOff val="60000"/>
                      </a:schemeClr>
                    </a:solidFill>
                  </a:tcPr>
                </a:tc>
                <a:tc>
                  <a:txBody>
                    <a:bodyPr/>
                    <a:lstStyle/>
                    <a:p>
                      <a:pPr algn="r" fontAlgn="b"/>
                      <a:r>
                        <a:rPr lang="en-US" sz="1800" b="0" i="0" u="none" strike="noStrike" dirty="0">
                          <a:solidFill>
                            <a:srgbClr val="000000"/>
                          </a:solidFill>
                          <a:latin typeface="Calibri"/>
                        </a:rPr>
                        <a:t>3.31</a:t>
                      </a:r>
                    </a:p>
                  </a:txBody>
                  <a:tcPr marL="9525" marR="9525" marT="9525" marB="0" anchor="b">
                    <a:lnL>
                      <a:noFill/>
                    </a:lnL>
                    <a:lnR>
                      <a:noFill/>
                    </a:lnR>
                    <a:lnT>
                      <a:noFill/>
                    </a:lnT>
                    <a:lnB>
                      <a:noFill/>
                    </a:lnB>
                    <a:solidFill>
                      <a:schemeClr val="accent6">
                        <a:lumMod val="40000"/>
                        <a:lumOff val="60000"/>
                      </a:schemeClr>
                    </a:solidFill>
                  </a:tcPr>
                </a:tc>
                <a:tc>
                  <a:txBody>
                    <a:bodyPr/>
                    <a:lstStyle/>
                    <a:p>
                      <a:pPr algn="r" fontAlgn="b"/>
                      <a:r>
                        <a:rPr lang="en-US" sz="1800" b="0" i="0" u="none" strike="noStrike" dirty="0">
                          <a:solidFill>
                            <a:srgbClr val="000000"/>
                          </a:solidFill>
                          <a:latin typeface="Calibri"/>
                        </a:rPr>
                        <a:t>2.03</a:t>
                      </a:r>
                    </a:p>
                  </a:txBody>
                  <a:tcPr marL="9525" marR="9525" marT="9525" marB="0" anchor="b">
                    <a:lnL>
                      <a:noFill/>
                    </a:lnL>
                    <a:lnR>
                      <a:noFill/>
                    </a:lnR>
                    <a:lnT>
                      <a:noFill/>
                    </a:lnT>
                    <a:lnB>
                      <a:noFill/>
                    </a:lnB>
                    <a:solidFill>
                      <a:schemeClr val="accent6">
                        <a:lumMod val="40000"/>
                        <a:lumOff val="60000"/>
                      </a:schemeClr>
                    </a:solidFill>
                  </a:tcPr>
                </a:tc>
              </a:tr>
              <a:tr h="26173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n-lt"/>
                        </a:rPr>
                        <a:t>Linear Regression</a:t>
                      </a:r>
                    </a:p>
                  </a:txBody>
                  <a:tcPr marL="9525" marR="9525" marT="9525" marB="0" anchor="b">
                    <a:lnL>
                      <a:noFill/>
                    </a:lnL>
                    <a:lnR>
                      <a:noFill/>
                    </a:lnR>
                    <a:lnT>
                      <a:noFill/>
                    </a:lnT>
                    <a:lnB>
                      <a:noFill/>
                    </a:lnB>
                    <a:solidFill>
                      <a:schemeClr val="accent1">
                        <a:lumMod val="75000"/>
                      </a:schemeClr>
                    </a:solidFill>
                  </a:tcPr>
                </a:tc>
                <a:tc>
                  <a:txBody>
                    <a:bodyPr/>
                    <a:lstStyle/>
                    <a:p>
                      <a:pPr algn="r" fontAlgn="b"/>
                      <a:r>
                        <a:rPr lang="en-US" sz="1800" b="0" i="0" u="none" strike="noStrike" dirty="0">
                          <a:solidFill>
                            <a:srgbClr val="000000"/>
                          </a:solidFill>
                          <a:latin typeface="Calibri"/>
                        </a:rPr>
                        <a:t>1.33</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endParaRPr lang="en-US" sz="1800" b="0" i="0" u="none" strike="noStrike" dirty="0">
                        <a:solidFill>
                          <a:srgbClr val="000000"/>
                        </a:solidFill>
                        <a:latin typeface="Calibri"/>
                      </a:endParaRPr>
                    </a:p>
                  </a:txBody>
                  <a:tcPr marL="9525" marR="9525" marT="9525" marB="0" anchor="b">
                    <a:lnL>
                      <a:noFill/>
                    </a:lnL>
                    <a:lnR>
                      <a:noFill/>
                    </a:lnR>
                    <a:lnT>
                      <a:noFill/>
                    </a:lnT>
                    <a:lnB>
                      <a:noFill/>
                    </a:lnB>
                    <a:noFill/>
                  </a:tcPr>
                </a:tc>
                <a:tc>
                  <a:txBody>
                    <a:bodyPr/>
                    <a:lstStyle/>
                    <a:p>
                      <a:pPr algn="r" fontAlgn="b"/>
                      <a:r>
                        <a:rPr lang="en-US" sz="1800" b="0" i="0" u="none" strike="noStrike" dirty="0">
                          <a:solidFill>
                            <a:srgbClr val="000000"/>
                          </a:solidFill>
                          <a:latin typeface="Calibri"/>
                        </a:rPr>
                        <a:t>1.33</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dirty="0">
                        <a:solidFill>
                          <a:srgbClr val="000000"/>
                        </a:solidFill>
                        <a:latin typeface="Calibri"/>
                      </a:endParaRPr>
                    </a:p>
                  </a:txBody>
                  <a:tcPr marL="9525" marR="9525" marT="9525" marB="0" anchor="b">
                    <a:lnL>
                      <a:noFill/>
                    </a:lnL>
                    <a:lnR>
                      <a:noFill/>
                    </a:lnR>
                    <a:lnT>
                      <a:noFill/>
                    </a:lnT>
                    <a:lnB>
                      <a:noFill/>
                    </a:lnB>
                    <a:noFill/>
                  </a:tcPr>
                </a:tc>
                <a:tc>
                  <a:txBody>
                    <a:bodyPr/>
                    <a:lstStyle/>
                    <a:p>
                      <a:pPr algn="r" fontAlgn="b"/>
                      <a:r>
                        <a:rPr lang="en-US" sz="1800" b="0" i="0" u="none" strike="noStrike" dirty="0">
                          <a:solidFill>
                            <a:srgbClr val="000000"/>
                          </a:solidFill>
                          <a:latin typeface="Calibri"/>
                        </a:rPr>
                        <a:t>1.33</a:t>
                      </a:r>
                    </a:p>
                  </a:txBody>
                  <a:tcPr marL="9525" marR="9525" marT="9525" marB="0" anchor="b">
                    <a:lnL>
                      <a:noFill/>
                    </a:lnL>
                    <a:lnR>
                      <a:noFill/>
                    </a:lnR>
                    <a:lnT>
                      <a:noFill/>
                    </a:lnT>
                    <a:lnB>
                      <a:noFill/>
                    </a:lnB>
                    <a:solidFill>
                      <a:schemeClr val="accent3">
                        <a:lumMod val="40000"/>
                        <a:lumOff val="60000"/>
                      </a:schemeClr>
                    </a:solidFill>
                  </a:tcPr>
                </a:tc>
                <a:tc>
                  <a:txBody>
                    <a:bodyPr/>
                    <a:lstStyle/>
                    <a:p>
                      <a:pPr algn="l" fontAlgn="b"/>
                      <a:endParaRPr lang="en-US" sz="1800" b="0" i="0" u="none" strike="noStrike" dirty="0">
                        <a:solidFill>
                          <a:srgbClr val="000000"/>
                        </a:solidFill>
                        <a:latin typeface="Calibri"/>
                      </a:endParaRPr>
                    </a:p>
                  </a:txBody>
                  <a:tcPr marL="9525" marR="9525" marT="9525" marB="0" anchor="b">
                    <a:lnL>
                      <a:noFill/>
                    </a:lnL>
                    <a:lnR>
                      <a:noFill/>
                    </a:lnR>
                    <a:lnT>
                      <a:noFill/>
                    </a:lnT>
                    <a:lnB>
                      <a:noFill/>
                    </a:lnB>
                    <a:noFill/>
                  </a:tcPr>
                </a:tc>
                <a:tc>
                  <a:txBody>
                    <a:bodyPr/>
                    <a:lstStyle/>
                    <a:p>
                      <a:pPr algn="r" fontAlgn="b"/>
                      <a:r>
                        <a:rPr lang="en-US" sz="1800" b="0" i="0" u="none" strike="noStrike" dirty="0">
                          <a:solidFill>
                            <a:srgbClr val="000000"/>
                          </a:solidFill>
                          <a:latin typeface="Calibri"/>
                        </a:rPr>
                        <a:t>1.33</a:t>
                      </a:r>
                    </a:p>
                  </a:txBody>
                  <a:tcPr marL="9525" marR="9525" marT="9525" marB="0" anchor="b">
                    <a:lnL>
                      <a:noFill/>
                    </a:lnL>
                    <a:lnR>
                      <a:noFill/>
                    </a:lnR>
                    <a:lnT>
                      <a:noFill/>
                    </a:lnT>
                    <a:lnB>
                      <a:noFill/>
                    </a:lnB>
                    <a:solidFill>
                      <a:schemeClr val="accent6">
                        <a:lumMod val="40000"/>
                        <a:lumOff val="60000"/>
                      </a:schemeClr>
                    </a:solidFill>
                  </a:tcPr>
                </a:tc>
                <a:tc>
                  <a:txBody>
                    <a:bodyPr/>
                    <a:lstStyle/>
                    <a:p>
                      <a:pPr algn="l" fontAlgn="b"/>
                      <a:endParaRPr lang="en-US" sz="1800" b="0" i="0" u="none" strike="noStrike" dirty="0">
                        <a:solidFill>
                          <a:srgbClr val="000000"/>
                        </a:solidFill>
                        <a:latin typeface="Calibri"/>
                      </a:endParaRPr>
                    </a:p>
                  </a:txBody>
                  <a:tcPr marL="9525" marR="9525" marT="9525" marB="0" anchor="b">
                    <a:lnL>
                      <a:noFill/>
                    </a:lnL>
                    <a:lnR>
                      <a:noFill/>
                    </a:lnR>
                    <a:lnT>
                      <a:noFill/>
                    </a:lnT>
                    <a:lnB>
                      <a:noFill/>
                    </a:lnB>
                    <a:noFill/>
                  </a:tcPr>
                </a:tc>
              </a:tr>
            </a:tbl>
          </a:graphicData>
        </a:graphic>
      </p:graphicFrame>
      <p:sp>
        <p:nvSpPr>
          <p:cNvPr id="5" name="TextBox 4"/>
          <p:cNvSpPr txBox="1"/>
          <p:nvPr/>
        </p:nvSpPr>
        <p:spPr>
          <a:xfrm>
            <a:off x="274608" y="547777"/>
            <a:ext cx="2362200" cy="369332"/>
          </a:xfrm>
          <a:prstGeom prst="rect">
            <a:avLst/>
          </a:prstGeom>
          <a:noFill/>
        </p:spPr>
        <p:txBody>
          <a:bodyPr wrap="square" rtlCol="0">
            <a:spAutoFit/>
          </a:bodyPr>
          <a:lstStyle/>
          <a:p>
            <a:r>
              <a:rPr lang="en-US" dirty="0" smtClean="0"/>
              <a:t>-  Albert Einstein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7036"/>
            <a:ext cx="8458200" cy="914400"/>
          </a:xfrm>
        </p:spPr>
        <p:txBody>
          <a:bodyPr>
            <a:normAutofit/>
          </a:bodyPr>
          <a:lstStyle/>
          <a:p>
            <a:r>
              <a:rPr lang="en-US" sz="3200" dirty="0" smtClean="0"/>
              <a:t>Graphics  for </a:t>
            </a:r>
            <a:r>
              <a:rPr lang="en-US" sz="3200" dirty="0" err="1" smtClean="0"/>
              <a:t>Anscombe’s</a:t>
            </a:r>
            <a:r>
              <a:rPr lang="en-US" sz="3200" dirty="0" smtClean="0"/>
              <a:t> Quartet</a:t>
            </a:r>
            <a:endParaRPr lang="en-US" sz="3200" dirty="0"/>
          </a:p>
        </p:txBody>
      </p:sp>
      <p:sp>
        <p:nvSpPr>
          <p:cNvPr id="3" name="Content Placeholder 2"/>
          <p:cNvSpPr>
            <a:spLocks noGrp="1"/>
          </p:cNvSpPr>
          <p:nvPr>
            <p:ph idx="1"/>
          </p:nvPr>
        </p:nvSpPr>
        <p:spPr/>
        <p:txBody>
          <a:bodyPr/>
          <a:lstStyle/>
          <a:p>
            <a:endParaRPr lang="en-US"/>
          </a:p>
        </p:txBody>
      </p:sp>
      <p:pic>
        <p:nvPicPr>
          <p:cNvPr id="218114" name="Picture 2" descr="http://upload.wikimedia.org/wikipedia/commons/thumb/e/ec/Anscombe%27s_quartet_3.svg/425px-Anscombe%27s_quartet_3.svg.png"/>
          <p:cNvPicPr>
            <a:picLocks noChangeAspect="1" noChangeArrowheads="1"/>
          </p:cNvPicPr>
          <p:nvPr/>
        </p:nvPicPr>
        <p:blipFill>
          <a:blip r:embed="rId3" cstate="print"/>
          <a:srcRect/>
          <a:stretch>
            <a:fillRect/>
          </a:stretch>
        </p:blipFill>
        <p:spPr bwMode="auto">
          <a:xfrm>
            <a:off x="914400" y="1295400"/>
            <a:ext cx="7010400" cy="5096973"/>
          </a:xfrm>
          <a:prstGeom prst="rect">
            <a:avLst/>
          </a:prstGeom>
          <a:noFill/>
        </p:spPr>
      </p:pic>
      <p:pic>
        <p:nvPicPr>
          <p:cNvPr id="218116" name="Picture 4" descr="File:Anscombe's quartet 3.svg"/>
          <p:cNvPicPr>
            <a:picLocks noChangeAspect="1" noChangeArrowheads="1"/>
          </p:cNvPicPr>
          <p:nvPr/>
        </p:nvPicPr>
        <p:blipFill>
          <a:blip r:embed="rId4" cstate="print"/>
          <a:srcRect/>
          <a:stretch>
            <a:fillRect/>
          </a:stretch>
        </p:blipFill>
        <p:spPr bwMode="auto">
          <a:xfrm>
            <a:off x="762000" y="1143000"/>
            <a:ext cx="7086600" cy="515550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41"/>
          <p:cNvSpPr txBox="1">
            <a:spLocks noChangeArrowheads="1"/>
          </p:cNvSpPr>
          <p:nvPr/>
        </p:nvSpPr>
        <p:spPr bwMode="auto">
          <a:xfrm>
            <a:off x="1117600" y="2046288"/>
            <a:ext cx="6865938" cy="1754187"/>
          </a:xfrm>
          <a:prstGeom prst="rect">
            <a:avLst/>
          </a:prstGeom>
          <a:noFill/>
          <a:ln w="9525">
            <a:noFill/>
            <a:miter lim="800000"/>
            <a:headEnd/>
            <a:tailEnd/>
          </a:ln>
        </p:spPr>
        <p:txBody>
          <a:bodyPr>
            <a:spAutoFit/>
          </a:bodyPr>
          <a:lstStyle/>
          <a:p>
            <a:r>
              <a:rPr lang="en-US" sz="3600"/>
              <a:t>What is a day in the life look like for a DBA  who has performance issues?</a:t>
            </a:r>
          </a:p>
        </p:txBody>
      </p:sp>
      <p:pic>
        <p:nvPicPr>
          <p:cNvPr id="11267" name="Picture 3"/>
          <p:cNvPicPr>
            <a:picLocks noChangeAspect="1" noChangeArrowheads="1"/>
          </p:cNvPicPr>
          <p:nvPr/>
        </p:nvPicPr>
        <p:blipFill>
          <a:blip r:embed="rId3" cstate="print"/>
          <a:srcRect/>
          <a:stretch>
            <a:fillRect/>
          </a:stretch>
        </p:blipFill>
        <p:spPr bwMode="auto">
          <a:xfrm>
            <a:off x="0" y="990600"/>
            <a:ext cx="9144000" cy="5243512"/>
          </a:xfrm>
          <a:prstGeom prst="rect">
            <a:avLst/>
          </a:prstGeom>
          <a:noFill/>
          <a:ln w="9525">
            <a:solidFill>
              <a:schemeClr val="tx1"/>
            </a:solidFill>
            <a:miter lim="800000"/>
            <a:headEnd/>
            <a:tailEnd/>
          </a:ln>
        </p:spPr>
      </p:pic>
      <p:sp>
        <p:nvSpPr>
          <p:cNvPr id="11268" name="Title 1"/>
          <p:cNvSpPr>
            <a:spLocks noGrp="1"/>
          </p:cNvSpPr>
          <p:nvPr>
            <p:ph type="title"/>
          </p:nvPr>
        </p:nvSpPr>
        <p:spPr/>
        <p:txBody>
          <a:bodyPr/>
          <a:lstStyle/>
          <a:p>
            <a:r>
              <a:rPr lang="en-US" dirty="0" smtClean="0"/>
              <a:t>Tuning the Database</a:t>
            </a:r>
          </a:p>
        </p:txBody>
      </p:sp>
      <p:sp>
        <p:nvSpPr>
          <p:cNvPr id="5" name="TextBox 4"/>
          <p:cNvSpPr txBox="1"/>
          <p:nvPr/>
        </p:nvSpPr>
        <p:spPr>
          <a:xfrm>
            <a:off x="1828800" y="1295400"/>
            <a:ext cx="5181600" cy="707886"/>
          </a:xfrm>
          <a:prstGeom prst="rect">
            <a:avLst/>
          </a:prstGeom>
          <a:solidFill>
            <a:schemeClr val="bg1">
              <a:lumMod val="95000"/>
            </a:schemeClr>
          </a:solidFill>
          <a:ln>
            <a:solidFill>
              <a:schemeClr val="tx1"/>
            </a:solidFill>
          </a:ln>
        </p:spPr>
        <p:txBody>
          <a:bodyPr>
            <a:spAutoFit/>
          </a:bodyPr>
          <a:lstStyle/>
          <a:p>
            <a:pPr algn="ctr">
              <a:defRPr/>
            </a:pPr>
            <a:r>
              <a:rPr lang="en-US" sz="4000" b="1" dirty="0" smtClean="0">
                <a:latin typeface="Arial" pitchFamily="34" charset="0"/>
              </a:rPr>
              <a:t>Complex</a:t>
            </a:r>
          </a:p>
        </p:txBody>
      </p:sp>
      <p:sp>
        <p:nvSpPr>
          <p:cNvPr id="6" name="TextBox 5"/>
          <p:cNvSpPr txBox="1"/>
          <p:nvPr/>
        </p:nvSpPr>
        <p:spPr>
          <a:xfrm>
            <a:off x="1828800" y="2133600"/>
            <a:ext cx="5181600" cy="707886"/>
          </a:xfrm>
          <a:prstGeom prst="rect">
            <a:avLst/>
          </a:prstGeom>
          <a:solidFill>
            <a:schemeClr val="bg1">
              <a:lumMod val="95000"/>
            </a:schemeClr>
          </a:solidFill>
          <a:ln>
            <a:solidFill>
              <a:schemeClr val="tx1"/>
            </a:solidFill>
          </a:ln>
        </p:spPr>
        <p:txBody>
          <a:bodyPr>
            <a:spAutoFit/>
          </a:bodyPr>
          <a:lstStyle/>
          <a:p>
            <a:pPr algn="ctr">
              <a:defRPr/>
            </a:pPr>
            <a:r>
              <a:rPr lang="en-US" sz="4000" b="1" dirty="0" smtClean="0">
                <a:latin typeface="Arial" pitchFamily="34" charset="0"/>
              </a:rPr>
              <a:t>Averages</a:t>
            </a:r>
            <a:endParaRPr lang="en-US" sz="4000" b="1" dirty="0">
              <a:latin typeface="Arial" pitchFamily="34" charset="0"/>
            </a:endParaRPr>
          </a:p>
        </p:txBody>
      </p:sp>
      <p:graphicFrame>
        <p:nvGraphicFramePr>
          <p:cNvPr id="9" name="Content Placeholder 3"/>
          <p:cNvGraphicFramePr>
            <a:graphicFrameLocks noGrp="1"/>
          </p:cNvGraphicFramePr>
          <p:nvPr>
            <p:ph idx="1"/>
          </p:nvPr>
        </p:nvGraphicFramePr>
        <p:xfrm>
          <a:off x="457200" y="3962400"/>
          <a:ext cx="8458202" cy="1703070"/>
        </p:xfrm>
        <a:graphic>
          <a:graphicData uri="http://schemas.openxmlformats.org/drawingml/2006/table">
            <a:tbl>
              <a:tblPr/>
              <a:tblGrid>
                <a:gridCol w="1981202"/>
                <a:gridCol w="620317"/>
                <a:gridCol w="836669"/>
                <a:gridCol w="836669"/>
                <a:gridCol w="836669"/>
                <a:gridCol w="836669"/>
                <a:gridCol w="836669"/>
                <a:gridCol w="836669"/>
                <a:gridCol w="836669"/>
              </a:tblGrid>
              <a:tr h="266175">
                <a:tc>
                  <a:txBody>
                    <a:bodyPr/>
                    <a:lstStyle/>
                    <a:p>
                      <a:pPr algn="l" fontAlgn="b"/>
                      <a:endParaRPr lang="en-US" sz="1800" b="0" i="0" u="none" strike="noStrike" dirty="0">
                        <a:solidFill>
                          <a:srgbClr val="000000"/>
                        </a:solidFill>
                        <a:latin typeface="Calibri"/>
                      </a:endParaRPr>
                    </a:p>
                  </a:txBody>
                  <a:tcPr marL="9525" marR="9525" marT="9525" marB="0" anchor="b">
                    <a:lnL>
                      <a:noFill/>
                    </a:lnL>
                    <a:lnR>
                      <a:noFill/>
                    </a:lnR>
                    <a:lnT>
                      <a:noFill/>
                    </a:lnT>
                    <a:lnB>
                      <a:noFill/>
                    </a:lnB>
                    <a:solidFill>
                      <a:schemeClr val="bg1"/>
                    </a:solidFill>
                  </a:tcPr>
                </a:tc>
                <a:tc gridSpan="8">
                  <a:txBody>
                    <a:bodyPr/>
                    <a:lstStyle/>
                    <a:p>
                      <a:pPr algn="ctr" fontAlgn="b"/>
                      <a:r>
                        <a:rPr lang="en-US" sz="1800" b="0" i="0" u="none" strike="noStrike" dirty="0" err="1">
                          <a:solidFill>
                            <a:srgbClr val="000000"/>
                          </a:solidFill>
                          <a:latin typeface="Arial"/>
                        </a:rPr>
                        <a:t>Anscombe's</a:t>
                      </a:r>
                      <a:r>
                        <a:rPr lang="en-US" sz="1800" b="0" i="0" u="none" strike="noStrike" dirty="0">
                          <a:solidFill>
                            <a:srgbClr val="000000"/>
                          </a:solidFill>
                          <a:latin typeface="Arial"/>
                        </a:rPr>
                        <a:t> Quartet</a:t>
                      </a:r>
                    </a:p>
                  </a:txBody>
                  <a:tcPr marL="9525" marR="9525" marT="9525" marB="0" anchor="b">
                    <a:lnL>
                      <a:noFill/>
                    </a:lnL>
                    <a:lnR>
                      <a:noFill/>
                    </a:lnR>
                    <a:lnT>
                      <a:noFill/>
                    </a:lnT>
                    <a:lnB w="12700" cap="flat" cmpd="sng" algn="ctr">
                      <a:solidFill>
                        <a:srgbClr val="AAAAAA"/>
                      </a:solidFill>
                      <a:prstDash val="solid"/>
                      <a:round/>
                      <a:headEnd type="none" w="med" len="med"/>
                      <a:tailEnd type="none" w="med" len="med"/>
                    </a:lnB>
                    <a:solidFill>
                      <a:srgbClr val="F9F9F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6175">
                <a:tc>
                  <a:txBody>
                    <a:bodyPr/>
                    <a:lstStyle/>
                    <a:p>
                      <a:pPr algn="l" fontAlgn="b"/>
                      <a:endParaRPr lang="en-US" sz="1800" b="0" i="0" u="none" strike="noStrike" dirty="0">
                        <a:solidFill>
                          <a:srgbClr val="000000"/>
                        </a:solidFill>
                        <a:latin typeface="Calibri"/>
                      </a:endParaRPr>
                    </a:p>
                  </a:txBody>
                  <a:tcPr marL="9525" marR="9525" marT="9525" marB="0" anchor="b">
                    <a:lnL>
                      <a:noFill/>
                    </a:lnL>
                    <a:lnR w="12700" cap="flat" cmpd="sng" algn="ctr">
                      <a:solidFill>
                        <a:srgbClr val="AAAAAA"/>
                      </a:solidFill>
                      <a:prstDash val="solid"/>
                      <a:round/>
                      <a:headEnd type="none" w="med" len="med"/>
                      <a:tailEnd type="none" w="med" len="med"/>
                    </a:lnR>
                    <a:lnT>
                      <a:noFill/>
                    </a:lnT>
                    <a:lnB>
                      <a:noFill/>
                    </a:lnB>
                    <a:solidFill>
                      <a:schemeClr val="bg1"/>
                    </a:solidFill>
                  </a:tcPr>
                </a:tc>
                <a:tc gridSpan="2">
                  <a:txBody>
                    <a:bodyPr/>
                    <a:lstStyle/>
                    <a:p>
                      <a:pPr algn="ctr" fontAlgn="ctr"/>
                      <a:r>
                        <a:rPr lang="en-US" sz="1800" b="1" i="0" u="none" strike="noStrike" dirty="0">
                          <a:solidFill>
                            <a:srgbClr val="000000"/>
                          </a:solidFill>
                          <a:latin typeface="Arial"/>
                        </a:rPr>
                        <a:t>I</a:t>
                      </a:r>
                    </a:p>
                  </a:txBody>
                  <a:tcPr marL="9525" marR="9525" marT="9525" marB="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algn="ctr" fontAlgn="ctr"/>
                      <a:r>
                        <a:rPr lang="en-US" sz="1800" b="1" i="0" u="none" strike="noStrike" dirty="0">
                          <a:solidFill>
                            <a:srgbClr val="000000"/>
                          </a:solidFill>
                          <a:latin typeface="Arial"/>
                        </a:rPr>
                        <a:t>II</a:t>
                      </a:r>
                    </a:p>
                  </a:txBody>
                  <a:tcPr marL="9525" marR="9525" marT="9525" marB="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chemeClr val="accent2">
                        <a:lumMod val="60000"/>
                        <a:lumOff val="40000"/>
                      </a:schemeClr>
                    </a:solidFill>
                  </a:tcPr>
                </a:tc>
                <a:tc hMerge="1">
                  <a:txBody>
                    <a:bodyPr/>
                    <a:lstStyle/>
                    <a:p>
                      <a:endParaRPr lang="en-US"/>
                    </a:p>
                  </a:txBody>
                  <a:tcPr/>
                </a:tc>
                <a:tc gridSpan="2">
                  <a:txBody>
                    <a:bodyPr/>
                    <a:lstStyle/>
                    <a:p>
                      <a:pPr algn="ctr" fontAlgn="ctr"/>
                      <a:r>
                        <a:rPr lang="en-US" sz="1800" b="1" i="0" u="none" strike="noStrike" dirty="0">
                          <a:solidFill>
                            <a:srgbClr val="000000"/>
                          </a:solidFill>
                          <a:latin typeface="Arial"/>
                        </a:rPr>
                        <a:t>III</a:t>
                      </a:r>
                    </a:p>
                  </a:txBody>
                  <a:tcPr marL="9525" marR="9525" marT="9525" marB="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c gridSpan="2">
                  <a:txBody>
                    <a:bodyPr/>
                    <a:lstStyle/>
                    <a:p>
                      <a:pPr algn="ctr" fontAlgn="ctr"/>
                      <a:r>
                        <a:rPr lang="en-US" sz="1800" b="1" i="0" u="none" strike="noStrike" dirty="0">
                          <a:solidFill>
                            <a:srgbClr val="000000"/>
                          </a:solidFill>
                          <a:latin typeface="Arial"/>
                        </a:rPr>
                        <a:t>IV</a:t>
                      </a:r>
                    </a:p>
                  </a:txBody>
                  <a:tcPr marL="9525" marR="9525" marT="9525" marB="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chemeClr val="accent6">
                        <a:lumMod val="40000"/>
                        <a:lumOff val="60000"/>
                      </a:schemeClr>
                    </a:solidFill>
                  </a:tcPr>
                </a:tc>
                <a:tc hMerge="1">
                  <a:txBody>
                    <a:bodyPr/>
                    <a:lstStyle/>
                    <a:p>
                      <a:endParaRPr lang="en-US"/>
                    </a:p>
                  </a:txBody>
                  <a:tcPr/>
                </a:tc>
              </a:tr>
              <a:tr h="266175">
                <a:tc>
                  <a:txBody>
                    <a:bodyPr/>
                    <a:lstStyle/>
                    <a:p>
                      <a:pPr algn="l" fontAlgn="b"/>
                      <a:endParaRPr lang="en-US" sz="1800" b="0" i="0" u="none" strike="noStrike" dirty="0">
                        <a:solidFill>
                          <a:srgbClr val="000000"/>
                        </a:solidFill>
                        <a:latin typeface="Calibri"/>
                      </a:endParaRPr>
                    </a:p>
                  </a:txBody>
                  <a:tcPr marL="9525" marR="9525" marT="9525" marB="0" anchor="b">
                    <a:lnL>
                      <a:noFill/>
                    </a:lnL>
                    <a:lnR w="12700" cap="flat" cmpd="sng" algn="ctr">
                      <a:solidFill>
                        <a:srgbClr val="AAAAAA"/>
                      </a:solidFill>
                      <a:prstDash val="solid"/>
                      <a:round/>
                      <a:headEnd type="none" w="med" len="med"/>
                      <a:tailEnd type="none" w="med" len="med"/>
                    </a:lnR>
                    <a:lnT>
                      <a:noFill/>
                    </a:lnT>
                    <a:lnB>
                      <a:noFill/>
                    </a:lnB>
                    <a:solidFill>
                      <a:schemeClr val="bg1"/>
                    </a:solidFill>
                  </a:tcPr>
                </a:tc>
                <a:tc>
                  <a:txBody>
                    <a:bodyPr/>
                    <a:lstStyle/>
                    <a:p>
                      <a:pPr algn="l" fontAlgn="b"/>
                      <a:r>
                        <a:rPr lang="en-US" sz="1800" b="0" i="0" u="none" strike="noStrike" dirty="0">
                          <a:solidFill>
                            <a:srgbClr val="000000"/>
                          </a:solidFill>
                          <a:latin typeface="Arial"/>
                        </a:rPr>
                        <a:t>x</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chemeClr val="accent1">
                        <a:lumMod val="20000"/>
                        <a:lumOff val="80000"/>
                      </a:schemeClr>
                    </a:solidFill>
                  </a:tcPr>
                </a:tc>
                <a:tc>
                  <a:txBody>
                    <a:bodyPr/>
                    <a:lstStyle/>
                    <a:p>
                      <a:pPr algn="l" fontAlgn="b"/>
                      <a:r>
                        <a:rPr lang="en-US" sz="1800" b="0" i="0" u="none" strike="noStrike" dirty="0">
                          <a:solidFill>
                            <a:srgbClr val="000000"/>
                          </a:solidFill>
                          <a:latin typeface="Arial"/>
                        </a:rPr>
                        <a:t>y</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chemeClr val="accent1">
                        <a:lumMod val="20000"/>
                        <a:lumOff val="80000"/>
                      </a:schemeClr>
                    </a:solidFill>
                  </a:tcPr>
                </a:tc>
                <a:tc>
                  <a:txBody>
                    <a:bodyPr/>
                    <a:lstStyle/>
                    <a:p>
                      <a:pPr algn="l" fontAlgn="b"/>
                      <a:r>
                        <a:rPr lang="en-US" sz="1800" b="0" i="0" u="none" strike="noStrike" dirty="0">
                          <a:solidFill>
                            <a:srgbClr val="000000"/>
                          </a:solidFill>
                          <a:latin typeface="Arial"/>
                        </a:rPr>
                        <a:t>x</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chemeClr val="accent2">
                        <a:lumMod val="60000"/>
                        <a:lumOff val="40000"/>
                      </a:schemeClr>
                    </a:solidFill>
                  </a:tcPr>
                </a:tc>
                <a:tc>
                  <a:txBody>
                    <a:bodyPr/>
                    <a:lstStyle/>
                    <a:p>
                      <a:pPr algn="l" fontAlgn="b"/>
                      <a:r>
                        <a:rPr lang="en-US" sz="1800" b="0" i="0" u="none" strike="noStrike" dirty="0">
                          <a:solidFill>
                            <a:srgbClr val="000000"/>
                          </a:solidFill>
                          <a:latin typeface="Arial"/>
                        </a:rPr>
                        <a:t>y</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chemeClr val="accent2">
                        <a:lumMod val="60000"/>
                        <a:lumOff val="40000"/>
                      </a:schemeClr>
                    </a:solidFill>
                  </a:tcPr>
                </a:tc>
                <a:tc>
                  <a:txBody>
                    <a:bodyPr/>
                    <a:lstStyle/>
                    <a:p>
                      <a:pPr algn="l" fontAlgn="b"/>
                      <a:r>
                        <a:rPr lang="en-US" sz="1800" b="0" i="0" u="none" strike="noStrike" dirty="0">
                          <a:solidFill>
                            <a:srgbClr val="000000"/>
                          </a:solidFill>
                          <a:latin typeface="Arial"/>
                        </a:rPr>
                        <a:t>x</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chemeClr val="accent3">
                        <a:lumMod val="40000"/>
                        <a:lumOff val="60000"/>
                      </a:schemeClr>
                    </a:solidFill>
                  </a:tcPr>
                </a:tc>
                <a:tc>
                  <a:txBody>
                    <a:bodyPr/>
                    <a:lstStyle/>
                    <a:p>
                      <a:pPr algn="l" fontAlgn="b"/>
                      <a:r>
                        <a:rPr lang="en-US" sz="1800" b="0" i="0" u="none" strike="noStrike">
                          <a:solidFill>
                            <a:srgbClr val="000000"/>
                          </a:solidFill>
                          <a:latin typeface="Arial"/>
                        </a:rPr>
                        <a:t>y</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chemeClr val="accent3">
                        <a:lumMod val="40000"/>
                        <a:lumOff val="60000"/>
                      </a:schemeClr>
                    </a:solidFill>
                  </a:tcPr>
                </a:tc>
                <a:tc>
                  <a:txBody>
                    <a:bodyPr/>
                    <a:lstStyle/>
                    <a:p>
                      <a:pPr algn="l" fontAlgn="b"/>
                      <a:r>
                        <a:rPr lang="en-US" sz="1800" b="0" i="0" u="none" strike="noStrike">
                          <a:solidFill>
                            <a:srgbClr val="000000"/>
                          </a:solidFill>
                          <a:latin typeface="Arial"/>
                        </a:rPr>
                        <a:t>x</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chemeClr val="accent6">
                        <a:lumMod val="40000"/>
                        <a:lumOff val="60000"/>
                      </a:schemeClr>
                    </a:solidFill>
                  </a:tcPr>
                </a:tc>
                <a:tc>
                  <a:txBody>
                    <a:bodyPr/>
                    <a:lstStyle/>
                    <a:p>
                      <a:pPr algn="l" fontAlgn="b"/>
                      <a:r>
                        <a:rPr lang="en-US" sz="1800" b="0" i="0" u="none" strike="noStrike">
                          <a:solidFill>
                            <a:srgbClr val="000000"/>
                          </a:solidFill>
                          <a:latin typeface="Arial"/>
                        </a:rPr>
                        <a:t>y</a:t>
                      </a:r>
                    </a:p>
                  </a:txBody>
                  <a:tcPr marL="9525" marR="9525" marT="9525"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chemeClr val="accent6">
                        <a:lumMod val="40000"/>
                        <a:lumOff val="60000"/>
                      </a:schemeClr>
                    </a:solidFill>
                  </a:tcPr>
                </a:tc>
              </a:tr>
              <a:tr h="26173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n-lt"/>
                        </a:rPr>
                        <a:t>Average</a:t>
                      </a:r>
                    </a:p>
                  </a:txBody>
                  <a:tcPr marL="9525" marR="9525" marT="9525" marB="0" anchor="b">
                    <a:lnL>
                      <a:noFill/>
                    </a:lnL>
                    <a:lnR>
                      <a:noFill/>
                    </a:lnR>
                    <a:lnT>
                      <a:noFill/>
                    </a:lnT>
                    <a:lnB>
                      <a:noFill/>
                    </a:lnB>
                    <a:solidFill>
                      <a:schemeClr val="accent1">
                        <a:lumMod val="40000"/>
                        <a:lumOff val="60000"/>
                      </a:schemeClr>
                    </a:solidFill>
                  </a:tcPr>
                </a:tc>
                <a:tc>
                  <a:txBody>
                    <a:bodyPr/>
                    <a:lstStyle/>
                    <a:p>
                      <a:pPr algn="r" fontAlgn="b"/>
                      <a:r>
                        <a:rPr lang="en-US" sz="1800" b="0" i="0" u="none" strike="noStrike" dirty="0">
                          <a:solidFill>
                            <a:srgbClr val="000000"/>
                          </a:solidFill>
                          <a:latin typeface="Calibri"/>
                        </a:rPr>
                        <a:t>9</a:t>
                      </a:r>
                    </a:p>
                  </a:txBody>
                  <a:tcPr marL="9525" marR="9525" marT="9525" marB="0" anchor="b">
                    <a:lnL>
                      <a:noFill/>
                    </a:lnL>
                    <a:lnR>
                      <a:noFill/>
                    </a:lnR>
                    <a:lnT w="12700" cap="flat" cmpd="sng" algn="ctr">
                      <a:solidFill>
                        <a:srgbClr val="AAAAAA"/>
                      </a:solidFill>
                      <a:prstDash val="solid"/>
                      <a:round/>
                      <a:headEnd type="none" w="med" len="med"/>
                      <a:tailEnd type="none" w="med" len="med"/>
                    </a:lnT>
                    <a:lnB>
                      <a:noFill/>
                    </a:lnB>
                    <a:solidFill>
                      <a:schemeClr val="accent1">
                        <a:lumMod val="20000"/>
                        <a:lumOff val="80000"/>
                      </a:schemeClr>
                    </a:solidFill>
                  </a:tcPr>
                </a:tc>
                <a:tc>
                  <a:txBody>
                    <a:bodyPr/>
                    <a:lstStyle/>
                    <a:p>
                      <a:pPr algn="r" fontAlgn="b"/>
                      <a:r>
                        <a:rPr lang="en-US" sz="1800" b="0" i="0" u="none" strike="noStrike" dirty="0">
                          <a:solidFill>
                            <a:srgbClr val="000000"/>
                          </a:solidFill>
                          <a:latin typeface="Calibri"/>
                        </a:rPr>
                        <a:t>7.5</a:t>
                      </a:r>
                    </a:p>
                  </a:txBody>
                  <a:tcPr marL="9525" marR="9525" marT="9525" marB="0" anchor="b">
                    <a:lnL>
                      <a:noFill/>
                    </a:lnL>
                    <a:lnR>
                      <a:noFill/>
                    </a:lnR>
                    <a:lnT w="12700" cap="flat" cmpd="sng" algn="ctr">
                      <a:solidFill>
                        <a:srgbClr val="AAAAAA"/>
                      </a:solidFill>
                      <a:prstDash val="solid"/>
                      <a:round/>
                      <a:headEnd type="none" w="med" len="med"/>
                      <a:tailEnd type="none" w="med" len="med"/>
                    </a:lnT>
                    <a:lnB>
                      <a:noFill/>
                    </a:lnB>
                    <a:solidFill>
                      <a:schemeClr val="accent1">
                        <a:lumMod val="20000"/>
                        <a:lumOff val="80000"/>
                      </a:schemeClr>
                    </a:solidFill>
                  </a:tcPr>
                </a:tc>
                <a:tc>
                  <a:txBody>
                    <a:bodyPr/>
                    <a:lstStyle/>
                    <a:p>
                      <a:pPr algn="r" fontAlgn="b"/>
                      <a:r>
                        <a:rPr lang="en-US" sz="1800" b="0" i="0" u="none" strike="noStrike" dirty="0">
                          <a:solidFill>
                            <a:srgbClr val="000000"/>
                          </a:solidFill>
                          <a:latin typeface="Calibri"/>
                        </a:rPr>
                        <a:t>9</a:t>
                      </a:r>
                    </a:p>
                  </a:txBody>
                  <a:tcPr marL="9525" marR="9525" marT="9525" marB="0" anchor="b">
                    <a:lnL>
                      <a:noFill/>
                    </a:lnL>
                    <a:lnR>
                      <a:noFill/>
                    </a:lnR>
                    <a:lnT w="12700" cap="flat" cmpd="sng" algn="ctr">
                      <a:solidFill>
                        <a:srgbClr val="AAAAAA"/>
                      </a:solid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800" b="0" i="0" u="none" strike="noStrike" dirty="0">
                          <a:solidFill>
                            <a:srgbClr val="000000"/>
                          </a:solidFill>
                          <a:latin typeface="Calibri"/>
                        </a:rPr>
                        <a:t>7.5</a:t>
                      </a:r>
                    </a:p>
                  </a:txBody>
                  <a:tcPr marL="9525" marR="9525" marT="9525" marB="0" anchor="b">
                    <a:lnL>
                      <a:noFill/>
                    </a:lnL>
                    <a:lnR>
                      <a:noFill/>
                    </a:lnR>
                    <a:lnT w="12700" cap="flat" cmpd="sng" algn="ctr">
                      <a:solidFill>
                        <a:srgbClr val="AAAAAA"/>
                      </a:solid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800" b="0" i="0" u="none" strike="noStrike" dirty="0">
                          <a:solidFill>
                            <a:srgbClr val="000000"/>
                          </a:solidFill>
                          <a:latin typeface="Calibri"/>
                        </a:rPr>
                        <a:t>9</a:t>
                      </a:r>
                    </a:p>
                  </a:txBody>
                  <a:tcPr marL="9525" marR="9525" marT="9525" marB="0" anchor="b">
                    <a:lnL>
                      <a:noFill/>
                    </a:lnL>
                    <a:lnR>
                      <a:noFill/>
                    </a:lnR>
                    <a:lnT w="12700" cap="flat" cmpd="sng" algn="ctr">
                      <a:solidFill>
                        <a:srgbClr val="AAAAAA"/>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800" b="0" i="0" u="none" strike="noStrike" dirty="0">
                          <a:solidFill>
                            <a:srgbClr val="000000"/>
                          </a:solidFill>
                          <a:latin typeface="Calibri"/>
                        </a:rPr>
                        <a:t>7.5</a:t>
                      </a:r>
                    </a:p>
                  </a:txBody>
                  <a:tcPr marL="9525" marR="9525" marT="9525" marB="0" anchor="b">
                    <a:lnL>
                      <a:noFill/>
                    </a:lnL>
                    <a:lnR>
                      <a:noFill/>
                    </a:lnR>
                    <a:lnT w="12700" cap="flat" cmpd="sng" algn="ctr">
                      <a:solidFill>
                        <a:srgbClr val="AAAAAA"/>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800" b="0" i="0" u="none" strike="noStrike" dirty="0">
                          <a:solidFill>
                            <a:srgbClr val="000000"/>
                          </a:solidFill>
                          <a:latin typeface="Calibri"/>
                        </a:rPr>
                        <a:t>9</a:t>
                      </a:r>
                    </a:p>
                  </a:txBody>
                  <a:tcPr marL="9525" marR="9525" marT="9525" marB="0" anchor="b">
                    <a:lnL>
                      <a:noFill/>
                    </a:lnL>
                    <a:lnR>
                      <a:noFill/>
                    </a:lnR>
                    <a:lnT w="12700" cap="flat" cmpd="sng" algn="ctr">
                      <a:solidFill>
                        <a:srgbClr val="AAAAAA"/>
                      </a:solidFill>
                      <a:prstDash val="solid"/>
                      <a:round/>
                      <a:headEnd type="none" w="med" len="med"/>
                      <a:tailEnd type="none" w="med" len="med"/>
                    </a:lnT>
                    <a:lnB>
                      <a:noFill/>
                    </a:lnB>
                    <a:solidFill>
                      <a:schemeClr val="accent6">
                        <a:lumMod val="40000"/>
                        <a:lumOff val="60000"/>
                      </a:schemeClr>
                    </a:solidFill>
                  </a:tcPr>
                </a:tc>
                <a:tc>
                  <a:txBody>
                    <a:bodyPr/>
                    <a:lstStyle/>
                    <a:p>
                      <a:pPr algn="r" fontAlgn="b"/>
                      <a:r>
                        <a:rPr lang="en-US" sz="1800" b="0" i="0" u="none" strike="noStrike" dirty="0">
                          <a:solidFill>
                            <a:srgbClr val="000000"/>
                          </a:solidFill>
                          <a:latin typeface="Calibri"/>
                        </a:rPr>
                        <a:t>7.5</a:t>
                      </a:r>
                    </a:p>
                  </a:txBody>
                  <a:tcPr marL="9525" marR="9525" marT="9525" marB="0" anchor="b">
                    <a:lnL>
                      <a:noFill/>
                    </a:lnL>
                    <a:lnR>
                      <a:noFill/>
                    </a:lnR>
                    <a:lnT w="12700" cap="flat" cmpd="sng" algn="ctr">
                      <a:solidFill>
                        <a:srgbClr val="AAAAAA"/>
                      </a:solidFill>
                      <a:prstDash val="solid"/>
                      <a:round/>
                      <a:headEnd type="none" w="med" len="med"/>
                      <a:tailEnd type="none" w="med" len="med"/>
                    </a:lnT>
                    <a:lnB>
                      <a:noFill/>
                    </a:lnB>
                    <a:solidFill>
                      <a:schemeClr val="accent6">
                        <a:lumMod val="40000"/>
                        <a:lumOff val="60000"/>
                      </a:schemeClr>
                    </a:solidFill>
                  </a:tcPr>
                </a:tc>
              </a:tr>
              <a:tr h="202812">
                <a:tc>
                  <a:txBody>
                    <a:bodyPr/>
                    <a:lstStyle/>
                    <a:p>
                      <a:pPr algn="l" fontAlgn="b"/>
                      <a:r>
                        <a:rPr lang="en-US" sz="1800" b="0" i="0" u="none" strike="noStrike" dirty="0" smtClean="0">
                          <a:solidFill>
                            <a:srgbClr val="000000"/>
                          </a:solidFill>
                          <a:latin typeface="+mn-lt"/>
                        </a:rPr>
                        <a:t>Standard</a:t>
                      </a:r>
                      <a:r>
                        <a:rPr lang="en-US" sz="1800" b="0" i="0" u="none" strike="noStrike" baseline="0" dirty="0" smtClean="0">
                          <a:solidFill>
                            <a:srgbClr val="000000"/>
                          </a:solidFill>
                          <a:latin typeface="+mn-lt"/>
                        </a:rPr>
                        <a:t>  Deviation</a:t>
                      </a:r>
                      <a:endParaRPr lang="en-US" sz="1800" b="0" i="0" u="none" strike="noStrike" dirty="0">
                        <a:solidFill>
                          <a:srgbClr val="000000"/>
                        </a:solidFill>
                        <a:latin typeface="Calibri"/>
                      </a:endParaRPr>
                    </a:p>
                  </a:txBody>
                  <a:tcPr marL="9525" marR="9525" marT="9525" marB="0" anchor="b">
                    <a:lnL>
                      <a:noFill/>
                    </a:lnL>
                    <a:lnR>
                      <a:noFill/>
                    </a:lnR>
                    <a:lnT>
                      <a:noFill/>
                    </a:lnT>
                    <a:lnB>
                      <a:noFill/>
                    </a:lnB>
                    <a:solidFill>
                      <a:schemeClr val="accent1">
                        <a:lumMod val="60000"/>
                        <a:lumOff val="40000"/>
                      </a:schemeClr>
                    </a:solidFill>
                  </a:tcPr>
                </a:tc>
                <a:tc>
                  <a:txBody>
                    <a:bodyPr/>
                    <a:lstStyle/>
                    <a:p>
                      <a:pPr algn="r" fontAlgn="b"/>
                      <a:r>
                        <a:rPr lang="en-US" sz="1800" b="0" i="0" u="none" strike="noStrike" dirty="0">
                          <a:solidFill>
                            <a:srgbClr val="000000"/>
                          </a:solidFill>
                          <a:latin typeface="Calibri"/>
                        </a:rPr>
                        <a:t>3.31</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800" b="0" i="0" u="none" strike="noStrike" dirty="0">
                          <a:solidFill>
                            <a:srgbClr val="000000"/>
                          </a:solidFill>
                          <a:latin typeface="Calibri"/>
                        </a:rPr>
                        <a:t>2.03</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800" b="0" i="0" u="none" strike="noStrike" dirty="0">
                          <a:solidFill>
                            <a:srgbClr val="000000"/>
                          </a:solidFill>
                          <a:latin typeface="Calibri"/>
                        </a:rPr>
                        <a:t>3.31</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dirty="0">
                          <a:solidFill>
                            <a:srgbClr val="000000"/>
                          </a:solidFill>
                          <a:latin typeface="Calibri"/>
                        </a:rPr>
                        <a:t>2.03</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dirty="0">
                          <a:solidFill>
                            <a:srgbClr val="000000"/>
                          </a:solidFill>
                          <a:latin typeface="Calibri"/>
                        </a:rPr>
                        <a:t>3.31</a:t>
                      </a:r>
                    </a:p>
                  </a:txBody>
                  <a:tcPr marL="9525" marR="9525" marT="9525" marB="0" anchor="b">
                    <a:lnL>
                      <a:noFill/>
                    </a:lnL>
                    <a:lnR>
                      <a:noFill/>
                    </a:lnR>
                    <a:lnT>
                      <a:noFill/>
                    </a:lnT>
                    <a:lnB>
                      <a:noFill/>
                    </a:lnB>
                    <a:solidFill>
                      <a:schemeClr val="accent3">
                        <a:lumMod val="40000"/>
                        <a:lumOff val="60000"/>
                      </a:schemeClr>
                    </a:solidFill>
                  </a:tcPr>
                </a:tc>
                <a:tc>
                  <a:txBody>
                    <a:bodyPr/>
                    <a:lstStyle/>
                    <a:p>
                      <a:pPr algn="r" fontAlgn="b"/>
                      <a:r>
                        <a:rPr lang="en-US" sz="1800" b="0" i="0" u="none" strike="noStrike" dirty="0">
                          <a:solidFill>
                            <a:srgbClr val="000000"/>
                          </a:solidFill>
                          <a:latin typeface="Calibri"/>
                        </a:rPr>
                        <a:t>2.03</a:t>
                      </a:r>
                    </a:p>
                  </a:txBody>
                  <a:tcPr marL="9525" marR="9525" marT="9525" marB="0" anchor="b">
                    <a:lnL>
                      <a:noFill/>
                    </a:lnL>
                    <a:lnR>
                      <a:noFill/>
                    </a:lnR>
                    <a:lnT>
                      <a:noFill/>
                    </a:lnT>
                    <a:lnB>
                      <a:noFill/>
                    </a:lnB>
                    <a:solidFill>
                      <a:schemeClr val="accent3">
                        <a:lumMod val="40000"/>
                        <a:lumOff val="60000"/>
                      </a:schemeClr>
                    </a:solidFill>
                  </a:tcPr>
                </a:tc>
                <a:tc>
                  <a:txBody>
                    <a:bodyPr/>
                    <a:lstStyle/>
                    <a:p>
                      <a:pPr algn="r" fontAlgn="b"/>
                      <a:r>
                        <a:rPr lang="en-US" sz="1800" b="0" i="0" u="none" strike="noStrike" dirty="0">
                          <a:solidFill>
                            <a:srgbClr val="000000"/>
                          </a:solidFill>
                          <a:latin typeface="Calibri"/>
                        </a:rPr>
                        <a:t>3.31</a:t>
                      </a:r>
                    </a:p>
                  </a:txBody>
                  <a:tcPr marL="9525" marR="9525" marT="9525" marB="0" anchor="b">
                    <a:lnL>
                      <a:noFill/>
                    </a:lnL>
                    <a:lnR>
                      <a:noFill/>
                    </a:lnR>
                    <a:lnT>
                      <a:noFill/>
                    </a:lnT>
                    <a:lnB>
                      <a:noFill/>
                    </a:lnB>
                    <a:solidFill>
                      <a:schemeClr val="accent6">
                        <a:lumMod val="40000"/>
                        <a:lumOff val="60000"/>
                      </a:schemeClr>
                    </a:solidFill>
                  </a:tcPr>
                </a:tc>
                <a:tc>
                  <a:txBody>
                    <a:bodyPr/>
                    <a:lstStyle/>
                    <a:p>
                      <a:pPr algn="r" fontAlgn="b"/>
                      <a:r>
                        <a:rPr lang="en-US" sz="1800" b="0" i="0" u="none" strike="noStrike" dirty="0">
                          <a:solidFill>
                            <a:srgbClr val="000000"/>
                          </a:solidFill>
                          <a:latin typeface="Calibri"/>
                        </a:rPr>
                        <a:t>2.03</a:t>
                      </a:r>
                    </a:p>
                  </a:txBody>
                  <a:tcPr marL="9525" marR="9525" marT="9525" marB="0" anchor="b">
                    <a:lnL>
                      <a:noFill/>
                    </a:lnL>
                    <a:lnR>
                      <a:noFill/>
                    </a:lnR>
                    <a:lnT>
                      <a:noFill/>
                    </a:lnT>
                    <a:lnB>
                      <a:noFill/>
                    </a:lnB>
                    <a:solidFill>
                      <a:schemeClr val="accent6">
                        <a:lumMod val="40000"/>
                        <a:lumOff val="60000"/>
                      </a:schemeClr>
                    </a:solidFill>
                  </a:tcPr>
                </a:tc>
              </a:tr>
              <a:tr h="26173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n-lt"/>
                        </a:rPr>
                        <a:t>Linear Regression</a:t>
                      </a:r>
                    </a:p>
                  </a:txBody>
                  <a:tcPr marL="9525" marR="9525" marT="9525" marB="0" anchor="b">
                    <a:lnL>
                      <a:noFill/>
                    </a:lnL>
                    <a:lnR>
                      <a:noFill/>
                    </a:lnR>
                    <a:lnT>
                      <a:noFill/>
                    </a:lnT>
                    <a:lnB>
                      <a:noFill/>
                    </a:lnB>
                    <a:solidFill>
                      <a:schemeClr val="accent1">
                        <a:lumMod val="75000"/>
                      </a:schemeClr>
                    </a:solidFill>
                  </a:tcPr>
                </a:tc>
                <a:tc>
                  <a:txBody>
                    <a:bodyPr/>
                    <a:lstStyle/>
                    <a:p>
                      <a:pPr algn="r" fontAlgn="b"/>
                      <a:r>
                        <a:rPr lang="en-US" sz="1800" b="0" i="0" u="none" strike="noStrike" dirty="0">
                          <a:solidFill>
                            <a:srgbClr val="000000"/>
                          </a:solidFill>
                          <a:latin typeface="Calibri"/>
                        </a:rPr>
                        <a:t>1.33</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endParaRPr lang="en-US" sz="1800" b="0" i="0" u="none" strike="noStrike" dirty="0">
                        <a:solidFill>
                          <a:srgbClr val="000000"/>
                        </a:solidFill>
                        <a:latin typeface="Calibri"/>
                      </a:endParaRPr>
                    </a:p>
                  </a:txBody>
                  <a:tcPr marL="9525" marR="9525" marT="9525" marB="0" anchor="b">
                    <a:lnL>
                      <a:noFill/>
                    </a:lnL>
                    <a:lnR>
                      <a:noFill/>
                    </a:lnR>
                    <a:lnT>
                      <a:noFill/>
                    </a:lnT>
                    <a:lnB>
                      <a:noFill/>
                    </a:lnB>
                    <a:solidFill>
                      <a:schemeClr val="bg1"/>
                    </a:solidFill>
                  </a:tcPr>
                </a:tc>
                <a:tc>
                  <a:txBody>
                    <a:bodyPr/>
                    <a:lstStyle/>
                    <a:p>
                      <a:pPr algn="r" fontAlgn="b"/>
                      <a:r>
                        <a:rPr lang="en-US" sz="1800" b="0" i="0" u="none" strike="noStrike" dirty="0">
                          <a:solidFill>
                            <a:srgbClr val="000000"/>
                          </a:solidFill>
                          <a:latin typeface="Calibri"/>
                        </a:rPr>
                        <a:t>1.33</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dirty="0">
                        <a:solidFill>
                          <a:srgbClr val="000000"/>
                        </a:solidFill>
                        <a:latin typeface="Calibri"/>
                      </a:endParaRPr>
                    </a:p>
                  </a:txBody>
                  <a:tcPr marL="9525" marR="9525" marT="9525" marB="0" anchor="b">
                    <a:lnL>
                      <a:noFill/>
                    </a:lnL>
                    <a:lnR>
                      <a:noFill/>
                    </a:lnR>
                    <a:lnT>
                      <a:noFill/>
                    </a:lnT>
                    <a:lnB>
                      <a:noFill/>
                    </a:lnB>
                    <a:solidFill>
                      <a:schemeClr val="bg1"/>
                    </a:solidFill>
                  </a:tcPr>
                </a:tc>
                <a:tc>
                  <a:txBody>
                    <a:bodyPr/>
                    <a:lstStyle/>
                    <a:p>
                      <a:pPr algn="r" fontAlgn="b"/>
                      <a:r>
                        <a:rPr lang="en-US" sz="1800" b="0" i="0" u="none" strike="noStrike" dirty="0">
                          <a:solidFill>
                            <a:srgbClr val="000000"/>
                          </a:solidFill>
                          <a:latin typeface="Calibri"/>
                        </a:rPr>
                        <a:t>1.33</a:t>
                      </a:r>
                    </a:p>
                  </a:txBody>
                  <a:tcPr marL="9525" marR="9525" marT="9525" marB="0" anchor="b">
                    <a:lnL>
                      <a:noFill/>
                    </a:lnL>
                    <a:lnR>
                      <a:noFill/>
                    </a:lnR>
                    <a:lnT>
                      <a:noFill/>
                    </a:lnT>
                    <a:lnB>
                      <a:noFill/>
                    </a:lnB>
                    <a:solidFill>
                      <a:schemeClr val="accent3">
                        <a:lumMod val="40000"/>
                        <a:lumOff val="60000"/>
                      </a:schemeClr>
                    </a:solidFill>
                  </a:tcPr>
                </a:tc>
                <a:tc>
                  <a:txBody>
                    <a:bodyPr/>
                    <a:lstStyle/>
                    <a:p>
                      <a:pPr algn="l" fontAlgn="b"/>
                      <a:endParaRPr lang="en-US" sz="1800" b="0" i="0" u="none" strike="noStrike" dirty="0">
                        <a:solidFill>
                          <a:srgbClr val="000000"/>
                        </a:solidFill>
                        <a:latin typeface="Calibri"/>
                      </a:endParaRPr>
                    </a:p>
                  </a:txBody>
                  <a:tcPr marL="9525" marR="9525" marT="9525" marB="0" anchor="b">
                    <a:lnL>
                      <a:noFill/>
                    </a:lnL>
                    <a:lnR>
                      <a:noFill/>
                    </a:lnR>
                    <a:lnT>
                      <a:noFill/>
                    </a:lnT>
                    <a:lnB>
                      <a:noFill/>
                    </a:lnB>
                    <a:solidFill>
                      <a:schemeClr val="bg1"/>
                    </a:solidFill>
                  </a:tcPr>
                </a:tc>
                <a:tc>
                  <a:txBody>
                    <a:bodyPr/>
                    <a:lstStyle/>
                    <a:p>
                      <a:pPr algn="r" fontAlgn="b"/>
                      <a:r>
                        <a:rPr lang="en-US" sz="1800" b="0" i="0" u="none" strike="noStrike" dirty="0">
                          <a:solidFill>
                            <a:srgbClr val="000000"/>
                          </a:solidFill>
                          <a:latin typeface="Calibri"/>
                        </a:rPr>
                        <a:t>1.33</a:t>
                      </a:r>
                    </a:p>
                  </a:txBody>
                  <a:tcPr marL="9525" marR="9525" marT="9525" marB="0" anchor="b">
                    <a:lnL>
                      <a:noFill/>
                    </a:lnL>
                    <a:lnR>
                      <a:noFill/>
                    </a:lnR>
                    <a:lnT>
                      <a:noFill/>
                    </a:lnT>
                    <a:lnB>
                      <a:noFill/>
                    </a:lnB>
                    <a:solidFill>
                      <a:schemeClr val="accent6">
                        <a:lumMod val="40000"/>
                        <a:lumOff val="60000"/>
                      </a:schemeClr>
                    </a:solidFill>
                  </a:tcPr>
                </a:tc>
                <a:tc>
                  <a:txBody>
                    <a:bodyPr/>
                    <a:lstStyle/>
                    <a:p>
                      <a:pPr algn="l" fontAlgn="b"/>
                      <a:endParaRPr lang="en-US" sz="1800" b="0" i="0" u="none" strike="noStrike" dirty="0">
                        <a:solidFill>
                          <a:srgbClr val="000000"/>
                        </a:solidFill>
                        <a:latin typeface="Calibri"/>
                      </a:endParaRPr>
                    </a:p>
                  </a:txBody>
                  <a:tcPr marL="9525" marR="9525" marT="9525" marB="0" anchor="b">
                    <a:lnL>
                      <a:noFill/>
                    </a:lnL>
                    <a:lnR>
                      <a:noFill/>
                    </a:lnR>
                    <a:lnT>
                      <a:noFill/>
                    </a:lnT>
                    <a:lnB>
                      <a:noFill/>
                    </a:lnB>
                    <a:solidFill>
                      <a:schemeClr val="bg1"/>
                    </a:solidFill>
                  </a:tcPr>
                </a:tc>
              </a:tr>
            </a:tbl>
          </a:graphicData>
        </a:graphic>
      </p:graphicFrame>
      <p:sp>
        <p:nvSpPr>
          <p:cNvPr id="7" name="Rectangle 6"/>
          <p:cNvSpPr/>
          <p:nvPr/>
        </p:nvSpPr>
        <p:spPr>
          <a:xfrm>
            <a:off x="457200" y="3962400"/>
            <a:ext cx="8458200" cy="167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C:\work\dbopt\ui\dbo_1.5_screenshots\RE All-Access Client - Action Required for Your Product_files\image005.png"/>
          <p:cNvPicPr>
            <a:picLocks noChangeAspect="1" noChangeArrowheads="1"/>
          </p:cNvPicPr>
          <p:nvPr/>
        </p:nvPicPr>
        <p:blipFill>
          <a:blip r:embed="rId3" cstate="print"/>
          <a:srcRect/>
          <a:stretch>
            <a:fillRect/>
          </a:stretch>
        </p:blipFill>
        <p:spPr bwMode="auto">
          <a:xfrm>
            <a:off x="960438" y="1169988"/>
            <a:ext cx="5389562" cy="4087812"/>
          </a:xfrm>
          <a:prstGeom prst="rect">
            <a:avLst/>
          </a:prstGeom>
          <a:noFill/>
          <a:ln w="9525">
            <a:noFill/>
            <a:miter lim="800000"/>
            <a:headEnd/>
            <a:tailEnd/>
          </a:ln>
        </p:spPr>
      </p:pic>
      <p:sp>
        <p:nvSpPr>
          <p:cNvPr id="14339" name="Freeform 4"/>
          <p:cNvSpPr>
            <a:spLocks noChangeArrowheads="1"/>
          </p:cNvSpPr>
          <p:nvPr/>
        </p:nvSpPr>
        <p:spPr bwMode="auto">
          <a:xfrm>
            <a:off x="2189163" y="2025650"/>
            <a:ext cx="4041775" cy="1154113"/>
          </a:xfrm>
          <a:custGeom>
            <a:avLst/>
            <a:gdLst>
              <a:gd name="T0" fmla="*/ 0 w 4041913"/>
              <a:gd name="T1" fmla="*/ 937132 h 1152940"/>
              <a:gd name="T2" fmla="*/ 317942 w 4041913"/>
              <a:gd name="T3" fmla="*/ 937132 h 1152940"/>
              <a:gd name="T4" fmla="*/ 463666 w 4041913"/>
              <a:gd name="T5" fmla="*/ 1030844 h 1152940"/>
              <a:gd name="T6" fmla="*/ 741872 w 4041913"/>
              <a:gd name="T7" fmla="*/ 133877 h 1152940"/>
              <a:gd name="T8" fmla="*/ 940584 w 4041913"/>
              <a:gd name="T9" fmla="*/ 227590 h 1152940"/>
              <a:gd name="T10" fmla="*/ 1033320 w 4041913"/>
              <a:gd name="T11" fmla="*/ 669381 h 1152940"/>
              <a:gd name="T12" fmla="*/ 1377757 w 4041913"/>
              <a:gd name="T13" fmla="*/ 602444 h 1152940"/>
              <a:gd name="T14" fmla="*/ 1642711 w 4041913"/>
              <a:gd name="T15" fmla="*/ 696156 h 1152940"/>
              <a:gd name="T16" fmla="*/ 1907664 w 4041913"/>
              <a:gd name="T17" fmla="*/ 602444 h 1152940"/>
              <a:gd name="T18" fmla="*/ 2212353 w 4041913"/>
              <a:gd name="T19" fmla="*/ 722931 h 1152940"/>
              <a:gd name="T20" fmla="*/ 2689271 w 4041913"/>
              <a:gd name="T21" fmla="*/ 562280 h 1152940"/>
              <a:gd name="T22" fmla="*/ 2887994 w 4041913"/>
              <a:gd name="T23" fmla="*/ 736319 h 1152940"/>
              <a:gd name="T24" fmla="*/ 3285419 w 4041913"/>
              <a:gd name="T25" fmla="*/ 803257 h 1152940"/>
              <a:gd name="T26" fmla="*/ 3537130 w 4041913"/>
              <a:gd name="T27" fmla="*/ 950520 h 1152940"/>
              <a:gd name="T28" fmla="*/ 3921305 w 4041913"/>
              <a:gd name="T29" fmla="*/ 950520 h 1152940"/>
              <a:gd name="T30" fmla="*/ 4040533 w 4041913"/>
              <a:gd name="T31" fmla="*/ 736319 h 11529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41913"/>
              <a:gd name="T49" fmla="*/ 0 h 1152940"/>
              <a:gd name="T50" fmla="*/ 4041913 w 4041913"/>
              <a:gd name="T51" fmla="*/ 1152940 h 11529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41913" h="1152940">
                <a:moveTo>
                  <a:pt x="0" y="927653"/>
                </a:moveTo>
                <a:cubicBezTo>
                  <a:pt x="120374" y="919922"/>
                  <a:pt x="240748" y="912192"/>
                  <a:pt x="318052" y="927653"/>
                </a:cubicBezTo>
                <a:cubicBezTo>
                  <a:pt x="395356" y="943114"/>
                  <a:pt x="393148" y="1152940"/>
                  <a:pt x="463826" y="1020418"/>
                </a:cubicBezTo>
                <a:cubicBezTo>
                  <a:pt x="534504" y="887896"/>
                  <a:pt x="662609" y="265044"/>
                  <a:pt x="742122" y="132522"/>
                </a:cubicBezTo>
                <a:cubicBezTo>
                  <a:pt x="821635" y="0"/>
                  <a:pt x="892313" y="136940"/>
                  <a:pt x="940904" y="225288"/>
                </a:cubicBezTo>
                <a:cubicBezTo>
                  <a:pt x="989495" y="313636"/>
                  <a:pt x="960783" y="600766"/>
                  <a:pt x="1033670" y="662609"/>
                </a:cubicBezTo>
                <a:cubicBezTo>
                  <a:pt x="1106557" y="724453"/>
                  <a:pt x="1276626" y="591932"/>
                  <a:pt x="1378226" y="596349"/>
                </a:cubicBezTo>
                <a:cubicBezTo>
                  <a:pt x="1479826" y="600766"/>
                  <a:pt x="1554922" y="689114"/>
                  <a:pt x="1643270" y="689114"/>
                </a:cubicBezTo>
                <a:cubicBezTo>
                  <a:pt x="1731618" y="689114"/>
                  <a:pt x="1813339" y="591932"/>
                  <a:pt x="1908313" y="596349"/>
                </a:cubicBezTo>
                <a:cubicBezTo>
                  <a:pt x="2003287" y="600766"/>
                  <a:pt x="2082800" y="722244"/>
                  <a:pt x="2213113" y="715618"/>
                </a:cubicBezTo>
                <a:cubicBezTo>
                  <a:pt x="2343426" y="708992"/>
                  <a:pt x="2577548" y="554383"/>
                  <a:pt x="2690191" y="556592"/>
                </a:cubicBezTo>
                <a:cubicBezTo>
                  <a:pt x="2802834" y="558801"/>
                  <a:pt x="2789583" y="689113"/>
                  <a:pt x="2888974" y="728870"/>
                </a:cubicBezTo>
                <a:cubicBezTo>
                  <a:pt x="2988365" y="768627"/>
                  <a:pt x="3178313" y="759792"/>
                  <a:pt x="3286539" y="795131"/>
                </a:cubicBezTo>
                <a:cubicBezTo>
                  <a:pt x="3394765" y="830470"/>
                  <a:pt x="3432314" y="916609"/>
                  <a:pt x="3538331" y="940905"/>
                </a:cubicBezTo>
                <a:cubicBezTo>
                  <a:pt x="3644348" y="965201"/>
                  <a:pt x="3838714" y="976244"/>
                  <a:pt x="3922644" y="940905"/>
                </a:cubicBezTo>
                <a:cubicBezTo>
                  <a:pt x="4006574" y="905566"/>
                  <a:pt x="4024243" y="817218"/>
                  <a:pt x="4041913" y="728870"/>
                </a:cubicBezTo>
              </a:path>
            </a:pathLst>
          </a:custGeom>
          <a:noFill/>
          <a:ln w="28575" algn="ctr">
            <a:solidFill>
              <a:srgbClr val="FF0000"/>
            </a:solidFill>
            <a:round/>
            <a:headEnd/>
            <a:tailEnd/>
          </a:ln>
        </p:spPr>
        <p:txBody>
          <a:bodyPr/>
          <a:lstStyle/>
          <a:p>
            <a:pPr eaLnBrk="1" hangingPunct="1"/>
            <a:endParaRPr lang="en-US" sz="1800">
              <a:cs typeface="Arial" charset="0"/>
            </a:endParaRPr>
          </a:p>
        </p:txBody>
      </p:sp>
      <p:sp>
        <p:nvSpPr>
          <p:cNvPr id="14340" name="Rectangle 5"/>
          <p:cNvSpPr>
            <a:spLocks noChangeArrowheads="1"/>
          </p:cNvSpPr>
          <p:nvPr/>
        </p:nvSpPr>
        <p:spPr bwMode="auto">
          <a:xfrm>
            <a:off x="2022475" y="3246438"/>
            <a:ext cx="4260850" cy="1882775"/>
          </a:xfrm>
          <a:prstGeom prst="rect">
            <a:avLst/>
          </a:prstGeom>
          <a:noFill/>
          <a:ln w="28575" algn="ctr">
            <a:solidFill>
              <a:srgbClr val="FF0000"/>
            </a:solidFill>
            <a:round/>
            <a:headEnd/>
            <a:tailEnd type="triangle" w="med" len="med"/>
          </a:ln>
        </p:spPr>
        <p:txBody>
          <a:bodyPr/>
          <a:lstStyle/>
          <a:p>
            <a:pPr eaLnBrk="1" hangingPunct="1"/>
            <a:endParaRPr lang="en-US" sz="1800">
              <a:cs typeface="Arial" charset="0"/>
            </a:endParaRPr>
          </a:p>
        </p:txBody>
      </p:sp>
      <p:sp>
        <p:nvSpPr>
          <p:cNvPr id="14341" name="Rectangle 6"/>
          <p:cNvSpPr>
            <a:spLocks noChangeArrowheads="1"/>
          </p:cNvSpPr>
          <p:nvPr/>
        </p:nvSpPr>
        <p:spPr bwMode="auto">
          <a:xfrm>
            <a:off x="2041525" y="3609975"/>
            <a:ext cx="1404938" cy="1477963"/>
          </a:xfrm>
          <a:prstGeom prst="rect">
            <a:avLst/>
          </a:prstGeom>
          <a:solidFill>
            <a:schemeClr val="accent4">
              <a:lumMod val="60000"/>
              <a:lumOff val="40000"/>
              <a:alpha val="41960"/>
            </a:schemeClr>
          </a:solidFill>
          <a:ln w="19050" algn="ctr">
            <a:solidFill>
              <a:schemeClr val="tx1"/>
            </a:solidFill>
            <a:round/>
            <a:headEnd/>
            <a:tailEnd type="triangle" w="med" len="med"/>
          </a:ln>
        </p:spPr>
        <p:txBody>
          <a:bodyPr/>
          <a:lstStyle/>
          <a:p>
            <a:pPr eaLnBrk="1" hangingPunct="1"/>
            <a:endParaRPr lang="en-US" sz="1800">
              <a:cs typeface="Arial" charset="0"/>
            </a:endParaRPr>
          </a:p>
        </p:txBody>
      </p:sp>
      <p:sp>
        <p:nvSpPr>
          <p:cNvPr id="14342" name="Rectangle 9"/>
          <p:cNvSpPr>
            <a:spLocks noChangeArrowheads="1"/>
          </p:cNvSpPr>
          <p:nvPr/>
        </p:nvSpPr>
        <p:spPr bwMode="auto">
          <a:xfrm>
            <a:off x="3476625" y="3600450"/>
            <a:ext cx="1238250" cy="1476375"/>
          </a:xfrm>
          <a:prstGeom prst="rect">
            <a:avLst/>
          </a:prstGeom>
          <a:solidFill>
            <a:srgbClr val="92D050">
              <a:alpha val="50195"/>
            </a:srgbClr>
          </a:solidFill>
          <a:ln w="19050" algn="ctr">
            <a:solidFill>
              <a:schemeClr val="tx1"/>
            </a:solidFill>
            <a:round/>
            <a:headEnd/>
            <a:tailEnd type="triangle" w="med" len="med"/>
          </a:ln>
        </p:spPr>
        <p:txBody>
          <a:bodyPr/>
          <a:lstStyle/>
          <a:p>
            <a:pPr eaLnBrk="1" hangingPunct="1"/>
            <a:endParaRPr lang="en-US" sz="1800">
              <a:cs typeface="Arial" charset="0"/>
            </a:endParaRPr>
          </a:p>
        </p:txBody>
      </p:sp>
      <p:sp>
        <p:nvSpPr>
          <p:cNvPr id="14343" name="Rectangle 10"/>
          <p:cNvSpPr>
            <a:spLocks noChangeArrowheads="1"/>
          </p:cNvSpPr>
          <p:nvPr/>
        </p:nvSpPr>
        <p:spPr bwMode="auto">
          <a:xfrm>
            <a:off x="4743450" y="3598863"/>
            <a:ext cx="1468438" cy="1476375"/>
          </a:xfrm>
          <a:prstGeom prst="rect">
            <a:avLst/>
          </a:prstGeom>
          <a:solidFill>
            <a:schemeClr val="accent6">
              <a:lumMod val="60000"/>
              <a:lumOff val="40000"/>
              <a:alpha val="50195"/>
            </a:schemeClr>
          </a:solidFill>
          <a:ln w="19050" algn="ctr">
            <a:solidFill>
              <a:schemeClr val="tx1"/>
            </a:solidFill>
            <a:round/>
            <a:headEnd/>
            <a:tailEnd type="triangle" w="med" len="med"/>
          </a:ln>
        </p:spPr>
        <p:txBody>
          <a:bodyPr/>
          <a:lstStyle/>
          <a:p>
            <a:pPr eaLnBrk="1" hangingPunct="1"/>
            <a:endParaRPr lang="en-US" sz="1800">
              <a:cs typeface="Arial" charset="0"/>
            </a:endParaRPr>
          </a:p>
        </p:txBody>
      </p:sp>
      <p:sp>
        <p:nvSpPr>
          <p:cNvPr id="14344" name="TextBox 11"/>
          <p:cNvSpPr txBox="1">
            <a:spLocks noChangeArrowheads="1"/>
          </p:cNvSpPr>
          <p:nvPr/>
        </p:nvSpPr>
        <p:spPr bwMode="auto">
          <a:xfrm>
            <a:off x="3381375" y="2187575"/>
            <a:ext cx="1538288" cy="369888"/>
          </a:xfrm>
          <a:prstGeom prst="rect">
            <a:avLst/>
          </a:prstGeom>
          <a:noFill/>
          <a:ln w="9525">
            <a:noFill/>
            <a:miter lim="800000"/>
            <a:headEnd/>
            <a:tailEnd/>
          </a:ln>
        </p:spPr>
        <p:txBody>
          <a:bodyPr>
            <a:spAutoFit/>
          </a:bodyPr>
          <a:lstStyle/>
          <a:p>
            <a:r>
              <a:rPr lang="en-US" dirty="0">
                <a:solidFill>
                  <a:srgbClr val="FF0000"/>
                </a:solidFill>
              </a:rPr>
              <a:t>LOAD</a:t>
            </a:r>
          </a:p>
        </p:txBody>
      </p:sp>
      <p:sp>
        <p:nvSpPr>
          <p:cNvPr id="14345" name="TextBox 12"/>
          <p:cNvSpPr txBox="1">
            <a:spLocks noChangeArrowheads="1"/>
          </p:cNvSpPr>
          <p:nvPr/>
        </p:nvSpPr>
        <p:spPr bwMode="auto">
          <a:xfrm>
            <a:off x="3262313" y="3244850"/>
            <a:ext cx="1331912" cy="369888"/>
          </a:xfrm>
          <a:prstGeom prst="rect">
            <a:avLst/>
          </a:prstGeom>
          <a:noFill/>
          <a:ln w="19050">
            <a:noFill/>
            <a:miter lim="800000"/>
            <a:headEnd/>
            <a:tailEnd/>
          </a:ln>
        </p:spPr>
        <p:txBody>
          <a:bodyPr>
            <a:spAutoFit/>
          </a:bodyPr>
          <a:lstStyle/>
          <a:p>
            <a:r>
              <a:rPr lang="en-US">
                <a:solidFill>
                  <a:srgbClr val="FF0000"/>
                </a:solidFill>
              </a:rPr>
              <a:t>Top Activity </a:t>
            </a:r>
          </a:p>
        </p:txBody>
      </p:sp>
      <p:sp>
        <p:nvSpPr>
          <p:cNvPr id="14346" name="TextBox 13"/>
          <p:cNvSpPr txBox="1">
            <a:spLocks noChangeArrowheads="1"/>
          </p:cNvSpPr>
          <p:nvPr/>
        </p:nvSpPr>
        <p:spPr bwMode="auto">
          <a:xfrm>
            <a:off x="2066925" y="4178300"/>
            <a:ext cx="1538288" cy="368300"/>
          </a:xfrm>
          <a:prstGeom prst="rect">
            <a:avLst/>
          </a:prstGeom>
          <a:noFill/>
          <a:ln w="9525">
            <a:noFill/>
            <a:miter lim="800000"/>
            <a:headEnd/>
            <a:tailEnd/>
          </a:ln>
        </p:spPr>
        <p:txBody>
          <a:bodyPr>
            <a:spAutoFit/>
          </a:bodyPr>
          <a:lstStyle/>
          <a:p>
            <a:r>
              <a:rPr lang="en-US" dirty="0">
                <a:solidFill>
                  <a:srgbClr val="FF0000"/>
                </a:solidFill>
              </a:rPr>
              <a:t>SQL</a:t>
            </a:r>
          </a:p>
        </p:txBody>
      </p:sp>
      <p:sp>
        <p:nvSpPr>
          <p:cNvPr id="14347" name="TextBox 14"/>
          <p:cNvSpPr txBox="1">
            <a:spLocks noChangeArrowheads="1"/>
          </p:cNvSpPr>
          <p:nvPr/>
        </p:nvSpPr>
        <p:spPr bwMode="auto">
          <a:xfrm>
            <a:off x="3487738" y="4159250"/>
            <a:ext cx="1539875" cy="369888"/>
          </a:xfrm>
          <a:prstGeom prst="rect">
            <a:avLst/>
          </a:prstGeom>
          <a:noFill/>
          <a:ln w="9525">
            <a:noFill/>
            <a:miter lim="800000"/>
            <a:headEnd/>
            <a:tailEnd/>
          </a:ln>
        </p:spPr>
        <p:txBody>
          <a:bodyPr>
            <a:spAutoFit/>
          </a:bodyPr>
          <a:lstStyle/>
          <a:p>
            <a:r>
              <a:rPr lang="en-US" dirty="0">
                <a:solidFill>
                  <a:srgbClr val="FF0000"/>
                </a:solidFill>
              </a:rPr>
              <a:t> Events</a:t>
            </a:r>
          </a:p>
        </p:txBody>
      </p:sp>
      <p:sp>
        <p:nvSpPr>
          <p:cNvPr id="14348" name="TextBox 15"/>
          <p:cNvSpPr txBox="1">
            <a:spLocks noChangeArrowheads="1"/>
          </p:cNvSpPr>
          <p:nvPr/>
        </p:nvSpPr>
        <p:spPr bwMode="auto">
          <a:xfrm>
            <a:off x="5002213" y="4157663"/>
            <a:ext cx="1538287" cy="369887"/>
          </a:xfrm>
          <a:prstGeom prst="rect">
            <a:avLst/>
          </a:prstGeom>
          <a:noFill/>
          <a:ln w="9525">
            <a:noFill/>
            <a:miter lim="800000"/>
            <a:headEnd/>
            <a:tailEnd/>
          </a:ln>
        </p:spPr>
        <p:txBody>
          <a:bodyPr>
            <a:spAutoFit/>
          </a:bodyPr>
          <a:lstStyle/>
          <a:p>
            <a:r>
              <a:rPr lang="en-US" dirty="0">
                <a:solidFill>
                  <a:srgbClr val="FF0000"/>
                </a:solidFill>
              </a:rPr>
              <a:t>Sessions</a:t>
            </a:r>
          </a:p>
        </p:txBody>
      </p:sp>
      <p:pic>
        <p:nvPicPr>
          <p:cNvPr id="14349" name="Picture 2"/>
          <p:cNvPicPr>
            <a:picLocks noChangeAspect="1" noChangeArrowheads="1"/>
          </p:cNvPicPr>
          <p:nvPr/>
        </p:nvPicPr>
        <p:blipFill>
          <a:blip r:embed="rId4" cstate="print"/>
          <a:srcRect/>
          <a:stretch>
            <a:fillRect/>
          </a:stretch>
        </p:blipFill>
        <p:spPr bwMode="auto">
          <a:xfrm>
            <a:off x="4495800" y="5184775"/>
            <a:ext cx="4284663" cy="1673225"/>
          </a:xfrm>
          <a:prstGeom prst="rect">
            <a:avLst/>
          </a:prstGeom>
          <a:noFill/>
          <a:ln w="9525">
            <a:solidFill>
              <a:schemeClr val="tx1"/>
            </a:solidFill>
            <a:miter lim="800000"/>
            <a:headEnd/>
            <a:tailEnd/>
          </a:ln>
        </p:spPr>
      </p:pic>
      <p:sp>
        <p:nvSpPr>
          <p:cNvPr id="14350" name="TextBox 27"/>
          <p:cNvSpPr txBox="1">
            <a:spLocks noChangeArrowheads="1"/>
          </p:cNvSpPr>
          <p:nvPr/>
        </p:nvSpPr>
        <p:spPr bwMode="auto">
          <a:xfrm>
            <a:off x="7620000" y="4724400"/>
            <a:ext cx="2278063" cy="400050"/>
          </a:xfrm>
          <a:prstGeom prst="rect">
            <a:avLst/>
          </a:prstGeom>
          <a:noFill/>
          <a:ln w="9525">
            <a:noFill/>
            <a:miter lim="800000"/>
            <a:headEnd/>
            <a:tailEnd/>
          </a:ln>
        </p:spPr>
        <p:txBody>
          <a:bodyPr>
            <a:spAutoFit/>
          </a:bodyPr>
          <a:lstStyle/>
          <a:p>
            <a:r>
              <a:rPr lang="en-US" sz="2000"/>
              <a:t>Get Details</a:t>
            </a:r>
            <a:endParaRPr lang="en-US"/>
          </a:p>
        </p:txBody>
      </p:sp>
      <p:sp>
        <p:nvSpPr>
          <p:cNvPr id="14351" name="TextBox 29"/>
          <p:cNvSpPr txBox="1">
            <a:spLocks noChangeArrowheads="1"/>
          </p:cNvSpPr>
          <p:nvPr/>
        </p:nvSpPr>
        <p:spPr bwMode="auto">
          <a:xfrm>
            <a:off x="6484938" y="3862388"/>
            <a:ext cx="2276475" cy="400050"/>
          </a:xfrm>
          <a:prstGeom prst="rect">
            <a:avLst/>
          </a:prstGeom>
          <a:noFill/>
          <a:ln w="9525">
            <a:noFill/>
            <a:miter lim="800000"/>
            <a:headEnd/>
            <a:tailEnd/>
          </a:ln>
        </p:spPr>
        <p:txBody>
          <a:bodyPr>
            <a:spAutoFit/>
          </a:bodyPr>
          <a:lstStyle/>
          <a:p>
            <a:r>
              <a:rPr lang="en-US" sz="2000"/>
              <a:t>Click here</a:t>
            </a:r>
            <a:endParaRPr lang="en-US"/>
          </a:p>
        </p:txBody>
      </p:sp>
      <p:cxnSp>
        <p:nvCxnSpPr>
          <p:cNvPr id="14352" name="Straight Arrow Connector 26"/>
          <p:cNvCxnSpPr>
            <a:cxnSpLocks noChangeShapeType="1"/>
          </p:cNvCxnSpPr>
          <p:nvPr/>
        </p:nvCxnSpPr>
        <p:spPr bwMode="auto">
          <a:xfrm>
            <a:off x="5930900" y="2860675"/>
            <a:ext cx="692150" cy="1588"/>
          </a:xfrm>
          <a:prstGeom prst="straightConnector1">
            <a:avLst/>
          </a:prstGeom>
          <a:noFill/>
          <a:ln w="38100" algn="ctr">
            <a:solidFill>
              <a:srgbClr val="FF0000"/>
            </a:solidFill>
            <a:round/>
            <a:headEnd type="arrow" w="med" len="med"/>
            <a:tailEnd/>
          </a:ln>
        </p:spPr>
      </p:cxnSp>
      <p:sp>
        <p:nvSpPr>
          <p:cNvPr id="14353" name="TextBox 32"/>
          <p:cNvSpPr txBox="1">
            <a:spLocks noChangeArrowheads="1"/>
          </p:cNvSpPr>
          <p:nvPr/>
        </p:nvSpPr>
        <p:spPr bwMode="auto">
          <a:xfrm>
            <a:off x="6623050" y="2720975"/>
            <a:ext cx="2278063" cy="708025"/>
          </a:xfrm>
          <a:prstGeom prst="rect">
            <a:avLst/>
          </a:prstGeom>
          <a:noFill/>
          <a:ln w="9525">
            <a:noFill/>
            <a:miter lim="800000"/>
            <a:headEnd/>
            <a:tailEnd/>
          </a:ln>
        </p:spPr>
        <p:txBody>
          <a:bodyPr>
            <a:spAutoFit/>
          </a:bodyPr>
          <a:lstStyle/>
          <a:p>
            <a:r>
              <a:rPr lang="en-US" sz="2000" dirty="0">
                <a:solidFill>
                  <a:srgbClr val="FF0000"/>
                </a:solidFill>
              </a:rPr>
              <a:t>Max CPU</a:t>
            </a:r>
          </a:p>
          <a:p>
            <a:r>
              <a:rPr lang="en-US" sz="2000" dirty="0">
                <a:solidFill>
                  <a:srgbClr val="FF0000"/>
                </a:solidFill>
              </a:rPr>
              <a:t>(yard stick)</a:t>
            </a:r>
            <a:endParaRPr lang="en-US" dirty="0">
              <a:solidFill>
                <a:srgbClr val="FF0000"/>
              </a:solidFill>
            </a:endParaRPr>
          </a:p>
        </p:txBody>
      </p:sp>
      <p:cxnSp>
        <p:nvCxnSpPr>
          <p:cNvPr id="14354" name="Straight Arrow Connector 44"/>
          <p:cNvCxnSpPr>
            <a:cxnSpLocks noChangeShapeType="1"/>
          </p:cNvCxnSpPr>
          <p:nvPr/>
        </p:nvCxnSpPr>
        <p:spPr bwMode="auto">
          <a:xfrm rot="16200000" flipH="1">
            <a:off x="7010400" y="4191000"/>
            <a:ext cx="609600" cy="609600"/>
          </a:xfrm>
          <a:prstGeom prst="straightConnector1">
            <a:avLst/>
          </a:prstGeom>
          <a:noFill/>
          <a:ln w="12700" algn="ctr">
            <a:solidFill>
              <a:schemeClr val="tx1"/>
            </a:solidFill>
            <a:prstDash val="dash"/>
            <a:round/>
            <a:headEnd/>
            <a:tailEnd type="arrow" w="med" len="med"/>
          </a:ln>
        </p:spPr>
      </p:cxnSp>
      <p:sp>
        <p:nvSpPr>
          <p:cNvPr id="29" name="Rectangle 28"/>
          <p:cNvSpPr/>
          <p:nvPr/>
        </p:nvSpPr>
        <p:spPr bwMode="auto">
          <a:xfrm>
            <a:off x="2714625" y="2073275"/>
            <a:ext cx="638175" cy="1203325"/>
          </a:xfrm>
          <a:prstGeom prst="rect">
            <a:avLst/>
          </a:prstGeom>
          <a:solidFill>
            <a:srgbClr val="A6A6A6">
              <a:alpha val="27843"/>
            </a:srgbClr>
          </a:solidFill>
          <a:ln w="19050" cap="flat" cmpd="sng" algn="ctr">
            <a:solidFill>
              <a:schemeClr val="bg1">
                <a:lumMod val="65000"/>
              </a:schemeClr>
            </a:solidFill>
            <a:prstDash val="solid"/>
            <a:round/>
            <a:headEnd type="none" w="med" len="med"/>
            <a:tailEnd type="triangle" w="med" len="med"/>
          </a:ln>
          <a:effectLst/>
        </p:spPr>
        <p:txBody>
          <a:bodyPr/>
          <a:lstStyle/>
          <a:p>
            <a:pPr eaLnBrk="1" hangingPunct="1">
              <a:defRPr/>
            </a:pPr>
            <a:endParaRPr lang="en-US" sz="1800">
              <a:cs typeface="Arial" charset="0"/>
            </a:endParaRPr>
          </a:p>
        </p:txBody>
      </p:sp>
      <p:sp>
        <p:nvSpPr>
          <p:cNvPr id="14356" name="Title 33"/>
          <p:cNvSpPr>
            <a:spLocks noGrp="1"/>
          </p:cNvSpPr>
          <p:nvPr>
            <p:ph type="title"/>
          </p:nvPr>
        </p:nvSpPr>
        <p:spPr>
          <a:xfrm>
            <a:off x="11499" y="-192660"/>
            <a:ext cx="8458200" cy="914400"/>
          </a:xfrm>
        </p:spPr>
        <p:txBody>
          <a:bodyPr>
            <a:normAutofit/>
          </a:bodyPr>
          <a:lstStyle/>
          <a:p>
            <a:r>
              <a:rPr lang="en-US" sz="3200" dirty="0" smtClean="0"/>
              <a:t>How Can We Open the Black Box?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35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3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34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3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3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3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34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34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35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35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3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p:bldP spid="14340" grpId="0" animBg="1"/>
      <p:bldP spid="14341" grpId="0" animBg="1"/>
      <p:bldP spid="14342" grpId="0" animBg="1"/>
      <p:bldP spid="14343" grpId="0" animBg="1"/>
      <p:bldP spid="14344" grpId="0"/>
      <p:bldP spid="14345" grpId="0"/>
      <p:bldP spid="14346" grpId="0"/>
      <p:bldP spid="14347" grpId="0"/>
      <p:bldP spid="14348" grpId="0"/>
      <p:bldP spid="14350" grpId="0"/>
      <p:bldP spid="14351" grpId="0"/>
      <p:bldP spid="14353"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58496" y="-129369"/>
            <a:ext cx="5262562" cy="568325"/>
          </a:xfrm>
        </p:spPr>
        <p:txBody>
          <a:bodyPr>
            <a:normAutofit/>
          </a:bodyPr>
          <a:lstStyle/>
          <a:p>
            <a:pPr eaLnBrk="1" hangingPunct="1"/>
            <a:r>
              <a:rPr lang="en-US" sz="2800" dirty="0" smtClean="0"/>
              <a:t>Who is Kyle Hailey</a:t>
            </a:r>
          </a:p>
        </p:txBody>
      </p:sp>
      <p:sp>
        <p:nvSpPr>
          <p:cNvPr id="5124" name="Rectangle 3"/>
          <p:cNvSpPr>
            <a:spLocks noGrp="1" noChangeArrowheads="1"/>
          </p:cNvSpPr>
          <p:nvPr>
            <p:ph type="body" idx="1"/>
          </p:nvPr>
        </p:nvSpPr>
        <p:spPr>
          <a:xfrm>
            <a:off x="88900" y="1317625"/>
            <a:ext cx="7772400" cy="5148263"/>
          </a:xfrm>
        </p:spPr>
        <p:txBody>
          <a:bodyPr/>
          <a:lstStyle/>
          <a:p>
            <a:pPr eaLnBrk="1" hangingPunct="1">
              <a:lnSpc>
                <a:spcPct val="90000"/>
              </a:lnSpc>
              <a:buFont typeface="Wingdings" pitchFamily="2" charset="2"/>
              <a:buNone/>
            </a:pPr>
            <a:endParaRPr lang="en-US" sz="1400" dirty="0" smtClean="0"/>
          </a:p>
          <a:p>
            <a:pPr eaLnBrk="1" hangingPunct="1">
              <a:lnSpc>
                <a:spcPct val="90000"/>
              </a:lnSpc>
            </a:pPr>
            <a:r>
              <a:rPr lang="en-US" sz="2400" dirty="0" smtClean="0"/>
              <a:t>1990 Oracle</a:t>
            </a:r>
          </a:p>
          <a:p>
            <a:pPr lvl="1" eaLnBrk="1" hangingPunct="1">
              <a:lnSpc>
                <a:spcPct val="90000"/>
              </a:lnSpc>
            </a:pPr>
            <a:r>
              <a:rPr lang="en-US" sz="900" dirty="0" smtClean="0"/>
              <a:t>90 support</a:t>
            </a:r>
          </a:p>
          <a:p>
            <a:pPr lvl="1" eaLnBrk="1" hangingPunct="1">
              <a:lnSpc>
                <a:spcPct val="90000"/>
              </a:lnSpc>
            </a:pPr>
            <a:r>
              <a:rPr lang="en-US" sz="900" dirty="0" smtClean="0"/>
              <a:t>92 Ported v6</a:t>
            </a:r>
          </a:p>
          <a:p>
            <a:pPr lvl="1" eaLnBrk="1" hangingPunct="1">
              <a:lnSpc>
                <a:spcPct val="90000"/>
              </a:lnSpc>
            </a:pPr>
            <a:r>
              <a:rPr lang="en-US" sz="900" dirty="0" smtClean="0"/>
              <a:t>93 France</a:t>
            </a:r>
          </a:p>
          <a:p>
            <a:pPr lvl="1" eaLnBrk="1" hangingPunct="1">
              <a:lnSpc>
                <a:spcPct val="90000"/>
              </a:lnSpc>
            </a:pPr>
            <a:r>
              <a:rPr lang="en-US" sz="900" dirty="0" smtClean="0"/>
              <a:t>95 Benchmarking </a:t>
            </a:r>
          </a:p>
          <a:p>
            <a:pPr lvl="1" eaLnBrk="1" hangingPunct="1">
              <a:lnSpc>
                <a:spcPct val="90000"/>
              </a:lnSpc>
            </a:pPr>
            <a:r>
              <a:rPr lang="en-US" sz="900" dirty="0" smtClean="0"/>
              <a:t>98 ST  Real World Performance</a:t>
            </a:r>
          </a:p>
          <a:p>
            <a:pPr eaLnBrk="1" hangingPunct="1">
              <a:lnSpc>
                <a:spcPct val="90000"/>
              </a:lnSpc>
            </a:pPr>
            <a:r>
              <a:rPr lang="en-US" sz="2400" dirty="0" smtClean="0"/>
              <a:t>2000 </a:t>
            </a:r>
            <a:r>
              <a:rPr lang="en-US" sz="2400" dirty="0" err="1" smtClean="0"/>
              <a:t>Dot.Com</a:t>
            </a:r>
            <a:endParaRPr lang="en-US" sz="2400" dirty="0" smtClean="0"/>
          </a:p>
          <a:p>
            <a:pPr eaLnBrk="1" hangingPunct="1">
              <a:lnSpc>
                <a:spcPct val="90000"/>
              </a:lnSpc>
            </a:pPr>
            <a:r>
              <a:rPr lang="en-US" sz="2400" dirty="0" smtClean="0"/>
              <a:t>2001 Quest </a:t>
            </a:r>
          </a:p>
          <a:p>
            <a:pPr eaLnBrk="1" hangingPunct="1">
              <a:lnSpc>
                <a:spcPct val="90000"/>
              </a:lnSpc>
            </a:pPr>
            <a:r>
              <a:rPr lang="en-US" sz="2400" dirty="0" smtClean="0"/>
              <a:t>2002 Oracle OEM 10g</a:t>
            </a:r>
          </a:p>
          <a:p>
            <a:pPr eaLnBrk="1" hangingPunct="1">
              <a:lnSpc>
                <a:spcPct val="90000"/>
              </a:lnSpc>
            </a:pPr>
            <a:r>
              <a:rPr lang="en-US" sz="2400" dirty="0" smtClean="0"/>
              <a:t>2005 </a:t>
            </a:r>
            <a:r>
              <a:rPr lang="en-US" sz="2400" dirty="0" smtClean="0"/>
              <a:t>Embarcadero</a:t>
            </a:r>
          </a:p>
          <a:p>
            <a:pPr lvl="1" eaLnBrk="1" hangingPunct="1">
              <a:lnSpc>
                <a:spcPct val="90000"/>
              </a:lnSpc>
            </a:pPr>
            <a:r>
              <a:rPr lang="en-US" sz="2000" dirty="0" smtClean="0"/>
              <a:t>DB Optimizer</a:t>
            </a:r>
          </a:p>
          <a:p>
            <a:pPr>
              <a:lnSpc>
                <a:spcPct val="90000"/>
              </a:lnSpc>
            </a:pPr>
            <a:r>
              <a:rPr lang="en-US" sz="2400" dirty="0" err="1" smtClean="0"/>
              <a:t>Delphix</a:t>
            </a:r>
            <a:endParaRPr lang="en-US" sz="2400" dirty="0" smtClean="0"/>
          </a:p>
          <a:p>
            <a:pPr eaLnBrk="1" hangingPunct="1">
              <a:lnSpc>
                <a:spcPct val="90000"/>
              </a:lnSpc>
            </a:pPr>
            <a:endParaRPr lang="en-US" sz="2400" dirty="0" smtClean="0"/>
          </a:p>
        </p:txBody>
      </p:sp>
      <p:pic>
        <p:nvPicPr>
          <p:cNvPr id="23" name="Picture 8" descr="C:\Users\Trish\Pictures\2151548473_b0ec4f23ec.jpg"/>
          <p:cNvPicPr>
            <a:picLocks noChangeAspect="1" noChangeArrowheads="1"/>
          </p:cNvPicPr>
          <p:nvPr/>
        </p:nvPicPr>
        <p:blipFill>
          <a:blip r:embed="rId3" cstate="print"/>
          <a:srcRect/>
          <a:stretch>
            <a:fillRect/>
          </a:stretch>
        </p:blipFill>
        <p:spPr bwMode="auto">
          <a:xfrm>
            <a:off x="5348288" y="1384300"/>
            <a:ext cx="2049462" cy="2382838"/>
          </a:xfrm>
          <a:prstGeom prst="rect">
            <a:avLst/>
          </a:prstGeom>
          <a:noFill/>
          <a:ln w="9525">
            <a:noFill/>
            <a:miter lim="800000"/>
            <a:headEnd/>
            <a:tailEnd/>
          </a:ln>
        </p:spPr>
      </p:pic>
      <p:pic>
        <p:nvPicPr>
          <p:cNvPr id="24" name="Picture 10" descr="C:\Users\Trish\photos\179376253_34af894d8f.jpg"/>
          <p:cNvPicPr>
            <a:picLocks noChangeAspect="1" noChangeArrowheads="1"/>
          </p:cNvPicPr>
          <p:nvPr/>
        </p:nvPicPr>
        <p:blipFill>
          <a:blip r:embed="rId4" cstate="print"/>
          <a:srcRect/>
          <a:stretch>
            <a:fillRect/>
          </a:stretch>
        </p:blipFill>
        <p:spPr bwMode="auto">
          <a:xfrm>
            <a:off x="4527550" y="1184275"/>
            <a:ext cx="3784600" cy="2682875"/>
          </a:xfrm>
          <a:prstGeom prst="rect">
            <a:avLst/>
          </a:prstGeom>
          <a:noFill/>
          <a:ln w="9525">
            <a:noFill/>
            <a:miter lim="800000"/>
            <a:headEnd/>
            <a:tailEnd/>
          </a:ln>
        </p:spPr>
      </p:pic>
      <p:pic>
        <p:nvPicPr>
          <p:cNvPr id="25" name="Picture 9" descr="C:\Users\Trish\Pictures\1244616712_67d6f26aaa.jpg"/>
          <p:cNvPicPr>
            <a:picLocks noChangeAspect="1" noChangeArrowheads="1"/>
          </p:cNvPicPr>
          <p:nvPr/>
        </p:nvPicPr>
        <p:blipFill>
          <a:blip r:embed="rId5" cstate="print"/>
          <a:srcRect/>
          <a:stretch>
            <a:fillRect/>
          </a:stretch>
        </p:blipFill>
        <p:spPr bwMode="auto">
          <a:xfrm>
            <a:off x="4489450" y="1112838"/>
            <a:ext cx="4022725" cy="2897187"/>
          </a:xfrm>
          <a:prstGeom prst="rect">
            <a:avLst/>
          </a:prstGeom>
          <a:noFill/>
          <a:ln w="9525">
            <a:noFill/>
            <a:miter lim="800000"/>
            <a:headEnd/>
            <a:tailEnd/>
          </a:ln>
        </p:spPr>
      </p:pic>
      <p:pic>
        <p:nvPicPr>
          <p:cNvPr id="199682" name="Picture 2" descr="http://theora.com/images/Cheetah.jpg"/>
          <p:cNvPicPr>
            <a:picLocks noChangeAspect="1" noChangeArrowheads="1"/>
          </p:cNvPicPr>
          <p:nvPr/>
        </p:nvPicPr>
        <p:blipFill>
          <a:blip r:embed="rId6" cstate="print"/>
          <a:srcRect/>
          <a:stretch>
            <a:fillRect/>
          </a:stretch>
        </p:blipFill>
        <p:spPr bwMode="auto">
          <a:xfrm>
            <a:off x="4418013" y="1077913"/>
            <a:ext cx="4111625" cy="3006725"/>
          </a:xfrm>
          <a:prstGeom prst="rect">
            <a:avLst/>
          </a:prstGeom>
          <a:noFill/>
          <a:ln w="9525">
            <a:noFill/>
            <a:miter lim="800000"/>
            <a:headEnd/>
            <a:tailEnd/>
          </a:ln>
        </p:spPr>
      </p:pic>
      <p:pic>
        <p:nvPicPr>
          <p:cNvPr id="199687" name="Picture 7"/>
          <p:cNvPicPr>
            <a:picLocks noChangeAspect="1" noChangeArrowheads="1"/>
          </p:cNvPicPr>
          <p:nvPr/>
        </p:nvPicPr>
        <p:blipFill>
          <a:blip r:embed="rId7" cstate="print"/>
          <a:srcRect/>
          <a:stretch>
            <a:fillRect/>
          </a:stretch>
        </p:blipFill>
        <p:spPr bwMode="auto">
          <a:xfrm>
            <a:off x="4194175" y="1050925"/>
            <a:ext cx="4611688" cy="3009900"/>
          </a:xfrm>
          <a:prstGeom prst="rect">
            <a:avLst/>
          </a:prstGeom>
          <a:noFill/>
          <a:ln w="9525">
            <a:noFill/>
            <a:miter lim="800000"/>
            <a:headEnd/>
            <a:tailEnd/>
          </a:ln>
        </p:spPr>
      </p:pic>
      <p:pic>
        <p:nvPicPr>
          <p:cNvPr id="31" name="Picture 12" descr="C:\Users\Trish\photos\23284750.jpg"/>
          <p:cNvPicPr>
            <a:picLocks noChangeAspect="1" noChangeArrowheads="1"/>
          </p:cNvPicPr>
          <p:nvPr/>
        </p:nvPicPr>
        <p:blipFill>
          <a:blip r:embed="rId8" cstate="print"/>
          <a:srcRect/>
          <a:stretch>
            <a:fillRect/>
          </a:stretch>
        </p:blipFill>
        <p:spPr bwMode="auto">
          <a:xfrm>
            <a:off x="4818063" y="1030288"/>
            <a:ext cx="2698750" cy="3213100"/>
          </a:xfrm>
          <a:prstGeom prst="rect">
            <a:avLst/>
          </a:prstGeom>
          <a:noFill/>
          <a:ln w="9525">
            <a:noFill/>
            <a:miter lim="800000"/>
            <a:headEnd/>
            <a:tailEnd/>
          </a:ln>
        </p:spPr>
      </p:pic>
      <p:pic>
        <p:nvPicPr>
          <p:cNvPr id="32" name="Picture 14" descr="C:\Users\Trish\photos\AtomicBombCloud2.jpg"/>
          <p:cNvPicPr>
            <a:picLocks noChangeAspect="1" noChangeArrowheads="1"/>
          </p:cNvPicPr>
          <p:nvPr/>
        </p:nvPicPr>
        <p:blipFill>
          <a:blip r:embed="rId9" cstate="print"/>
          <a:srcRect/>
          <a:stretch>
            <a:fillRect/>
          </a:stretch>
        </p:blipFill>
        <p:spPr bwMode="auto">
          <a:xfrm>
            <a:off x="5087938" y="1217613"/>
            <a:ext cx="2233612" cy="2460625"/>
          </a:xfrm>
          <a:prstGeom prst="rect">
            <a:avLst/>
          </a:prstGeom>
          <a:noFill/>
          <a:ln w="9525">
            <a:noFill/>
            <a:miter lim="800000"/>
            <a:headEnd/>
            <a:tailEnd/>
          </a:ln>
        </p:spPr>
      </p:pic>
      <p:pic>
        <p:nvPicPr>
          <p:cNvPr id="33" name="Picture 13" descr="C:\averatec\graphics\quest\spotlight.JPG"/>
          <p:cNvPicPr>
            <a:picLocks noChangeAspect="1" noChangeArrowheads="1"/>
          </p:cNvPicPr>
          <p:nvPr/>
        </p:nvPicPr>
        <p:blipFill>
          <a:blip r:embed="rId10" cstate="print"/>
          <a:srcRect/>
          <a:stretch>
            <a:fillRect/>
          </a:stretch>
        </p:blipFill>
        <p:spPr bwMode="auto">
          <a:xfrm>
            <a:off x="3883025" y="1031875"/>
            <a:ext cx="5060950" cy="3378200"/>
          </a:xfrm>
          <a:prstGeom prst="rect">
            <a:avLst/>
          </a:prstGeom>
          <a:noFill/>
          <a:ln w="9525">
            <a:noFill/>
            <a:miter lim="800000"/>
            <a:headEnd/>
            <a:tailEnd/>
          </a:ln>
        </p:spPr>
      </p:pic>
      <p:pic>
        <p:nvPicPr>
          <p:cNvPr id="39" name="Picture 24" descr="http://freespace.virgin.net/lovely.perfume/Slap.jpg"/>
          <p:cNvPicPr>
            <a:picLocks noChangeAspect="1" noChangeArrowheads="1"/>
          </p:cNvPicPr>
          <p:nvPr/>
        </p:nvPicPr>
        <p:blipFill>
          <a:blip r:embed="rId11" cstate="print"/>
          <a:srcRect/>
          <a:stretch>
            <a:fillRect/>
          </a:stretch>
        </p:blipFill>
        <p:spPr bwMode="auto">
          <a:xfrm>
            <a:off x="4422775" y="1325563"/>
            <a:ext cx="3009900" cy="3009900"/>
          </a:xfrm>
          <a:prstGeom prst="rect">
            <a:avLst/>
          </a:prstGeom>
          <a:noFill/>
          <a:ln w="9525">
            <a:noFill/>
            <a:miter lim="800000"/>
            <a:headEnd/>
            <a:tailEnd/>
          </a:ln>
        </p:spPr>
      </p:pic>
      <p:pic>
        <p:nvPicPr>
          <p:cNvPr id="34" name="Picture 4"/>
          <p:cNvPicPr>
            <a:picLocks noChangeAspect="1" noChangeArrowheads="1"/>
          </p:cNvPicPr>
          <p:nvPr/>
        </p:nvPicPr>
        <p:blipFill>
          <a:blip r:embed="rId12" cstate="print"/>
          <a:srcRect/>
          <a:stretch>
            <a:fillRect/>
          </a:stretch>
        </p:blipFill>
        <p:spPr bwMode="auto">
          <a:xfrm>
            <a:off x="3771900" y="1042988"/>
            <a:ext cx="5156200" cy="3725862"/>
          </a:xfrm>
          <a:prstGeom prst="rect">
            <a:avLst/>
          </a:prstGeom>
          <a:noFill/>
          <a:ln w="9525">
            <a:solidFill>
              <a:schemeClr val="tx1"/>
            </a:solidFill>
            <a:miter lim="800000"/>
            <a:headEnd/>
            <a:tailEnd/>
          </a:ln>
        </p:spPr>
      </p:pic>
      <p:sp>
        <p:nvSpPr>
          <p:cNvPr id="21" name="TextBox 20"/>
          <p:cNvSpPr txBox="1"/>
          <p:nvPr/>
        </p:nvSpPr>
        <p:spPr>
          <a:xfrm>
            <a:off x="4191000" y="3352800"/>
            <a:ext cx="3886200" cy="892552"/>
          </a:xfrm>
          <a:prstGeom prst="rect">
            <a:avLst/>
          </a:prstGeom>
          <a:solidFill>
            <a:schemeClr val="bg1">
              <a:lumMod val="75000"/>
            </a:schemeClr>
          </a:solidFill>
        </p:spPr>
        <p:txBody>
          <a:bodyPr wrap="square" rtlCol="0">
            <a:spAutoFit/>
          </a:bodyPr>
          <a:lstStyle/>
          <a:p>
            <a:r>
              <a:rPr lang="en-US" sz="3200" dirty="0" smtClean="0"/>
              <a:t>Success!</a:t>
            </a:r>
          </a:p>
          <a:p>
            <a:r>
              <a:rPr lang="en-US" sz="2000" dirty="0" smtClean="0"/>
              <a:t>First successful OEM design</a:t>
            </a:r>
            <a:endParaRPr lang="en-US" sz="2000" dirty="0"/>
          </a:p>
        </p:txBody>
      </p:sp>
      <p:sp>
        <p:nvSpPr>
          <p:cNvPr id="35" name="Rectangle 34"/>
          <p:cNvSpPr/>
          <p:nvPr/>
        </p:nvSpPr>
        <p:spPr>
          <a:xfrm>
            <a:off x="3590925" y="990600"/>
            <a:ext cx="5553075" cy="3889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6" name="Picture 5"/>
          <p:cNvPicPr>
            <a:picLocks noChangeAspect="1" noChangeArrowheads="1"/>
          </p:cNvPicPr>
          <p:nvPr/>
        </p:nvPicPr>
        <p:blipFill>
          <a:blip r:embed="rId13" cstate="print"/>
          <a:srcRect/>
          <a:stretch>
            <a:fillRect/>
          </a:stretch>
        </p:blipFill>
        <p:spPr bwMode="auto">
          <a:xfrm>
            <a:off x="7088188" y="1217613"/>
            <a:ext cx="1590675" cy="2024062"/>
          </a:xfrm>
          <a:prstGeom prst="rect">
            <a:avLst/>
          </a:prstGeom>
          <a:noFill/>
          <a:ln w="9525">
            <a:noFill/>
            <a:miter lim="800000"/>
            <a:headEnd/>
            <a:tailEnd/>
          </a:ln>
        </p:spPr>
      </p:pic>
      <p:pic>
        <p:nvPicPr>
          <p:cNvPr id="37" name="Picture 4" descr="totot"/>
          <p:cNvPicPr>
            <a:picLocks noChangeAspect="1" noChangeArrowheads="1"/>
          </p:cNvPicPr>
          <p:nvPr/>
        </p:nvPicPr>
        <p:blipFill>
          <a:blip r:embed="rId14" cstate="print"/>
          <a:srcRect/>
          <a:stretch>
            <a:fillRect/>
          </a:stretch>
        </p:blipFill>
        <p:spPr bwMode="auto">
          <a:xfrm>
            <a:off x="7146925" y="3659188"/>
            <a:ext cx="1531938" cy="1833562"/>
          </a:xfrm>
          <a:prstGeom prst="rect">
            <a:avLst/>
          </a:prstGeom>
          <a:noFill/>
          <a:ln w="9525">
            <a:noFill/>
            <a:miter lim="800000"/>
            <a:headEnd/>
            <a:tailEnd/>
          </a:ln>
        </p:spPr>
      </p:pic>
      <p:pic>
        <p:nvPicPr>
          <p:cNvPr id="20" name="Picture 13"/>
          <p:cNvPicPr>
            <a:picLocks noChangeAspect="1" noChangeArrowheads="1"/>
          </p:cNvPicPr>
          <p:nvPr/>
        </p:nvPicPr>
        <p:blipFill>
          <a:blip r:embed="rId15" cstate="print"/>
          <a:srcRect/>
          <a:stretch>
            <a:fillRect/>
          </a:stretch>
        </p:blipFill>
        <p:spPr bwMode="auto">
          <a:xfrm>
            <a:off x="3429000" y="1600200"/>
            <a:ext cx="5237162" cy="35671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2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4">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968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124">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968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24">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124">
                                            <p:txEl>
                                              <p:pRg st="8" end="8"/>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124">
                                            <p:txEl>
                                              <p:pRg st="9" end="9"/>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124">
                                            <p:txEl>
                                              <p:pRg st="10" end="1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124">
                                            <p:txEl>
                                              <p:pRg st="11" end="11"/>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124">
                                            <p:txEl>
                                              <p:pRg st="12" end="12"/>
                                            </p:txEl>
                                          </p:spTgt>
                                        </p:tgtEl>
                                        <p:attrNameLst>
                                          <p:attrName>style.visibility</p:attrName>
                                        </p:attrNameLst>
                                      </p:cBhvr>
                                      <p:to>
                                        <p:strVal val="visible"/>
                                      </p:to>
                                    </p:set>
                                  </p:childTnLst>
                                </p:cTn>
                              </p:par>
                              <p:par>
                                <p:cTn id="83" presetID="1" presetClass="exit" presetSubtype="0" fill="hold" nodeType="withEffect">
                                  <p:stCondLst>
                                    <p:cond delay="0"/>
                                  </p:stCondLst>
                                  <p:childTnLst>
                                    <p:set>
                                      <p:cBhvr>
                                        <p:cTn id="84" dur="1" fill="hold">
                                          <p:stCondLst>
                                            <p:cond delay="0"/>
                                          </p:stCondLst>
                                        </p:cTn>
                                        <p:tgtEl>
                                          <p:spTgt spid="37"/>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36"/>
                                        </p:tgtEl>
                                        <p:attrNameLst>
                                          <p:attrName>style.visibility</p:attrName>
                                        </p:attrNameLst>
                                      </p:cBhvr>
                                      <p:to>
                                        <p:strVal val="hidden"/>
                                      </p:to>
                                    </p:set>
                                  </p:childTnLst>
                                </p:cTn>
                              </p:par>
                              <p:par>
                                <p:cTn id="87" presetID="1" presetClass="entr" presetSubtype="0" fill="hold" nodeType="withEffect">
                                  <p:stCondLst>
                                    <p:cond delay="0"/>
                                  </p:stCondLst>
                                  <p:childTnLst>
                                    <p:set>
                                      <p:cBhvr>
                                        <p:cTn id="88" dur="1" fill="hold">
                                          <p:stCondLst>
                                            <p:cond delay="0"/>
                                          </p:stCondLst>
                                        </p:cTn>
                                        <p:tgtEl>
                                          <p:spTgt spid="20"/>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512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381000" y="1371600"/>
            <a:ext cx="3599665" cy="2743200"/>
          </a:xfrm>
          <a:prstGeom prst="rect">
            <a:avLst/>
          </a:prstGeom>
          <a:noFill/>
          <a:ln w="9525">
            <a:solidFill>
              <a:schemeClr val="tx1"/>
            </a:solidFill>
            <a:miter lim="800000"/>
            <a:headEnd/>
            <a:tailEnd/>
          </a:ln>
        </p:spPr>
      </p:pic>
      <p:sp>
        <p:nvSpPr>
          <p:cNvPr id="13315" name="Title 33"/>
          <p:cNvSpPr>
            <a:spLocks noGrp="1"/>
          </p:cNvSpPr>
          <p:nvPr>
            <p:ph type="title"/>
          </p:nvPr>
        </p:nvSpPr>
        <p:spPr>
          <a:xfrm>
            <a:off x="103095" y="-224116"/>
            <a:ext cx="8458200" cy="914400"/>
          </a:xfrm>
        </p:spPr>
        <p:txBody>
          <a:bodyPr>
            <a:normAutofit/>
          </a:bodyPr>
          <a:lstStyle/>
          <a:p>
            <a:r>
              <a:rPr lang="en-US" sz="3200" dirty="0" smtClean="0"/>
              <a:t>How Can We Open the Black Box?</a:t>
            </a:r>
          </a:p>
        </p:txBody>
      </p:sp>
      <p:pic>
        <p:nvPicPr>
          <p:cNvPr id="12" name="Picture 4"/>
          <p:cNvPicPr>
            <a:picLocks noChangeAspect="1" noChangeArrowheads="1"/>
          </p:cNvPicPr>
          <p:nvPr/>
        </p:nvPicPr>
        <p:blipFill>
          <a:blip r:embed="rId4" cstate="print"/>
          <a:srcRect/>
          <a:stretch>
            <a:fillRect/>
          </a:stretch>
        </p:blipFill>
        <p:spPr bwMode="auto">
          <a:xfrm>
            <a:off x="2057400" y="1371600"/>
            <a:ext cx="4402956" cy="2743200"/>
          </a:xfrm>
          <a:prstGeom prst="rect">
            <a:avLst/>
          </a:prstGeom>
          <a:noFill/>
          <a:ln w="9525">
            <a:solidFill>
              <a:schemeClr val="tx1"/>
            </a:solidFill>
            <a:miter lim="800000"/>
            <a:headEnd/>
            <a:tailEnd/>
          </a:ln>
        </p:spPr>
      </p:pic>
      <p:pic>
        <p:nvPicPr>
          <p:cNvPr id="254986" name="Picture 10"/>
          <p:cNvPicPr>
            <a:picLocks noChangeAspect="1" noChangeArrowheads="1"/>
          </p:cNvPicPr>
          <p:nvPr/>
        </p:nvPicPr>
        <p:blipFill>
          <a:blip r:embed="rId5" cstate="print"/>
          <a:srcRect/>
          <a:stretch>
            <a:fillRect/>
          </a:stretch>
        </p:blipFill>
        <p:spPr bwMode="auto">
          <a:xfrm>
            <a:off x="4343400" y="1371600"/>
            <a:ext cx="4198978" cy="2743200"/>
          </a:xfrm>
          <a:prstGeom prst="rect">
            <a:avLst/>
          </a:prstGeom>
          <a:noFill/>
          <a:ln w="9525">
            <a:solidFill>
              <a:schemeClr val="tx1"/>
            </a:solidFill>
            <a:miter lim="800000"/>
            <a:headEnd/>
            <a:tailEnd/>
          </a:ln>
          <a:effectLst/>
        </p:spPr>
      </p:pic>
      <p:sp>
        <p:nvSpPr>
          <p:cNvPr id="13" name="TextBox 12"/>
          <p:cNvSpPr txBox="1"/>
          <p:nvPr/>
        </p:nvSpPr>
        <p:spPr>
          <a:xfrm>
            <a:off x="457200" y="990600"/>
            <a:ext cx="1295400" cy="369332"/>
          </a:xfrm>
          <a:prstGeom prst="rect">
            <a:avLst/>
          </a:prstGeom>
          <a:noFill/>
        </p:spPr>
        <p:txBody>
          <a:bodyPr wrap="square" rtlCol="0">
            <a:spAutoFit/>
          </a:bodyPr>
          <a:lstStyle/>
          <a:p>
            <a:r>
              <a:rPr lang="en-US" dirty="0" smtClean="0"/>
              <a:t>OEM </a:t>
            </a:r>
            <a:endParaRPr lang="en-US" dirty="0"/>
          </a:p>
        </p:txBody>
      </p:sp>
      <p:sp>
        <p:nvSpPr>
          <p:cNvPr id="14" name="TextBox 13"/>
          <p:cNvSpPr txBox="1"/>
          <p:nvPr/>
        </p:nvSpPr>
        <p:spPr>
          <a:xfrm>
            <a:off x="2209800" y="990600"/>
            <a:ext cx="1905000" cy="369332"/>
          </a:xfrm>
          <a:prstGeom prst="rect">
            <a:avLst/>
          </a:prstGeom>
          <a:noFill/>
        </p:spPr>
        <p:txBody>
          <a:bodyPr wrap="square" rtlCol="0">
            <a:spAutoFit/>
          </a:bodyPr>
          <a:lstStyle/>
          <a:p>
            <a:r>
              <a:rPr lang="en-US" dirty="0" smtClean="0"/>
              <a:t>ASHMON/SASH</a:t>
            </a:r>
            <a:endParaRPr lang="en-US" dirty="0"/>
          </a:p>
        </p:txBody>
      </p:sp>
      <p:sp>
        <p:nvSpPr>
          <p:cNvPr id="15" name="TextBox 14"/>
          <p:cNvSpPr txBox="1"/>
          <p:nvPr/>
        </p:nvSpPr>
        <p:spPr>
          <a:xfrm>
            <a:off x="4343400" y="990600"/>
            <a:ext cx="1905000" cy="369332"/>
          </a:xfrm>
          <a:prstGeom prst="rect">
            <a:avLst/>
          </a:prstGeom>
          <a:noFill/>
        </p:spPr>
        <p:txBody>
          <a:bodyPr wrap="square" rtlCol="0">
            <a:spAutoFit/>
          </a:bodyPr>
          <a:lstStyle/>
          <a:p>
            <a:r>
              <a:rPr lang="en-US" dirty="0" smtClean="0"/>
              <a:t>DB Optimizer</a:t>
            </a:r>
            <a:endParaRPr lang="en-US" dirty="0"/>
          </a:p>
        </p:txBody>
      </p:sp>
      <p:sp>
        <p:nvSpPr>
          <p:cNvPr id="16" name="TextBox 15"/>
          <p:cNvSpPr txBox="1"/>
          <p:nvPr/>
        </p:nvSpPr>
        <p:spPr>
          <a:xfrm>
            <a:off x="609600" y="4267200"/>
            <a:ext cx="8153400" cy="923330"/>
          </a:xfrm>
          <a:prstGeom prst="rect">
            <a:avLst/>
          </a:prstGeom>
          <a:noFill/>
        </p:spPr>
        <p:txBody>
          <a:bodyPr wrap="square" rtlCol="0">
            <a:spAutoFit/>
          </a:bodyPr>
          <a:lstStyle/>
          <a:p>
            <a:pPr>
              <a:buFont typeface="Arial" pitchFamily="34" charset="0"/>
              <a:buChar char="•"/>
            </a:pPr>
            <a:r>
              <a:rPr lang="en-US" b="1" dirty="0" smtClean="0"/>
              <a:t>Powerful</a:t>
            </a:r>
            <a:r>
              <a:rPr lang="en-US" dirty="0" smtClean="0"/>
              <a:t> - Identifies issues quickly and powerfully</a:t>
            </a:r>
          </a:p>
          <a:p>
            <a:pPr>
              <a:buFont typeface="Arial" pitchFamily="34" charset="0"/>
              <a:buChar char="•"/>
            </a:pPr>
            <a:r>
              <a:rPr lang="en-US" b="1" dirty="0" smtClean="0"/>
              <a:t>Interactive</a:t>
            </a:r>
            <a:r>
              <a:rPr lang="en-US" dirty="0" smtClean="0"/>
              <a:t> - Allows exploring the data</a:t>
            </a:r>
          </a:p>
          <a:p>
            <a:pPr>
              <a:buFont typeface="Arial" pitchFamily="34" charset="0"/>
              <a:buChar char="•"/>
            </a:pPr>
            <a:r>
              <a:rPr lang="en-US" b="1" dirty="0" smtClean="0"/>
              <a:t>Easy</a:t>
            </a:r>
            <a:r>
              <a:rPr lang="en-US" dirty="0" smtClean="0"/>
              <a:t> - Understandable by everyone, DBA, Dev and Managers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498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bwMode="auto">
          <a:xfrm flipV="1">
            <a:off x="266700" y="1054398"/>
            <a:ext cx="8713788" cy="1874837"/>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 name="Title 1"/>
          <p:cNvSpPr>
            <a:spLocks noGrp="1"/>
          </p:cNvSpPr>
          <p:nvPr>
            <p:ph type="title"/>
          </p:nvPr>
        </p:nvSpPr>
        <p:spPr>
          <a:xfrm>
            <a:off x="0" y="-207036"/>
            <a:ext cx="8458200" cy="914400"/>
          </a:xfrm>
        </p:spPr>
        <p:txBody>
          <a:bodyPr>
            <a:normAutofit/>
          </a:bodyPr>
          <a:lstStyle/>
          <a:p>
            <a:pPr>
              <a:defRPr/>
            </a:pPr>
            <a:r>
              <a:rPr lang="en-US" sz="3200" dirty="0" smtClean="0"/>
              <a:t>How do we get our data?</a:t>
            </a:r>
            <a:endParaRPr lang="en-US" sz="3200" dirty="0"/>
          </a:p>
        </p:txBody>
      </p:sp>
      <p:sp>
        <p:nvSpPr>
          <p:cNvPr id="9220" name="Rectangle 67"/>
          <p:cNvSpPr>
            <a:spLocks noChangeArrowheads="1"/>
          </p:cNvSpPr>
          <p:nvPr/>
        </p:nvSpPr>
        <p:spPr bwMode="auto">
          <a:xfrm>
            <a:off x="198438" y="987723"/>
            <a:ext cx="1828800" cy="523875"/>
          </a:xfrm>
          <a:prstGeom prst="rect">
            <a:avLst/>
          </a:prstGeom>
          <a:noFill/>
          <a:ln w="9525" algn="ctr">
            <a:noFill/>
            <a:round/>
            <a:headEnd/>
            <a:tailEnd/>
          </a:ln>
        </p:spPr>
        <p:txBody>
          <a:bodyPr>
            <a:spAutoFit/>
          </a:bodyPr>
          <a:lstStyle/>
          <a:p>
            <a:r>
              <a:rPr lang="en-US" sz="2800"/>
              <a:t>Database</a:t>
            </a:r>
          </a:p>
        </p:txBody>
      </p:sp>
      <p:sp>
        <p:nvSpPr>
          <p:cNvPr id="10" name="Rectangle 9"/>
          <p:cNvSpPr/>
          <p:nvPr/>
        </p:nvSpPr>
        <p:spPr bwMode="auto">
          <a:xfrm>
            <a:off x="1951038" y="1510010"/>
            <a:ext cx="436562" cy="269875"/>
          </a:xfrm>
          <a:prstGeom prst="rect">
            <a:avLst/>
          </a:prstGeom>
          <a:solidFill>
            <a:schemeClr val="bg1">
              <a:lumMod val="65000"/>
            </a:schemeClr>
          </a:solidFill>
          <a:ln w="9525" cap="flat" cmpd="sng" algn="ctr">
            <a:noFill/>
            <a:prstDash val="solid"/>
            <a:round/>
            <a:headEnd type="none" w="med" len="med"/>
            <a:tailEnd type="none" w="med" len="med"/>
          </a:ln>
          <a:effectLst/>
        </p:spPr>
        <p:txBody>
          <a:bodyPr>
            <a:spAutoFit/>
          </a:bodyPr>
          <a:lstStyle/>
          <a:p>
            <a:pPr>
              <a:defRPr/>
            </a:pPr>
            <a:r>
              <a:rPr lang="en-US" sz="1800" dirty="0"/>
              <a:t> </a:t>
            </a:r>
          </a:p>
        </p:txBody>
      </p:sp>
      <p:sp>
        <p:nvSpPr>
          <p:cNvPr id="16" name="Rectangle 15"/>
          <p:cNvSpPr/>
          <p:nvPr/>
        </p:nvSpPr>
        <p:spPr bwMode="auto">
          <a:xfrm>
            <a:off x="6946900" y="1514773"/>
            <a:ext cx="420688" cy="269875"/>
          </a:xfrm>
          <a:prstGeom prst="rect">
            <a:avLst/>
          </a:prstGeom>
          <a:solidFill>
            <a:schemeClr val="bg1">
              <a:lumMod val="65000"/>
            </a:schemeClr>
          </a:solidFill>
          <a:ln w="9525" cap="flat" cmpd="sng" algn="ctr">
            <a:noFill/>
            <a:prstDash val="solid"/>
            <a:round/>
            <a:headEnd type="none" w="med" len="med"/>
            <a:tailEnd type="none" w="med" len="med"/>
          </a:ln>
          <a:effectLst/>
        </p:spPr>
        <p:txBody>
          <a:bodyPr>
            <a:spAutoFit/>
          </a:bodyPr>
          <a:lstStyle/>
          <a:p>
            <a:pPr>
              <a:defRPr/>
            </a:pPr>
            <a:r>
              <a:rPr lang="en-US" sz="1800" dirty="0"/>
              <a:t> </a:t>
            </a:r>
          </a:p>
        </p:txBody>
      </p:sp>
      <p:sp>
        <p:nvSpPr>
          <p:cNvPr id="50" name="Rectangle 49"/>
          <p:cNvSpPr/>
          <p:nvPr/>
        </p:nvSpPr>
        <p:spPr bwMode="auto">
          <a:xfrm>
            <a:off x="2744788" y="1889423"/>
            <a:ext cx="1008062" cy="269875"/>
          </a:xfrm>
          <a:prstGeom prst="rect">
            <a:avLst/>
          </a:prstGeom>
          <a:solidFill>
            <a:schemeClr val="bg1">
              <a:lumMod val="65000"/>
            </a:schemeClr>
          </a:solidFill>
          <a:ln w="9525" cap="flat" cmpd="sng" algn="ctr">
            <a:noFill/>
            <a:prstDash val="solid"/>
            <a:round/>
            <a:headEnd type="none" w="med" len="med"/>
            <a:tailEnd type="none" w="med" len="med"/>
          </a:ln>
          <a:effectLst/>
        </p:spPr>
        <p:txBody>
          <a:bodyPr>
            <a:spAutoFit/>
          </a:bodyPr>
          <a:lstStyle/>
          <a:p>
            <a:pPr>
              <a:defRPr/>
            </a:pPr>
            <a:r>
              <a:rPr lang="en-US" sz="1800" dirty="0"/>
              <a:t> </a:t>
            </a:r>
          </a:p>
        </p:txBody>
      </p:sp>
      <p:sp>
        <p:nvSpPr>
          <p:cNvPr id="52" name="Rectangle 51"/>
          <p:cNvSpPr/>
          <p:nvPr/>
        </p:nvSpPr>
        <p:spPr bwMode="auto">
          <a:xfrm>
            <a:off x="6100763" y="1895773"/>
            <a:ext cx="763587" cy="269875"/>
          </a:xfrm>
          <a:prstGeom prst="rect">
            <a:avLst/>
          </a:prstGeom>
          <a:solidFill>
            <a:schemeClr val="bg1">
              <a:lumMod val="65000"/>
            </a:schemeClr>
          </a:solidFill>
          <a:ln w="9525" cap="flat" cmpd="sng" algn="ctr">
            <a:noFill/>
            <a:prstDash val="solid"/>
            <a:round/>
            <a:headEnd type="none" w="med" len="med"/>
            <a:tailEnd type="none" w="med" len="med"/>
          </a:ln>
          <a:effectLst/>
        </p:spPr>
        <p:txBody>
          <a:bodyPr>
            <a:spAutoFit/>
          </a:bodyPr>
          <a:lstStyle/>
          <a:p>
            <a:pPr>
              <a:defRPr/>
            </a:pPr>
            <a:r>
              <a:rPr lang="en-US" sz="1800" dirty="0"/>
              <a:t> </a:t>
            </a:r>
          </a:p>
        </p:txBody>
      </p:sp>
      <p:sp>
        <p:nvSpPr>
          <p:cNvPr id="54" name="Rectangle 53"/>
          <p:cNvSpPr/>
          <p:nvPr/>
        </p:nvSpPr>
        <p:spPr bwMode="auto">
          <a:xfrm>
            <a:off x="7094538" y="2227560"/>
            <a:ext cx="346075" cy="269875"/>
          </a:xfrm>
          <a:prstGeom prst="rect">
            <a:avLst/>
          </a:prstGeom>
          <a:solidFill>
            <a:schemeClr val="bg1">
              <a:lumMod val="65000"/>
            </a:schemeClr>
          </a:solidFill>
          <a:ln w="9525" cap="flat" cmpd="sng" algn="ctr">
            <a:noFill/>
            <a:prstDash val="solid"/>
            <a:round/>
            <a:headEnd type="none" w="med" len="med"/>
            <a:tailEnd type="none" w="med" len="med"/>
          </a:ln>
          <a:effectLst/>
        </p:spPr>
        <p:txBody>
          <a:bodyPr lIns="0" rIns="0">
            <a:spAutoFit/>
          </a:bodyPr>
          <a:lstStyle/>
          <a:p>
            <a:pPr>
              <a:defRPr/>
            </a:pPr>
            <a:r>
              <a:rPr lang="en-US" sz="1800" dirty="0"/>
              <a:t> </a:t>
            </a:r>
          </a:p>
        </p:txBody>
      </p:sp>
      <p:sp>
        <p:nvSpPr>
          <p:cNvPr id="55" name="Rectangle 54"/>
          <p:cNvSpPr/>
          <p:nvPr/>
        </p:nvSpPr>
        <p:spPr bwMode="auto">
          <a:xfrm>
            <a:off x="1573213" y="2229148"/>
            <a:ext cx="1349375" cy="269875"/>
          </a:xfrm>
          <a:prstGeom prst="rect">
            <a:avLst/>
          </a:prstGeom>
          <a:solidFill>
            <a:schemeClr val="bg1">
              <a:lumMod val="65000"/>
            </a:schemeClr>
          </a:solidFill>
          <a:ln w="9525" cap="flat" cmpd="sng" algn="ctr">
            <a:noFill/>
            <a:prstDash val="solid"/>
            <a:round/>
            <a:headEnd type="none" w="med" len="med"/>
            <a:tailEnd type="none" w="med" len="med"/>
          </a:ln>
          <a:effectLst/>
        </p:spPr>
        <p:txBody>
          <a:bodyPr>
            <a:spAutoFit/>
          </a:bodyPr>
          <a:lstStyle/>
          <a:p>
            <a:pPr>
              <a:defRPr/>
            </a:pPr>
            <a:r>
              <a:rPr lang="en-US" sz="1800" dirty="0"/>
              <a:t> </a:t>
            </a:r>
          </a:p>
        </p:txBody>
      </p:sp>
      <p:sp>
        <p:nvSpPr>
          <p:cNvPr id="56" name="Rectangle 55"/>
          <p:cNvSpPr/>
          <p:nvPr/>
        </p:nvSpPr>
        <p:spPr bwMode="auto">
          <a:xfrm>
            <a:off x="3630613" y="2229148"/>
            <a:ext cx="1636712" cy="269875"/>
          </a:xfrm>
          <a:prstGeom prst="rect">
            <a:avLst/>
          </a:prstGeom>
          <a:solidFill>
            <a:schemeClr val="bg1">
              <a:lumMod val="65000"/>
            </a:schemeClr>
          </a:solidFill>
          <a:ln w="9525" cap="flat" cmpd="sng" algn="ctr">
            <a:noFill/>
            <a:prstDash val="solid"/>
            <a:round/>
            <a:headEnd type="none" w="med" len="med"/>
            <a:tailEnd type="none" w="med" len="med"/>
          </a:ln>
          <a:effectLst/>
        </p:spPr>
        <p:txBody>
          <a:bodyPr lIns="0" rIns="0">
            <a:spAutoFit/>
          </a:bodyPr>
          <a:lstStyle/>
          <a:p>
            <a:pPr>
              <a:defRPr/>
            </a:pPr>
            <a:r>
              <a:rPr lang="en-US" sz="1800" dirty="0"/>
              <a:t> </a:t>
            </a:r>
          </a:p>
        </p:txBody>
      </p:sp>
      <p:sp>
        <p:nvSpPr>
          <p:cNvPr id="59" name="Rectangle 58"/>
          <p:cNvSpPr/>
          <p:nvPr/>
        </p:nvSpPr>
        <p:spPr bwMode="auto">
          <a:xfrm>
            <a:off x="1392238" y="2608560"/>
            <a:ext cx="1557337" cy="268288"/>
          </a:xfrm>
          <a:prstGeom prst="rect">
            <a:avLst/>
          </a:prstGeom>
          <a:solidFill>
            <a:schemeClr val="bg1">
              <a:lumMod val="65000"/>
            </a:schemeClr>
          </a:solidFill>
          <a:ln w="9525" cap="flat" cmpd="sng" algn="ctr">
            <a:noFill/>
            <a:prstDash val="solid"/>
            <a:round/>
            <a:headEnd type="none" w="med" len="med"/>
            <a:tailEnd type="none" w="med" len="med"/>
          </a:ln>
          <a:effectLst/>
        </p:spPr>
        <p:txBody>
          <a:bodyPr>
            <a:spAutoFit/>
          </a:bodyPr>
          <a:lstStyle/>
          <a:p>
            <a:pPr>
              <a:defRPr/>
            </a:pPr>
            <a:r>
              <a:rPr lang="en-US" sz="1800" dirty="0"/>
              <a:t> </a:t>
            </a:r>
          </a:p>
        </p:txBody>
      </p:sp>
      <p:sp>
        <p:nvSpPr>
          <p:cNvPr id="60" name="Rectangle 59"/>
          <p:cNvSpPr/>
          <p:nvPr/>
        </p:nvSpPr>
        <p:spPr bwMode="auto">
          <a:xfrm>
            <a:off x="3167063" y="2606973"/>
            <a:ext cx="2209800" cy="269875"/>
          </a:xfrm>
          <a:prstGeom prst="rect">
            <a:avLst/>
          </a:prstGeom>
          <a:solidFill>
            <a:schemeClr val="bg1">
              <a:lumMod val="65000"/>
            </a:schemeClr>
          </a:solidFill>
          <a:ln w="9525" cap="flat" cmpd="sng" algn="ctr">
            <a:noFill/>
            <a:prstDash val="solid"/>
            <a:round/>
            <a:headEnd type="none" w="med" len="med"/>
            <a:tailEnd type="none" w="med" len="med"/>
          </a:ln>
          <a:effectLst/>
        </p:spPr>
        <p:txBody>
          <a:bodyPr lIns="0" rIns="0">
            <a:spAutoFit/>
          </a:bodyPr>
          <a:lstStyle/>
          <a:p>
            <a:pPr>
              <a:defRPr/>
            </a:pPr>
            <a:r>
              <a:rPr lang="en-US" sz="1800" dirty="0"/>
              <a:t> </a:t>
            </a:r>
          </a:p>
        </p:txBody>
      </p:sp>
      <p:sp>
        <p:nvSpPr>
          <p:cNvPr id="61" name="Rectangle 60"/>
          <p:cNvSpPr/>
          <p:nvPr/>
        </p:nvSpPr>
        <p:spPr bwMode="auto">
          <a:xfrm>
            <a:off x="5638800" y="2606973"/>
            <a:ext cx="2905125" cy="268287"/>
          </a:xfrm>
          <a:prstGeom prst="rect">
            <a:avLst/>
          </a:prstGeom>
          <a:solidFill>
            <a:schemeClr val="bg1">
              <a:lumMod val="65000"/>
            </a:schemeClr>
          </a:solidFill>
          <a:ln w="9525" cap="flat" cmpd="sng" algn="ctr">
            <a:noFill/>
            <a:prstDash val="solid"/>
            <a:round/>
            <a:headEnd type="none" w="med" len="med"/>
            <a:tailEnd type="none" w="med" len="med"/>
          </a:ln>
          <a:effectLst/>
        </p:spPr>
        <p:txBody>
          <a:bodyPr>
            <a:spAutoFit/>
          </a:bodyPr>
          <a:lstStyle/>
          <a:p>
            <a:pPr>
              <a:defRPr/>
            </a:pPr>
            <a:r>
              <a:rPr lang="en-US" sz="1800" dirty="0"/>
              <a:t> </a:t>
            </a:r>
          </a:p>
        </p:txBody>
      </p:sp>
      <p:cxnSp>
        <p:nvCxnSpPr>
          <p:cNvPr id="9231" name="Straight Connector 36"/>
          <p:cNvCxnSpPr>
            <a:cxnSpLocks noChangeShapeType="1"/>
          </p:cNvCxnSpPr>
          <p:nvPr/>
        </p:nvCxnSpPr>
        <p:spPr bwMode="auto">
          <a:xfrm>
            <a:off x="436563" y="1783060"/>
            <a:ext cx="8166100" cy="1588"/>
          </a:xfrm>
          <a:prstGeom prst="line">
            <a:avLst/>
          </a:prstGeom>
          <a:noFill/>
          <a:ln w="9525" algn="ctr">
            <a:solidFill>
              <a:schemeClr val="tx1"/>
            </a:solidFill>
            <a:round/>
            <a:headEnd/>
            <a:tailEnd/>
          </a:ln>
        </p:spPr>
      </p:cxnSp>
      <p:cxnSp>
        <p:nvCxnSpPr>
          <p:cNvPr id="9232" name="Straight Connector 52"/>
          <p:cNvCxnSpPr>
            <a:cxnSpLocks noChangeShapeType="1"/>
          </p:cNvCxnSpPr>
          <p:nvPr/>
        </p:nvCxnSpPr>
        <p:spPr bwMode="auto">
          <a:xfrm>
            <a:off x="503238" y="2167235"/>
            <a:ext cx="8166100" cy="1588"/>
          </a:xfrm>
          <a:prstGeom prst="line">
            <a:avLst/>
          </a:prstGeom>
          <a:noFill/>
          <a:ln w="9525" algn="ctr">
            <a:solidFill>
              <a:schemeClr val="tx1"/>
            </a:solidFill>
            <a:round/>
            <a:headEnd/>
            <a:tailEnd/>
          </a:ln>
        </p:spPr>
      </p:cxnSp>
      <p:cxnSp>
        <p:nvCxnSpPr>
          <p:cNvPr id="9233" name="Straight Connector 57"/>
          <p:cNvCxnSpPr>
            <a:cxnSpLocks noChangeShapeType="1"/>
          </p:cNvCxnSpPr>
          <p:nvPr/>
        </p:nvCxnSpPr>
        <p:spPr bwMode="auto">
          <a:xfrm>
            <a:off x="506413" y="2497435"/>
            <a:ext cx="8166100" cy="1588"/>
          </a:xfrm>
          <a:prstGeom prst="line">
            <a:avLst/>
          </a:prstGeom>
          <a:noFill/>
          <a:ln w="9525" algn="ctr">
            <a:solidFill>
              <a:schemeClr val="tx1"/>
            </a:solidFill>
            <a:round/>
            <a:headEnd/>
            <a:tailEnd/>
          </a:ln>
        </p:spPr>
      </p:cxnSp>
      <p:sp>
        <p:nvSpPr>
          <p:cNvPr id="9235" name="Rectangle 75"/>
          <p:cNvSpPr>
            <a:spLocks noChangeArrowheads="1"/>
          </p:cNvSpPr>
          <p:nvPr/>
        </p:nvSpPr>
        <p:spPr bwMode="auto">
          <a:xfrm>
            <a:off x="447675" y="1429048"/>
            <a:ext cx="1066800" cy="369887"/>
          </a:xfrm>
          <a:prstGeom prst="rect">
            <a:avLst/>
          </a:prstGeom>
          <a:noFill/>
          <a:ln w="9525" algn="ctr">
            <a:noFill/>
            <a:round/>
            <a:headEnd/>
            <a:tailEnd/>
          </a:ln>
        </p:spPr>
        <p:txBody>
          <a:bodyPr>
            <a:spAutoFit/>
          </a:bodyPr>
          <a:lstStyle/>
          <a:p>
            <a:r>
              <a:rPr lang="en-US" sz="1800"/>
              <a:t>User 1</a:t>
            </a:r>
          </a:p>
        </p:txBody>
      </p:sp>
      <p:sp>
        <p:nvSpPr>
          <p:cNvPr id="9236" name="Rectangle 76"/>
          <p:cNvSpPr>
            <a:spLocks noChangeArrowheads="1"/>
          </p:cNvSpPr>
          <p:nvPr/>
        </p:nvSpPr>
        <p:spPr bwMode="auto">
          <a:xfrm>
            <a:off x="450850" y="1814810"/>
            <a:ext cx="1066800" cy="368300"/>
          </a:xfrm>
          <a:prstGeom prst="rect">
            <a:avLst/>
          </a:prstGeom>
          <a:noFill/>
          <a:ln w="9525" algn="ctr">
            <a:noFill/>
            <a:round/>
            <a:headEnd/>
            <a:tailEnd/>
          </a:ln>
        </p:spPr>
        <p:txBody>
          <a:bodyPr>
            <a:spAutoFit/>
          </a:bodyPr>
          <a:lstStyle/>
          <a:p>
            <a:r>
              <a:rPr lang="en-US" sz="1800"/>
              <a:t>User 2</a:t>
            </a:r>
          </a:p>
        </p:txBody>
      </p:sp>
      <p:sp>
        <p:nvSpPr>
          <p:cNvPr id="9237" name="Rectangle 77"/>
          <p:cNvSpPr>
            <a:spLocks noChangeArrowheads="1"/>
          </p:cNvSpPr>
          <p:nvPr/>
        </p:nvSpPr>
        <p:spPr bwMode="auto">
          <a:xfrm>
            <a:off x="450850" y="2156123"/>
            <a:ext cx="1066800" cy="368300"/>
          </a:xfrm>
          <a:prstGeom prst="rect">
            <a:avLst/>
          </a:prstGeom>
          <a:noFill/>
          <a:ln w="9525" algn="ctr">
            <a:noFill/>
            <a:round/>
            <a:headEnd/>
            <a:tailEnd/>
          </a:ln>
        </p:spPr>
        <p:txBody>
          <a:bodyPr>
            <a:spAutoFit/>
          </a:bodyPr>
          <a:lstStyle/>
          <a:p>
            <a:r>
              <a:rPr lang="en-US" sz="1800"/>
              <a:t>User 3</a:t>
            </a:r>
          </a:p>
        </p:txBody>
      </p:sp>
      <p:sp>
        <p:nvSpPr>
          <p:cNvPr id="9238" name="Rectangle 78"/>
          <p:cNvSpPr>
            <a:spLocks noChangeArrowheads="1"/>
          </p:cNvSpPr>
          <p:nvPr/>
        </p:nvSpPr>
        <p:spPr bwMode="auto">
          <a:xfrm>
            <a:off x="450850" y="2537123"/>
            <a:ext cx="1066800" cy="369887"/>
          </a:xfrm>
          <a:prstGeom prst="rect">
            <a:avLst/>
          </a:prstGeom>
          <a:noFill/>
          <a:ln w="9525" algn="ctr">
            <a:noFill/>
            <a:round/>
            <a:headEnd/>
            <a:tailEnd/>
          </a:ln>
        </p:spPr>
        <p:txBody>
          <a:bodyPr>
            <a:spAutoFit/>
          </a:bodyPr>
          <a:lstStyle/>
          <a:p>
            <a:r>
              <a:rPr lang="en-US" sz="1800"/>
              <a:t>User 4</a:t>
            </a:r>
          </a:p>
        </p:txBody>
      </p:sp>
      <p:sp>
        <p:nvSpPr>
          <p:cNvPr id="92" name="Rectangle 91"/>
          <p:cNvSpPr/>
          <p:nvPr/>
        </p:nvSpPr>
        <p:spPr bwMode="auto">
          <a:xfrm>
            <a:off x="3592513" y="1516360"/>
            <a:ext cx="763587" cy="268288"/>
          </a:xfrm>
          <a:prstGeom prst="rect">
            <a:avLst/>
          </a:prstGeom>
          <a:solidFill>
            <a:schemeClr val="bg1">
              <a:lumMod val="65000"/>
            </a:schemeClr>
          </a:solidFill>
          <a:ln w="9525" cap="flat" cmpd="sng" algn="ctr">
            <a:noFill/>
            <a:prstDash val="solid"/>
            <a:round/>
            <a:headEnd type="none" w="med" len="med"/>
            <a:tailEnd type="none" w="med" len="med"/>
          </a:ln>
          <a:effectLst/>
        </p:spPr>
        <p:txBody>
          <a:bodyPr>
            <a:spAutoFit/>
          </a:bodyPr>
          <a:lstStyle/>
          <a:p>
            <a:pPr>
              <a:defRPr/>
            </a:pPr>
            <a:r>
              <a:rPr lang="en-US" sz="1800" dirty="0"/>
              <a:t> </a:t>
            </a:r>
          </a:p>
        </p:txBody>
      </p:sp>
      <p:grpSp>
        <p:nvGrpSpPr>
          <p:cNvPr id="3" name="Group 155"/>
          <p:cNvGrpSpPr/>
          <p:nvPr/>
        </p:nvGrpSpPr>
        <p:grpSpPr>
          <a:xfrm>
            <a:off x="446087" y="2910185"/>
            <a:ext cx="8697913" cy="1814215"/>
            <a:chOff x="446087" y="2990850"/>
            <a:chExt cx="8697913" cy="1814215"/>
          </a:xfrm>
        </p:grpSpPr>
        <p:cxnSp>
          <p:nvCxnSpPr>
            <p:cNvPr id="9234" name="Straight Connector 61"/>
            <p:cNvCxnSpPr>
              <a:cxnSpLocks noChangeShapeType="1"/>
            </p:cNvCxnSpPr>
            <p:nvPr/>
          </p:nvCxnSpPr>
          <p:spPr bwMode="auto">
            <a:xfrm>
              <a:off x="977900" y="2990850"/>
              <a:ext cx="8166100" cy="1587"/>
            </a:xfrm>
            <a:prstGeom prst="line">
              <a:avLst/>
            </a:prstGeom>
            <a:noFill/>
            <a:ln w="9525" algn="ctr">
              <a:solidFill>
                <a:schemeClr val="tx1"/>
              </a:solidFill>
              <a:round/>
              <a:headEnd/>
              <a:tailEnd/>
            </a:ln>
          </p:spPr>
        </p:cxnSp>
        <p:sp>
          <p:nvSpPr>
            <p:cNvPr id="93" name="Rectangle 92"/>
            <p:cNvSpPr/>
            <p:nvPr/>
          </p:nvSpPr>
          <p:spPr bwMode="auto">
            <a:xfrm>
              <a:off x="1935162" y="3452812"/>
              <a:ext cx="438150" cy="269875"/>
            </a:xfrm>
            <a:prstGeom prst="rect">
              <a:avLst/>
            </a:prstGeom>
            <a:solidFill>
              <a:schemeClr val="bg1">
                <a:lumMod val="65000"/>
              </a:schemeClr>
            </a:solidFill>
            <a:ln w="9525" cap="flat" cmpd="sng" algn="ctr">
              <a:noFill/>
              <a:prstDash val="solid"/>
              <a:round/>
              <a:headEnd type="none" w="med" len="med"/>
              <a:tailEnd type="none" w="med" len="med"/>
            </a:ln>
            <a:effectLst/>
          </p:spPr>
          <p:txBody>
            <a:bodyPr/>
            <a:lstStyle/>
            <a:p>
              <a:pPr>
                <a:defRPr/>
              </a:pPr>
              <a:r>
                <a:rPr lang="en-US" sz="1800" dirty="0"/>
                <a:t> </a:t>
              </a:r>
            </a:p>
          </p:txBody>
        </p:sp>
        <p:sp>
          <p:nvSpPr>
            <p:cNvPr id="94" name="Rectangle 93"/>
            <p:cNvSpPr/>
            <p:nvPr/>
          </p:nvSpPr>
          <p:spPr bwMode="auto">
            <a:xfrm>
              <a:off x="6931025" y="3729037"/>
              <a:ext cx="420687" cy="268288"/>
            </a:xfrm>
            <a:prstGeom prst="rect">
              <a:avLst/>
            </a:prstGeom>
            <a:solidFill>
              <a:schemeClr val="bg1">
                <a:lumMod val="65000"/>
              </a:schemeClr>
            </a:solidFill>
            <a:ln w="9525" cap="flat" cmpd="sng" algn="ctr">
              <a:noFill/>
              <a:prstDash val="solid"/>
              <a:round/>
              <a:headEnd type="none" w="med" len="med"/>
              <a:tailEnd type="none" w="med" len="med"/>
            </a:ln>
            <a:effectLst/>
          </p:spPr>
          <p:txBody>
            <a:bodyPr/>
            <a:lstStyle/>
            <a:p>
              <a:pPr>
                <a:defRPr/>
              </a:pPr>
              <a:r>
                <a:rPr lang="en-US" sz="1800" dirty="0"/>
                <a:t> </a:t>
              </a:r>
            </a:p>
          </p:txBody>
        </p:sp>
        <p:sp>
          <p:nvSpPr>
            <p:cNvPr id="95" name="Rectangle 94"/>
            <p:cNvSpPr/>
            <p:nvPr/>
          </p:nvSpPr>
          <p:spPr bwMode="auto">
            <a:xfrm>
              <a:off x="2728912" y="3436937"/>
              <a:ext cx="173038" cy="327025"/>
            </a:xfrm>
            <a:prstGeom prst="rect">
              <a:avLst/>
            </a:prstGeom>
            <a:solidFill>
              <a:schemeClr val="bg1">
                <a:lumMod val="65000"/>
              </a:schemeClr>
            </a:solidFill>
            <a:ln w="9525" cap="flat" cmpd="sng" algn="ctr">
              <a:noFill/>
              <a:prstDash val="solid"/>
              <a:round/>
              <a:headEnd type="none" w="med" len="med"/>
              <a:tailEnd type="none" w="med" len="med"/>
            </a:ln>
            <a:effectLst/>
          </p:spPr>
          <p:txBody>
            <a:bodyPr/>
            <a:lstStyle/>
            <a:p>
              <a:pPr>
                <a:defRPr/>
              </a:pPr>
              <a:r>
                <a:rPr lang="en-US" sz="1800" dirty="0"/>
                <a:t> </a:t>
              </a:r>
            </a:p>
          </p:txBody>
        </p:sp>
        <p:sp>
          <p:nvSpPr>
            <p:cNvPr id="96" name="Rectangle 95"/>
            <p:cNvSpPr/>
            <p:nvPr/>
          </p:nvSpPr>
          <p:spPr bwMode="auto">
            <a:xfrm>
              <a:off x="6084887" y="3719512"/>
              <a:ext cx="763588" cy="269875"/>
            </a:xfrm>
            <a:prstGeom prst="rect">
              <a:avLst/>
            </a:prstGeom>
            <a:solidFill>
              <a:schemeClr val="bg1">
                <a:lumMod val="65000"/>
              </a:schemeClr>
            </a:solidFill>
            <a:ln w="9525" cap="flat" cmpd="sng" algn="ctr">
              <a:noFill/>
              <a:prstDash val="solid"/>
              <a:round/>
              <a:headEnd type="none" w="med" len="med"/>
              <a:tailEnd type="none" w="med" len="med"/>
            </a:ln>
            <a:effectLst/>
          </p:spPr>
          <p:txBody>
            <a:bodyPr/>
            <a:lstStyle/>
            <a:p>
              <a:pPr>
                <a:defRPr/>
              </a:pPr>
              <a:r>
                <a:rPr lang="en-US" sz="1800" dirty="0"/>
                <a:t> </a:t>
              </a:r>
            </a:p>
          </p:txBody>
        </p:sp>
        <p:sp>
          <p:nvSpPr>
            <p:cNvPr id="97" name="Rectangle 96"/>
            <p:cNvSpPr/>
            <p:nvPr/>
          </p:nvSpPr>
          <p:spPr bwMode="auto">
            <a:xfrm>
              <a:off x="7078662" y="3460750"/>
              <a:ext cx="258763" cy="276225"/>
            </a:xfrm>
            <a:prstGeom prst="rect">
              <a:avLst/>
            </a:prstGeom>
            <a:solidFill>
              <a:schemeClr val="bg1">
                <a:lumMod val="65000"/>
              </a:schemeClr>
            </a:solidFill>
            <a:ln w="9525" cap="flat" cmpd="sng" algn="ctr">
              <a:noFill/>
              <a:prstDash val="solid"/>
              <a:round/>
              <a:headEnd type="none" w="med" len="med"/>
              <a:tailEnd type="none" w="med" len="med"/>
            </a:ln>
            <a:effectLst/>
          </p:spPr>
          <p:txBody>
            <a:bodyPr lIns="0" rIns="0"/>
            <a:lstStyle/>
            <a:p>
              <a:pPr>
                <a:defRPr/>
              </a:pPr>
              <a:r>
                <a:rPr lang="en-US" sz="1800" dirty="0"/>
                <a:t> </a:t>
              </a:r>
            </a:p>
          </p:txBody>
        </p:sp>
        <p:sp>
          <p:nvSpPr>
            <p:cNvPr id="98" name="Rectangle 97"/>
            <p:cNvSpPr/>
            <p:nvPr/>
          </p:nvSpPr>
          <p:spPr bwMode="auto">
            <a:xfrm>
              <a:off x="1557337" y="3722687"/>
              <a:ext cx="1468438" cy="287338"/>
            </a:xfrm>
            <a:prstGeom prst="rect">
              <a:avLst/>
            </a:prstGeom>
            <a:solidFill>
              <a:schemeClr val="bg1">
                <a:lumMod val="65000"/>
              </a:schemeClr>
            </a:solidFill>
            <a:ln w="9525" cap="flat" cmpd="sng" algn="ctr">
              <a:noFill/>
              <a:prstDash val="solid"/>
              <a:round/>
              <a:headEnd type="none" w="med" len="med"/>
              <a:tailEnd type="none" w="med" len="med"/>
            </a:ln>
            <a:effectLst/>
          </p:spPr>
          <p:txBody>
            <a:bodyPr/>
            <a:lstStyle/>
            <a:p>
              <a:pPr>
                <a:defRPr/>
              </a:pPr>
              <a:r>
                <a:rPr lang="en-US" sz="1800" dirty="0"/>
                <a:t> </a:t>
              </a:r>
            </a:p>
          </p:txBody>
        </p:sp>
        <p:sp>
          <p:nvSpPr>
            <p:cNvPr id="99" name="Rectangle 98"/>
            <p:cNvSpPr/>
            <p:nvPr/>
          </p:nvSpPr>
          <p:spPr bwMode="auto">
            <a:xfrm>
              <a:off x="3614737" y="3733800"/>
              <a:ext cx="1638300" cy="268287"/>
            </a:xfrm>
            <a:prstGeom prst="rect">
              <a:avLst/>
            </a:prstGeom>
            <a:solidFill>
              <a:schemeClr val="bg1">
                <a:lumMod val="65000"/>
              </a:schemeClr>
            </a:solidFill>
            <a:ln w="9525" cap="flat" cmpd="sng" algn="ctr">
              <a:noFill/>
              <a:prstDash val="solid"/>
              <a:round/>
              <a:headEnd type="none" w="med" len="med"/>
              <a:tailEnd type="none" w="med" len="med"/>
            </a:ln>
            <a:effectLst/>
          </p:spPr>
          <p:txBody>
            <a:bodyPr lIns="0" rIns="0"/>
            <a:lstStyle/>
            <a:p>
              <a:pPr>
                <a:defRPr/>
              </a:pPr>
              <a:r>
                <a:rPr lang="en-US" sz="1800" dirty="0"/>
                <a:t> </a:t>
              </a:r>
            </a:p>
          </p:txBody>
        </p:sp>
        <p:sp>
          <p:nvSpPr>
            <p:cNvPr id="100" name="Rectangle 99"/>
            <p:cNvSpPr/>
            <p:nvPr/>
          </p:nvSpPr>
          <p:spPr bwMode="auto">
            <a:xfrm>
              <a:off x="1376362" y="3990975"/>
              <a:ext cx="1558925" cy="269875"/>
            </a:xfrm>
            <a:prstGeom prst="rect">
              <a:avLst/>
            </a:prstGeom>
            <a:solidFill>
              <a:schemeClr val="bg1">
                <a:lumMod val="65000"/>
              </a:schemeClr>
            </a:solidFill>
            <a:ln w="9525" cap="flat" cmpd="sng" algn="ctr">
              <a:noFill/>
              <a:prstDash val="solid"/>
              <a:round/>
              <a:headEnd type="none" w="med" len="med"/>
              <a:tailEnd type="none" w="med" len="med"/>
            </a:ln>
            <a:effectLst/>
          </p:spPr>
          <p:txBody>
            <a:bodyPr/>
            <a:lstStyle/>
            <a:p>
              <a:pPr>
                <a:defRPr/>
              </a:pPr>
              <a:r>
                <a:rPr lang="en-US" sz="1800" dirty="0"/>
                <a:t> </a:t>
              </a:r>
            </a:p>
          </p:txBody>
        </p:sp>
        <p:sp>
          <p:nvSpPr>
            <p:cNvPr id="101" name="Rectangle 100"/>
            <p:cNvSpPr/>
            <p:nvPr/>
          </p:nvSpPr>
          <p:spPr bwMode="auto">
            <a:xfrm>
              <a:off x="3151187" y="4002087"/>
              <a:ext cx="2209800" cy="269875"/>
            </a:xfrm>
            <a:prstGeom prst="rect">
              <a:avLst/>
            </a:prstGeom>
            <a:solidFill>
              <a:schemeClr val="bg1">
                <a:lumMod val="65000"/>
              </a:schemeClr>
            </a:solidFill>
            <a:ln w="9525" cap="flat" cmpd="sng" algn="ctr">
              <a:noFill/>
              <a:prstDash val="solid"/>
              <a:round/>
              <a:headEnd type="none" w="med" len="med"/>
              <a:tailEnd type="none" w="med" len="med"/>
            </a:ln>
            <a:effectLst/>
          </p:spPr>
          <p:txBody>
            <a:bodyPr lIns="0" rIns="0"/>
            <a:lstStyle/>
            <a:p>
              <a:pPr>
                <a:defRPr/>
              </a:pPr>
              <a:r>
                <a:rPr lang="en-US" sz="1800" dirty="0"/>
                <a:t> </a:t>
              </a:r>
            </a:p>
          </p:txBody>
        </p:sp>
        <p:sp>
          <p:nvSpPr>
            <p:cNvPr id="102" name="Rectangle 101"/>
            <p:cNvSpPr/>
            <p:nvPr/>
          </p:nvSpPr>
          <p:spPr bwMode="auto">
            <a:xfrm>
              <a:off x="5622925" y="3989387"/>
              <a:ext cx="2905125" cy="268288"/>
            </a:xfrm>
            <a:prstGeom prst="rect">
              <a:avLst/>
            </a:prstGeom>
            <a:solidFill>
              <a:schemeClr val="bg1">
                <a:lumMod val="65000"/>
              </a:schemeClr>
            </a:solidFill>
            <a:ln w="9525" cap="flat" cmpd="sng" algn="ctr">
              <a:noFill/>
              <a:prstDash val="solid"/>
              <a:round/>
              <a:headEnd type="none" w="med" len="med"/>
              <a:tailEnd type="none" w="med" len="med"/>
            </a:ln>
            <a:effectLst/>
          </p:spPr>
          <p:txBody>
            <a:bodyPr/>
            <a:lstStyle/>
            <a:p>
              <a:pPr>
                <a:defRPr/>
              </a:pPr>
              <a:r>
                <a:rPr lang="en-US" sz="1800" dirty="0"/>
                <a:t> </a:t>
              </a:r>
            </a:p>
          </p:txBody>
        </p:sp>
        <p:sp>
          <p:nvSpPr>
            <p:cNvPr id="103" name="Rectangle 102"/>
            <p:cNvSpPr/>
            <p:nvPr/>
          </p:nvSpPr>
          <p:spPr bwMode="auto">
            <a:xfrm>
              <a:off x="3644900" y="3470275"/>
              <a:ext cx="763587" cy="268287"/>
            </a:xfrm>
            <a:prstGeom prst="rect">
              <a:avLst/>
            </a:prstGeom>
            <a:solidFill>
              <a:schemeClr val="bg1">
                <a:lumMod val="65000"/>
              </a:schemeClr>
            </a:solidFill>
            <a:ln w="9525" cap="flat" cmpd="sng" algn="ctr">
              <a:noFill/>
              <a:prstDash val="solid"/>
              <a:round/>
              <a:headEnd type="none" w="med" len="med"/>
              <a:tailEnd type="none" w="med" len="med"/>
            </a:ln>
            <a:effectLst/>
          </p:spPr>
          <p:txBody>
            <a:bodyPr/>
            <a:lstStyle/>
            <a:p>
              <a:pPr>
                <a:defRPr/>
              </a:pPr>
              <a:r>
                <a:rPr lang="en-US" sz="1800" dirty="0"/>
                <a:t> </a:t>
              </a:r>
            </a:p>
          </p:txBody>
        </p:sp>
        <p:sp>
          <p:nvSpPr>
            <p:cNvPr id="105" name="Rectangle 104"/>
            <p:cNvSpPr/>
            <p:nvPr/>
          </p:nvSpPr>
          <p:spPr bwMode="auto">
            <a:xfrm>
              <a:off x="2730500" y="3995737"/>
              <a:ext cx="785812" cy="260350"/>
            </a:xfrm>
            <a:prstGeom prst="rect">
              <a:avLst/>
            </a:prstGeom>
            <a:solidFill>
              <a:schemeClr val="bg1">
                <a:lumMod val="65000"/>
              </a:schemeClr>
            </a:solidFill>
            <a:ln w="9525" cap="flat" cmpd="sng" algn="ctr">
              <a:noFill/>
              <a:prstDash val="solid"/>
              <a:round/>
              <a:headEnd type="none" w="med" len="med"/>
              <a:tailEnd type="none" w="med" len="med"/>
            </a:ln>
            <a:effectLst/>
          </p:spPr>
          <p:txBody>
            <a:bodyPr/>
            <a:lstStyle/>
            <a:p>
              <a:pPr>
                <a:defRPr/>
              </a:pPr>
              <a:r>
                <a:rPr lang="en-US" sz="1800" dirty="0"/>
                <a:t> </a:t>
              </a:r>
            </a:p>
          </p:txBody>
        </p:sp>
        <p:sp>
          <p:nvSpPr>
            <p:cNvPr id="106" name="Rectangle 105"/>
            <p:cNvSpPr/>
            <p:nvPr/>
          </p:nvSpPr>
          <p:spPr bwMode="auto">
            <a:xfrm>
              <a:off x="7081837" y="3721100"/>
              <a:ext cx="344488" cy="269875"/>
            </a:xfrm>
            <a:prstGeom prst="rect">
              <a:avLst/>
            </a:prstGeom>
            <a:solidFill>
              <a:schemeClr val="bg1">
                <a:lumMod val="65000"/>
              </a:schemeClr>
            </a:solidFill>
            <a:ln w="9525" cap="flat" cmpd="sng" algn="ctr">
              <a:noFill/>
              <a:prstDash val="solid"/>
              <a:round/>
              <a:headEnd type="none" w="med" len="med"/>
              <a:tailEnd type="none" w="med" len="med"/>
            </a:ln>
            <a:effectLst/>
          </p:spPr>
          <p:txBody>
            <a:bodyPr lIns="0" rIns="0"/>
            <a:lstStyle/>
            <a:p>
              <a:pPr>
                <a:defRPr/>
              </a:pPr>
              <a:r>
                <a:rPr lang="en-US" sz="1800" dirty="0"/>
                <a:t> </a:t>
              </a:r>
            </a:p>
          </p:txBody>
        </p:sp>
        <p:cxnSp>
          <p:nvCxnSpPr>
            <p:cNvPr id="9253" name="Straight Connector 122"/>
            <p:cNvCxnSpPr>
              <a:cxnSpLocks noChangeShapeType="1"/>
            </p:cNvCxnSpPr>
            <p:nvPr/>
          </p:nvCxnSpPr>
          <p:spPr bwMode="auto">
            <a:xfrm rot="16200000" flipH="1">
              <a:off x="775494" y="3753643"/>
              <a:ext cx="1138238" cy="3175"/>
            </a:xfrm>
            <a:prstGeom prst="line">
              <a:avLst/>
            </a:prstGeom>
            <a:noFill/>
            <a:ln w="9525" algn="ctr">
              <a:solidFill>
                <a:schemeClr val="tx1"/>
              </a:solidFill>
              <a:round/>
              <a:headEnd/>
              <a:tailEnd/>
            </a:ln>
          </p:spPr>
        </p:cxnSp>
        <p:cxnSp>
          <p:nvCxnSpPr>
            <p:cNvPr id="9254" name="Straight Connector 128"/>
            <p:cNvCxnSpPr>
              <a:cxnSpLocks noChangeShapeType="1"/>
            </p:cNvCxnSpPr>
            <p:nvPr/>
          </p:nvCxnSpPr>
          <p:spPr bwMode="auto">
            <a:xfrm>
              <a:off x="1114425" y="4256087"/>
              <a:ext cx="7848600" cy="1588"/>
            </a:xfrm>
            <a:prstGeom prst="line">
              <a:avLst/>
            </a:prstGeom>
            <a:noFill/>
            <a:ln w="9525" algn="ctr">
              <a:solidFill>
                <a:schemeClr val="tx1"/>
              </a:solidFill>
              <a:round/>
              <a:headEnd/>
              <a:tailEnd/>
            </a:ln>
          </p:spPr>
        </p:cxnSp>
        <p:sp>
          <p:nvSpPr>
            <p:cNvPr id="9255" name="Rectangle 138"/>
            <p:cNvSpPr>
              <a:spLocks noChangeArrowheads="1"/>
            </p:cNvSpPr>
            <p:nvPr/>
          </p:nvSpPr>
          <p:spPr bwMode="auto">
            <a:xfrm>
              <a:off x="4637087" y="3281362"/>
              <a:ext cx="2046288" cy="369888"/>
            </a:xfrm>
            <a:prstGeom prst="rect">
              <a:avLst/>
            </a:prstGeom>
            <a:noFill/>
            <a:ln w="9525" algn="ctr">
              <a:noFill/>
              <a:round/>
              <a:headEnd/>
              <a:tailEnd/>
            </a:ln>
          </p:spPr>
          <p:txBody>
            <a:bodyPr>
              <a:spAutoFit/>
            </a:bodyPr>
            <a:lstStyle/>
            <a:p>
              <a:r>
                <a:rPr lang="en-US" sz="1800" dirty="0"/>
                <a:t>Active Sessions</a:t>
              </a:r>
            </a:p>
          </p:txBody>
        </p:sp>
        <p:sp>
          <p:nvSpPr>
            <p:cNvPr id="9256" name="Rectangle 68"/>
            <p:cNvSpPr>
              <a:spLocks noChangeArrowheads="1"/>
            </p:cNvSpPr>
            <p:nvPr/>
          </p:nvSpPr>
          <p:spPr bwMode="auto">
            <a:xfrm>
              <a:off x="446087" y="3078162"/>
              <a:ext cx="569912" cy="646331"/>
            </a:xfrm>
            <a:prstGeom prst="rect">
              <a:avLst/>
            </a:prstGeom>
            <a:noFill/>
            <a:ln w="9525" algn="ctr">
              <a:noFill/>
              <a:round/>
              <a:headEnd/>
              <a:tailEnd/>
            </a:ln>
          </p:spPr>
          <p:txBody>
            <a:bodyPr wrap="square">
              <a:spAutoFit/>
            </a:bodyPr>
            <a:lstStyle/>
            <a:p>
              <a:r>
                <a:rPr lang="en-US" sz="3600" dirty="0"/>
                <a:t>=</a:t>
              </a:r>
              <a:endParaRPr lang="en-US" sz="1800" dirty="0"/>
            </a:p>
          </p:txBody>
        </p:sp>
        <p:cxnSp>
          <p:nvCxnSpPr>
            <p:cNvPr id="9257" name="Straight Connector 82"/>
            <p:cNvCxnSpPr>
              <a:cxnSpLocks noChangeShapeType="1"/>
            </p:cNvCxnSpPr>
            <p:nvPr/>
          </p:nvCxnSpPr>
          <p:spPr bwMode="auto">
            <a:xfrm>
              <a:off x="1304925" y="3975100"/>
              <a:ext cx="77787" cy="1587"/>
            </a:xfrm>
            <a:prstGeom prst="line">
              <a:avLst/>
            </a:prstGeom>
            <a:noFill/>
            <a:ln w="9525" algn="ctr">
              <a:solidFill>
                <a:schemeClr val="tx1"/>
              </a:solidFill>
              <a:round/>
              <a:headEnd/>
              <a:tailEnd/>
            </a:ln>
          </p:spPr>
        </p:cxnSp>
        <p:cxnSp>
          <p:nvCxnSpPr>
            <p:cNvPr id="9258" name="Straight Connector 84"/>
            <p:cNvCxnSpPr>
              <a:cxnSpLocks noChangeShapeType="1"/>
            </p:cNvCxnSpPr>
            <p:nvPr/>
          </p:nvCxnSpPr>
          <p:spPr bwMode="auto">
            <a:xfrm>
              <a:off x="1309687" y="3733800"/>
              <a:ext cx="77788" cy="1587"/>
            </a:xfrm>
            <a:prstGeom prst="line">
              <a:avLst/>
            </a:prstGeom>
            <a:noFill/>
            <a:ln w="9525" algn="ctr">
              <a:solidFill>
                <a:schemeClr val="tx1"/>
              </a:solidFill>
              <a:round/>
              <a:headEnd/>
              <a:tailEnd/>
            </a:ln>
          </p:spPr>
        </p:cxnSp>
        <p:cxnSp>
          <p:nvCxnSpPr>
            <p:cNvPr id="9259" name="Straight Connector 85"/>
            <p:cNvCxnSpPr>
              <a:cxnSpLocks noChangeShapeType="1"/>
            </p:cNvCxnSpPr>
            <p:nvPr/>
          </p:nvCxnSpPr>
          <p:spPr bwMode="auto">
            <a:xfrm>
              <a:off x="1314450" y="3490912"/>
              <a:ext cx="77787" cy="1588"/>
            </a:xfrm>
            <a:prstGeom prst="line">
              <a:avLst/>
            </a:prstGeom>
            <a:noFill/>
            <a:ln w="9525" algn="ctr">
              <a:solidFill>
                <a:schemeClr val="tx1"/>
              </a:solidFill>
              <a:round/>
              <a:headEnd/>
              <a:tailEnd/>
            </a:ln>
          </p:spPr>
        </p:cxnSp>
        <p:cxnSp>
          <p:nvCxnSpPr>
            <p:cNvPr id="9260" name="Straight Connector 86"/>
            <p:cNvCxnSpPr>
              <a:cxnSpLocks noChangeShapeType="1"/>
            </p:cNvCxnSpPr>
            <p:nvPr/>
          </p:nvCxnSpPr>
          <p:spPr bwMode="auto">
            <a:xfrm>
              <a:off x="1319212" y="3249612"/>
              <a:ext cx="77788" cy="1588"/>
            </a:xfrm>
            <a:prstGeom prst="line">
              <a:avLst/>
            </a:prstGeom>
            <a:noFill/>
            <a:ln w="9525" algn="ctr">
              <a:solidFill>
                <a:schemeClr val="tx1">
                  <a:lumMod val="50000"/>
                  <a:lumOff val="50000"/>
                </a:schemeClr>
              </a:solidFill>
              <a:round/>
              <a:headEnd/>
              <a:tailEnd/>
            </a:ln>
          </p:spPr>
        </p:cxnSp>
        <p:sp>
          <p:nvSpPr>
            <p:cNvPr id="89" name="TextBox 88"/>
            <p:cNvSpPr txBox="1"/>
            <p:nvPr/>
          </p:nvSpPr>
          <p:spPr bwMode="auto">
            <a:xfrm>
              <a:off x="1082675" y="3944937"/>
              <a:ext cx="157162" cy="166688"/>
            </a:xfrm>
            <a:prstGeom prst="rect">
              <a:avLst/>
            </a:prstGeom>
            <a:noFill/>
            <a:ln w="9525">
              <a:noFill/>
              <a:miter lim="800000"/>
              <a:headEnd/>
              <a:tailEnd/>
            </a:ln>
            <a:effectLst>
              <a:outerShdw dist="107763" dir="2700000" algn="ctr" rotWithShape="0">
                <a:schemeClr val="bg2"/>
              </a:outerShdw>
            </a:effectLst>
          </p:spPr>
          <p:txBody>
            <a:bodyPr>
              <a:spAutoFit/>
            </a:bodyPr>
            <a:lstStyle/>
            <a:p>
              <a:pPr>
                <a:lnSpc>
                  <a:spcPct val="20000"/>
                </a:lnSpc>
                <a:defRPr/>
              </a:pPr>
              <a:endParaRPr lang="en-US" dirty="0">
                <a:solidFill>
                  <a:srgbClr val="009900"/>
                </a:solidFill>
                <a:latin typeface="Courier New" pitchFamily="49" charset="0"/>
              </a:endParaRPr>
            </a:p>
          </p:txBody>
        </p:sp>
        <p:sp>
          <p:nvSpPr>
            <p:cNvPr id="9262" name="Rectangle 89"/>
            <p:cNvSpPr>
              <a:spLocks noChangeArrowheads="1"/>
            </p:cNvSpPr>
            <p:nvPr/>
          </p:nvSpPr>
          <p:spPr bwMode="auto">
            <a:xfrm>
              <a:off x="1063625" y="3808412"/>
              <a:ext cx="227012" cy="369888"/>
            </a:xfrm>
            <a:prstGeom prst="rect">
              <a:avLst/>
            </a:prstGeom>
            <a:noFill/>
            <a:ln w="9525" algn="ctr">
              <a:noFill/>
              <a:round/>
              <a:headEnd/>
              <a:tailEnd/>
            </a:ln>
          </p:spPr>
          <p:txBody>
            <a:bodyPr>
              <a:spAutoFit/>
            </a:bodyPr>
            <a:lstStyle/>
            <a:p>
              <a:r>
                <a:rPr lang="en-US" sz="1800"/>
                <a:t>1</a:t>
              </a:r>
            </a:p>
          </p:txBody>
        </p:sp>
        <p:sp>
          <p:nvSpPr>
            <p:cNvPr id="9263" name="Rectangle 90"/>
            <p:cNvSpPr>
              <a:spLocks noChangeArrowheads="1"/>
            </p:cNvSpPr>
            <p:nvPr/>
          </p:nvSpPr>
          <p:spPr bwMode="auto">
            <a:xfrm>
              <a:off x="1065212" y="3562350"/>
              <a:ext cx="227013" cy="369887"/>
            </a:xfrm>
            <a:prstGeom prst="rect">
              <a:avLst/>
            </a:prstGeom>
            <a:noFill/>
            <a:ln w="9525" algn="ctr">
              <a:noFill/>
              <a:round/>
              <a:headEnd/>
              <a:tailEnd/>
            </a:ln>
          </p:spPr>
          <p:txBody>
            <a:bodyPr>
              <a:spAutoFit/>
            </a:bodyPr>
            <a:lstStyle/>
            <a:p>
              <a:r>
                <a:rPr lang="en-US" sz="1800"/>
                <a:t>2</a:t>
              </a:r>
            </a:p>
          </p:txBody>
        </p:sp>
        <p:sp>
          <p:nvSpPr>
            <p:cNvPr id="9264" name="Rectangle 103"/>
            <p:cNvSpPr>
              <a:spLocks noChangeArrowheads="1"/>
            </p:cNvSpPr>
            <p:nvPr/>
          </p:nvSpPr>
          <p:spPr bwMode="auto">
            <a:xfrm>
              <a:off x="1057275" y="3311525"/>
              <a:ext cx="227012" cy="369887"/>
            </a:xfrm>
            <a:prstGeom prst="rect">
              <a:avLst/>
            </a:prstGeom>
            <a:noFill/>
            <a:ln w="9525" algn="ctr">
              <a:noFill/>
              <a:round/>
              <a:headEnd/>
              <a:tailEnd/>
            </a:ln>
          </p:spPr>
          <p:txBody>
            <a:bodyPr>
              <a:spAutoFit/>
            </a:bodyPr>
            <a:lstStyle/>
            <a:p>
              <a:r>
                <a:rPr lang="en-US" sz="1800"/>
                <a:t>3</a:t>
              </a:r>
            </a:p>
          </p:txBody>
        </p:sp>
        <p:sp>
          <p:nvSpPr>
            <p:cNvPr id="9265" name="Rectangle 106"/>
            <p:cNvSpPr>
              <a:spLocks noChangeArrowheads="1"/>
            </p:cNvSpPr>
            <p:nvPr/>
          </p:nvSpPr>
          <p:spPr bwMode="auto">
            <a:xfrm>
              <a:off x="1065212" y="3078162"/>
              <a:ext cx="227013" cy="369888"/>
            </a:xfrm>
            <a:prstGeom prst="rect">
              <a:avLst/>
            </a:prstGeom>
            <a:noFill/>
            <a:ln w="9525" algn="ctr">
              <a:noFill/>
              <a:round/>
              <a:headEnd/>
              <a:tailEnd/>
            </a:ln>
          </p:spPr>
          <p:txBody>
            <a:bodyPr>
              <a:spAutoFit/>
            </a:bodyPr>
            <a:lstStyle/>
            <a:p>
              <a:r>
                <a:rPr lang="en-US" sz="1800"/>
                <a:t>4</a:t>
              </a:r>
            </a:p>
          </p:txBody>
        </p:sp>
        <p:sp>
          <p:nvSpPr>
            <p:cNvPr id="9266" name="TextBox 52"/>
            <p:cNvSpPr txBox="1">
              <a:spLocks noChangeArrowheads="1"/>
            </p:cNvSpPr>
            <p:nvPr/>
          </p:nvSpPr>
          <p:spPr bwMode="auto">
            <a:xfrm>
              <a:off x="1447800" y="4343400"/>
              <a:ext cx="7391400" cy="461665"/>
            </a:xfrm>
            <a:prstGeom prst="rect">
              <a:avLst/>
            </a:prstGeom>
            <a:noFill/>
            <a:ln w="9525">
              <a:noFill/>
              <a:miter lim="800000"/>
              <a:headEnd/>
              <a:tailEnd/>
            </a:ln>
          </p:spPr>
          <p:txBody>
            <a:bodyPr wrap="square">
              <a:spAutoFit/>
            </a:bodyPr>
            <a:lstStyle/>
            <a:p>
              <a:r>
                <a:rPr lang="en-US" sz="1200" dirty="0"/>
                <a:t>Graph represents # of sessions active, but also represents amount of time active in the </a:t>
              </a:r>
              <a:r>
                <a:rPr lang="en-US" sz="1200" dirty="0" smtClean="0"/>
                <a:t>database</a:t>
              </a:r>
            </a:p>
            <a:p>
              <a:r>
                <a:rPr lang="en-US" sz="1200" dirty="0" smtClean="0"/>
                <a:t> For Every Active Session there is a user (or application) waiting</a:t>
              </a:r>
            </a:p>
          </p:txBody>
        </p:sp>
        <p:sp>
          <p:nvSpPr>
            <p:cNvPr id="129" name="TextBox 128"/>
            <p:cNvSpPr txBox="1"/>
            <p:nvPr/>
          </p:nvSpPr>
          <p:spPr bwMode="auto">
            <a:xfrm>
              <a:off x="711200" y="4565650"/>
              <a:ext cx="157162" cy="166688"/>
            </a:xfrm>
            <a:prstGeom prst="rect">
              <a:avLst/>
            </a:prstGeom>
            <a:noFill/>
            <a:ln w="9525">
              <a:noFill/>
              <a:miter lim="800000"/>
              <a:headEnd/>
              <a:tailEnd/>
            </a:ln>
            <a:effectLst>
              <a:outerShdw dist="107763" dir="2700000" algn="ctr" rotWithShape="0">
                <a:schemeClr val="bg2"/>
              </a:outerShdw>
            </a:effectLst>
          </p:spPr>
          <p:txBody>
            <a:bodyPr>
              <a:spAutoFit/>
            </a:bodyPr>
            <a:lstStyle/>
            <a:p>
              <a:pPr>
                <a:lnSpc>
                  <a:spcPct val="20000"/>
                </a:lnSpc>
                <a:defRPr/>
              </a:pPr>
              <a:endParaRPr lang="en-US" dirty="0">
                <a:solidFill>
                  <a:srgbClr val="009900"/>
                </a:solidFill>
                <a:latin typeface="Courier New" pitchFamily="49" charset="0"/>
              </a:endParaRPr>
            </a:p>
          </p:txBody>
        </p:sp>
      </p:grpSp>
      <p:grpSp>
        <p:nvGrpSpPr>
          <p:cNvPr id="4" name="Group 154"/>
          <p:cNvGrpSpPr/>
          <p:nvPr/>
        </p:nvGrpSpPr>
        <p:grpSpPr>
          <a:xfrm>
            <a:off x="1523206" y="1343315"/>
            <a:ext cx="7112802" cy="1701014"/>
            <a:chOff x="1523206" y="1423980"/>
            <a:chExt cx="7112802" cy="1701014"/>
          </a:xfrm>
        </p:grpSpPr>
        <p:cxnSp>
          <p:nvCxnSpPr>
            <p:cNvPr id="80" name="Straight Connector 79"/>
            <p:cNvCxnSpPr/>
            <p:nvPr/>
          </p:nvCxnSpPr>
          <p:spPr>
            <a:xfrm rot="5400000" flipH="1" flipV="1">
              <a:off x="685800" y="2286000"/>
              <a:ext cx="16764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flipH="1" flipV="1">
              <a:off x="915194" y="2285206"/>
              <a:ext cx="16764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flipH="1" flipV="1">
              <a:off x="1144588" y="2284412"/>
              <a:ext cx="16764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flipH="1" flipV="1">
              <a:off x="1373982" y="2283618"/>
              <a:ext cx="16764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flipH="1" flipV="1">
              <a:off x="1603376" y="2282824"/>
              <a:ext cx="16764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flipH="1" flipV="1">
              <a:off x="1832770" y="2282030"/>
              <a:ext cx="16764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flipH="1" flipV="1">
              <a:off x="2062164" y="2281236"/>
              <a:ext cx="16764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5400000" flipH="1" flipV="1">
              <a:off x="2291558" y="2280442"/>
              <a:ext cx="16764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flipH="1" flipV="1">
              <a:off x="2520952" y="2279648"/>
              <a:ext cx="16764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flipH="1" flipV="1">
              <a:off x="2750346" y="2278854"/>
              <a:ext cx="16764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flipH="1" flipV="1">
              <a:off x="2979740" y="2278060"/>
              <a:ext cx="16764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flipH="1" flipV="1">
              <a:off x="3209134" y="2277266"/>
              <a:ext cx="16764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5400000" flipH="1" flipV="1">
              <a:off x="3438528" y="2276472"/>
              <a:ext cx="16764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flipH="1" flipV="1">
              <a:off x="3667922" y="2275678"/>
              <a:ext cx="16764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5400000" flipH="1" flipV="1">
              <a:off x="3897316" y="2274884"/>
              <a:ext cx="16764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4126710" y="2274090"/>
              <a:ext cx="16764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5400000" flipH="1" flipV="1">
              <a:off x="4356104" y="2273296"/>
              <a:ext cx="16764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5400000" flipH="1" flipV="1">
              <a:off x="4585498" y="2272502"/>
              <a:ext cx="16764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5400000" flipH="1" flipV="1">
              <a:off x="4814892" y="2271708"/>
              <a:ext cx="16764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5400000" flipH="1" flipV="1">
              <a:off x="5044286" y="2270914"/>
              <a:ext cx="16764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rot="5400000" flipH="1" flipV="1">
              <a:off x="5273680" y="2270120"/>
              <a:ext cx="16764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5503074" y="2269326"/>
              <a:ext cx="16764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5400000" flipH="1" flipV="1">
              <a:off x="5732468" y="2268532"/>
              <a:ext cx="16764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rot="5400000" flipH="1" flipV="1">
              <a:off x="5961862" y="2267738"/>
              <a:ext cx="16764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6191256" y="2266944"/>
              <a:ext cx="16764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5400000" flipH="1" flipV="1">
              <a:off x="6420650" y="2266150"/>
              <a:ext cx="16764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rot="5400000" flipH="1" flipV="1">
              <a:off x="6650044" y="2265356"/>
              <a:ext cx="16764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6879438" y="2264562"/>
              <a:ext cx="16764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5400000" flipH="1" flipV="1">
              <a:off x="7108832" y="2263768"/>
              <a:ext cx="16764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rot="5400000" flipH="1" flipV="1">
              <a:off x="7338226" y="2262974"/>
              <a:ext cx="16764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rot="5400000" flipH="1" flipV="1">
              <a:off x="7567620" y="2262180"/>
              <a:ext cx="16764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rot="5400000" flipH="1" flipV="1">
              <a:off x="7797014" y="2261386"/>
              <a:ext cx="16764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8" name="TextBox 107"/>
          <p:cNvSpPr txBox="1"/>
          <p:nvPr/>
        </p:nvSpPr>
        <p:spPr>
          <a:xfrm>
            <a:off x="1891553" y="4746812"/>
            <a:ext cx="5813612" cy="1477328"/>
          </a:xfrm>
          <a:prstGeom prst="rect">
            <a:avLst/>
          </a:prstGeom>
          <a:noFill/>
        </p:spPr>
        <p:txBody>
          <a:bodyPr wrap="square" rtlCol="0">
            <a:spAutoFit/>
          </a:bodyPr>
          <a:lstStyle/>
          <a:p>
            <a:r>
              <a:rPr lang="en-US" dirty="0" smtClean="0"/>
              <a:t>Sample </a:t>
            </a:r>
            <a:r>
              <a:rPr lang="en-US" dirty="0" err="1" smtClean="0"/>
              <a:t>v$session</a:t>
            </a:r>
            <a:r>
              <a:rPr lang="en-US" dirty="0" smtClean="0"/>
              <a:t> : fast and light weight</a:t>
            </a:r>
          </a:p>
          <a:p>
            <a:r>
              <a:rPr lang="en-US" dirty="0" smtClean="0"/>
              <a:t>We collect</a:t>
            </a:r>
          </a:p>
          <a:p>
            <a:pPr lvl="1">
              <a:buFont typeface="Arial" pitchFamily="34" charset="0"/>
              <a:buChar char="•"/>
            </a:pPr>
            <a:r>
              <a:rPr lang="en-US" dirty="0" smtClean="0"/>
              <a:t> session</a:t>
            </a:r>
          </a:p>
          <a:p>
            <a:pPr lvl="1">
              <a:buFont typeface="Arial" pitchFamily="34" charset="0"/>
              <a:buChar char="•"/>
            </a:pPr>
            <a:r>
              <a:rPr lang="en-US" dirty="0" smtClean="0"/>
              <a:t> SQL</a:t>
            </a:r>
          </a:p>
          <a:p>
            <a:pPr lvl="1">
              <a:buFont typeface="Arial" pitchFamily="34" charset="0"/>
              <a:buChar char="•"/>
            </a:pPr>
            <a:r>
              <a:rPr lang="en-US" dirty="0" smtClean="0"/>
              <a:t> State (CPU, IO, LOCK, Other Waits)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0"/>
            <a:ext cx="7092950" cy="458787"/>
          </a:xfrm>
        </p:spPr>
        <p:txBody>
          <a:bodyPr>
            <a:noAutofit/>
          </a:bodyPr>
          <a:lstStyle/>
          <a:p>
            <a:r>
              <a:rPr lang="en-US" sz="3200" dirty="0" smtClean="0"/>
              <a:t>AWR collects</a:t>
            </a:r>
          </a:p>
        </p:txBody>
      </p:sp>
      <p:sp>
        <p:nvSpPr>
          <p:cNvPr id="4" name="Date Placeholder 3"/>
          <p:cNvSpPr>
            <a:spLocks noGrp="1"/>
          </p:cNvSpPr>
          <p:nvPr>
            <p:ph type="dt" sz="quarter" idx="4294967295"/>
          </p:nvPr>
        </p:nvSpPr>
        <p:spPr>
          <a:xfrm>
            <a:off x="152400" y="6553200"/>
            <a:ext cx="2132013" cy="274638"/>
          </a:xfrm>
          <a:prstGeom prst="rect">
            <a:avLst/>
          </a:prstGeom>
        </p:spPr>
        <p:txBody>
          <a:bodyPr/>
          <a:lstStyle/>
          <a:p>
            <a:pPr>
              <a:defRPr/>
            </a:pPr>
            <a:r>
              <a:rPr lang="en-GB"/>
              <a:t>06/05/08</a:t>
            </a:r>
          </a:p>
        </p:txBody>
      </p:sp>
      <p:grpSp>
        <p:nvGrpSpPr>
          <p:cNvPr id="2" name="Group 169"/>
          <p:cNvGrpSpPr/>
          <p:nvPr/>
        </p:nvGrpSpPr>
        <p:grpSpPr bwMode="auto">
          <a:xfrm>
            <a:off x="1744664" y="1491153"/>
            <a:ext cx="2241550" cy="2090248"/>
            <a:chOff x="1430392" y="2113375"/>
            <a:chExt cx="2774015" cy="2633851"/>
          </a:xfrm>
          <a:solidFill>
            <a:schemeClr val="bg1">
              <a:lumMod val="75000"/>
            </a:schemeClr>
          </a:solidFill>
        </p:grpSpPr>
        <p:sp>
          <p:nvSpPr>
            <p:cNvPr id="151" name="Rectangle 150"/>
            <p:cNvSpPr/>
            <p:nvPr/>
          </p:nvSpPr>
          <p:spPr bwMode="auto">
            <a:xfrm>
              <a:off x="1445161" y="2121676"/>
              <a:ext cx="2754151" cy="2614990"/>
            </a:xfrm>
            <a:prstGeom prst="rect">
              <a:avLst/>
            </a:prstGeom>
            <a:solidFill>
              <a:schemeClr val="bg1"/>
            </a:solid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txBody>
            <a:bodyPr/>
            <a:lstStyle/>
            <a:p>
              <a:pPr>
                <a:buFont typeface="Arial" charset="0"/>
                <a:buNone/>
                <a:defRPr/>
              </a:pPr>
              <a:endParaRPr lang="en-US"/>
            </a:p>
          </p:txBody>
        </p:sp>
        <p:cxnSp>
          <p:nvCxnSpPr>
            <p:cNvPr id="162" name="Straight Connector 161"/>
            <p:cNvCxnSpPr/>
            <p:nvPr/>
          </p:nvCxnSpPr>
          <p:spPr bwMode="auto">
            <a:xfrm rot="16200000" flipH="1">
              <a:off x="132299" y="3423775"/>
              <a:ext cx="2627582" cy="9883"/>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163" name="Straight Connector 162"/>
            <p:cNvCxnSpPr/>
            <p:nvPr/>
          </p:nvCxnSpPr>
          <p:spPr bwMode="auto">
            <a:xfrm rot="16200000" flipH="1">
              <a:off x="476567" y="3422224"/>
              <a:ext cx="2627582" cy="9883"/>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164" name="Straight Connector 163"/>
            <p:cNvCxnSpPr/>
            <p:nvPr/>
          </p:nvCxnSpPr>
          <p:spPr bwMode="auto">
            <a:xfrm rot="16200000" flipH="1">
              <a:off x="820835" y="3425348"/>
              <a:ext cx="2627582" cy="9883"/>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165" name="Straight Connector 164"/>
            <p:cNvCxnSpPr/>
            <p:nvPr/>
          </p:nvCxnSpPr>
          <p:spPr bwMode="auto">
            <a:xfrm rot="16200000" flipH="1">
              <a:off x="1165103" y="3423796"/>
              <a:ext cx="2627582" cy="9883"/>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166" name="Straight Connector 165"/>
            <p:cNvCxnSpPr/>
            <p:nvPr/>
          </p:nvCxnSpPr>
          <p:spPr bwMode="auto">
            <a:xfrm rot="16200000" flipH="1">
              <a:off x="1509371" y="3422245"/>
              <a:ext cx="2627582" cy="9883"/>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167" name="Straight Connector 166"/>
            <p:cNvCxnSpPr/>
            <p:nvPr/>
          </p:nvCxnSpPr>
          <p:spPr bwMode="auto">
            <a:xfrm rot="16200000" flipH="1">
              <a:off x="1853639" y="3425369"/>
              <a:ext cx="2627582" cy="9883"/>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168" name="Straight Connector 167"/>
            <p:cNvCxnSpPr/>
            <p:nvPr/>
          </p:nvCxnSpPr>
          <p:spPr bwMode="auto">
            <a:xfrm rot="16200000" flipH="1">
              <a:off x="2197907" y="3428493"/>
              <a:ext cx="2627582" cy="9883"/>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169" name="Straight Connector 168"/>
            <p:cNvCxnSpPr/>
            <p:nvPr/>
          </p:nvCxnSpPr>
          <p:spPr bwMode="auto">
            <a:xfrm rot="16200000" flipH="1">
              <a:off x="2542175" y="3422266"/>
              <a:ext cx="2627582" cy="9883"/>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154" name="Straight Connector 153"/>
            <p:cNvCxnSpPr/>
            <p:nvPr/>
          </p:nvCxnSpPr>
          <p:spPr bwMode="auto">
            <a:xfrm flipH="1">
              <a:off x="1435361" y="2444211"/>
              <a:ext cx="2767412" cy="9384"/>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155" name="Straight Connector 154"/>
            <p:cNvCxnSpPr/>
            <p:nvPr/>
          </p:nvCxnSpPr>
          <p:spPr bwMode="auto">
            <a:xfrm flipH="1">
              <a:off x="1436995" y="2771084"/>
              <a:ext cx="2767412" cy="9384"/>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156" name="Straight Connector 155"/>
            <p:cNvCxnSpPr/>
            <p:nvPr/>
          </p:nvCxnSpPr>
          <p:spPr bwMode="auto">
            <a:xfrm flipH="1">
              <a:off x="1433704" y="3097957"/>
              <a:ext cx="2767412" cy="9384"/>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157" name="Straight Connector 156"/>
            <p:cNvCxnSpPr/>
            <p:nvPr/>
          </p:nvCxnSpPr>
          <p:spPr bwMode="auto">
            <a:xfrm flipH="1">
              <a:off x="1435338" y="3424830"/>
              <a:ext cx="2767412" cy="9384"/>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158" name="Straight Connector 157"/>
            <p:cNvCxnSpPr/>
            <p:nvPr/>
          </p:nvCxnSpPr>
          <p:spPr bwMode="auto">
            <a:xfrm flipH="1">
              <a:off x="1436972" y="3751703"/>
              <a:ext cx="2767412" cy="9384"/>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159" name="Straight Connector 158"/>
            <p:cNvCxnSpPr/>
            <p:nvPr/>
          </p:nvCxnSpPr>
          <p:spPr bwMode="auto">
            <a:xfrm flipH="1">
              <a:off x="1433682" y="4078576"/>
              <a:ext cx="2767412" cy="9384"/>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160" name="Straight Connector 159"/>
            <p:cNvCxnSpPr/>
            <p:nvPr/>
          </p:nvCxnSpPr>
          <p:spPr bwMode="auto">
            <a:xfrm flipH="1">
              <a:off x="1430392" y="4405449"/>
              <a:ext cx="2767412" cy="9384"/>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161" name="Straight Connector 160"/>
            <p:cNvCxnSpPr/>
            <p:nvPr/>
          </p:nvCxnSpPr>
          <p:spPr bwMode="auto">
            <a:xfrm flipH="1">
              <a:off x="1436950" y="4732322"/>
              <a:ext cx="2767412" cy="9384"/>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grpSp>
      <p:sp>
        <p:nvSpPr>
          <p:cNvPr id="48133" name="TextBox 253"/>
          <p:cNvSpPr txBox="1">
            <a:spLocks noChangeArrowheads="1"/>
          </p:cNvSpPr>
          <p:nvPr/>
        </p:nvSpPr>
        <p:spPr bwMode="auto">
          <a:xfrm>
            <a:off x="681038" y="4418013"/>
            <a:ext cx="544512" cy="2331407"/>
          </a:xfrm>
          <a:prstGeom prst="rect">
            <a:avLst/>
          </a:prstGeom>
          <a:solidFill>
            <a:schemeClr val="accent6">
              <a:lumMod val="20000"/>
              <a:lumOff val="80000"/>
            </a:schemeClr>
          </a:solidFill>
          <a:ln w="9525">
            <a:noFill/>
            <a:miter lim="800000"/>
            <a:headEnd/>
            <a:tailEnd/>
          </a:ln>
        </p:spPr>
        <p:txBody>
          <a:bodyPr>
            <a:spAutoFit/>
          </a:bodyPr>
          <a:lstStyle/>
          <a:p>
            <a:pPr>
              <a:lnSpc>
                <a:spcPts val="2100"/>
              </a:lnSpc>
              <a:defRPr/>
            </a:pPr>
            <a:r>
              <a:rPr lang="en-US" dirty="0"/>
              <a:t>25   </a:t>
            </a:r>
          </a:p>
          <a:p>
            <a:pPr>
              <a:lnSpc>
                <a:spcPts val="2100"/>
              </a:lnSpc>
              <a:defRPr/>
            </a:pPr>
            <a:r>
              <a:rPr lang="en-US" dirty="0"/>
              <a:t>34  </a:t>
            </a:r>
          </a:p>
          <a:p>
            <a:pPr>
              <a:lnSpc>
                <a:spcPts val="2100"/>
              </a:lnSpc>
              <a:defRPr/>
            </a:pPr>
            <a:r>
              <a:rPr lang="en-US" dirty="0"/>
              <a:t>36 </a:t>
            </a:r>
          </a:p>
          <a:p>
            <a:pPr>
              <a:lnSpc>
                <a:spcPts val="2100"/>
              </a:lnSpc>
              <a:defRPr/>
            </a:pPr>
            <a:r>
              <a:rPr lang="en-US" dirty="0"/>
              <a:t>38   </a:t>
            </a:r>
          </a:p>
          <a:p>
            <a:pPr>
              <a:lnSpc>
                <a:spcPts val="2100"/>
              </a:lnSpc>
              <a:defRPr/>
            </a:pPr>
            <a:r>
              <a:rPr lang="en-US" dirty="0"/>
              <a:t>45   </a:t>
            </a:r>
          </a:p>
          <a:p>
            <a:pPr>
              <a:lnSpc>
                <a:spcPts val="2100"/>
              </a:lnSpc>
              <a:defRPr/>
            </a:pPr>
            <a:r>
              <a:rPr lang="en-US" dirty="0"/>
              <a:t>63 </a:t>
            </a:r>
          </a:p>
          <a:p>
            <a:pPr>
              <a:lnSpc>
                <a:spcPts val="2100"/>
              </a:lnSpc>
              <a:defRPr/>
            </a:pPr>
            <a:r>
              <a:rPr lang="en-US" dirty="0"/>
              <a:t>65   </a:t>
            </a:r>
          </a:p>
          <a:p>
            <a:pPr>
              <a:lnSpc>
                <a:spcPts val="2100"/>
              </a:lnSpc>
              <a:defRPr/>
            </a:pPr>
            <a:r>
              <a:rPr lang="en-US" dirty="0"/>
              <a:t>87     </a:t>
            </a:r>
          </a:p>
        </p:txBody>
      </p:sp>
      <p:sp>
        <p:nvSpPr>
          <p:cNvPr id="48134" name="TextBox 55"/>
          <p:cNvSpPr txBox="1">
            <a:spLocks noChangeArrowheads="1"/>
          </p:cNvSpPr>
          <p:nvPr/>
        </p:nvSpPr>
        <p:spPr bwMode="auto">
          <a:xfrm>
            <a:off x="92075" y="1509713"/>
            <a:ext cx="1520825" cy="2219325"/>
          </a:xfrm>
          <a:prstGeom prst="rect">
            <a:avLst/>
          </a:prstGeom>
          <a:solidFill>
            <a:schemeClr val="accent1">
              <a:lumMod val="20000"/>
              <a:lumOff val="80000"/>
            </a:schemeClr>
          </a:solidFill>
          <a:ln w="9525">
            <a:noFill/>
            <a:miter lim="800000"/>
            <a:headEnd/>
            <a:tailEnd/>
          </a:ln>
        </p:spPr>
        <p:txBody>
          <a:bodyPr>
            <a:spAutoFit/>
          </a:bodyPr>
          <a:lstStyle/>
          <a:p>
            <a:pPr>
              <a:lnSpc>
                <a:spcPts val="1100"/>
              </a:lnSpc>
              <a:spcBef>
                <a:spcPts val="0"/>
              </a:spcBef>
              <a:defRPr/>
            </a:pPr>
            <a:r>
              <a:rPr lang="en-US" sz="1200" dirty="0">
                <a:latin typeface="Courier New" pitchFamily="49" charset="0"/>
                <a:cs typeface="Courier New" pitchFamily="49" charset="0"/>
              </a:rPr>
              <a:t>F1qcyh20550cf</a:t>
            </a:r>
          </a:p>
          <a:p>
            <a:pPr>
              <a:lnSpc>
                <a:spcPts val="1100"/>
              </a:lnSpc>
              <a:spcBef>
                <a:spcPts val="0"/>
              </a:spcBef>
              <a:defRPr/>
            </a:pPr>
            <a:endParaRPr lang="en-US" sz="1200" dirty="0">
              <a:latin typeface="Courier New" pitchFamily="49" charset="0"/>
              <a:cs typeface="Courier New" pitchFamily="49" charset="0"/>
            </a:endParaRPr>
          </a:p>
          <a:p>
            <a:pPr>
              <a:lnSpc>
                <a:spcPts val="1100"/>
              </a:lnSpc>
              <a:spcBef>
                <a:spcPts val="0"/>
              </a:spcBef>
              <a:defRPr/>
            </a:pPr>
            <a:r>
              <a:rPr lang="en-US" sz="1200" dirty="0">
                <a:latin typeface="Courier New" pitchFamily="49" charset="0"/>
                <a:cs typeface="Courier New" pitchFamily="49" charset="0"/>
              </a:rPr>
              <a:t>fj6gjgsshtxyx</a:t>
            </a:r>
          </a:p>
          <a:p>
            <a:pPr>
              <a:lnSpc>
                <a:spcPts val="1100"/>
              </a:lnSpc>
              <a:spcBef>
                <a:spcPts val="0"/>
              </a:spcBef>
              <a:defRPr/>
            </a:pPr>
            <a:endParaRPr lang="en-US" sz="1200" dirty="0">
              <a:latin typeface="Courier New" pitchFamily="49" charset="0"/>
              <a:cs typeface="Courier New" pitchFamily="49" charset="0"/>
            </a:endParaRPr>
          </a:p>
          <a:p>
            <a:pPr>
              <a:lnSpc>
                <a:spcPts val="1100"/>
              </a:lnSpc>
              <a:spcBef>
                <a:spcPts val="0"/>
              </a:spcBef>
              <a:defRPr/>
            </a:pPr>
            <a:r>
              <a:rPr lang="en-US" sz="1200" dirty="0">
                <a:latin typeface="Courier New" pitchFamily="49" charset="0"/>
                <a:cs typeface="Courier New" pitchFamily="49" charset="0"/>
              </a:rPr>
              <a:t>0cjsxw5ndqdbc</a:t>
            </a:r>
          </a:p>
          <a:p>
            <a:pPr>
              <a:lnSpc>
                <a:spcPts val="1100"/>
              </a:lnSpc>
              <a:spcBef>
                <a:spcPts val="0"/>
              </a:spcBef>
              <a:defRPr/>
            </a:pPr>
            <a:endParaRPr lang="en-US" sz="1200" dirty="0">
              <a:latin typeface="Courier New" pitchFamily="49" charset="0"/>
              <a:cs typeface="Courier New" pitchFamily="49" charset="0"/>
            </a:endParaRPr>
          </a:p>
          <a:p>
            <a:pPr>
              <a:lnSpc>
                <a:spcPts val="1100"/>
              </a:lnSpc>
              <a:spcBef>
                <a:spcPts val="0"/>
              </a:spcBef>
              <a:defRPr/>
            </a:pPr>
            <a:r>
              <a:rPr lang="en-US" sz="1200" dirty="0">
                <a:latin typeface="Courier New" pitchFamily="49" charset="0"/>
                <a:cs typeface="Courier New" pitchFamily="49" charset="0"/>
              </a:rPr>
              <a:t>8t8as9usk11qw</a:t>
            </a:r>
          </a:p>
          <a:p>
            <a:pPr>
              <a:lnSpc>
                <a:spcPts val="1100"/>
              </a:lnSpc>
              <a:spcBef>
                <a:spcPts val="0"/>
              </a:spcBef>
              <a:defRPr/>
            </a:pPr>
            <a:endParaRPr lang="en-US" sz="1200" dirty="0">
              <a:latin typeface="Courier New" pitchFamily="49" charset="0"/>
              <a:cs typeface="Courier New" pitchFamily="49" charset="0"/>
            </a:endParaRPr>
          </a:p>
          <a:p>
            <a:pPr>
              <a:lnSpc>
                <a:spcPts val="1100"/>
              </a:lnSpc>
              <a:spcBef>
                <a:spcPts val="0"/>
              </a:spcBef>
              <a:defRPr/>
            </a:pPr>
            <a:r>
              <a:rPr lang="en-US" sz="1200" dirty="0">
                <a:latin typeface="Courier New" pitchFamily="49" charset="0"/>
                <a:cs typeface="Courier New" pitchFamily="49" charset="0"/>
              </a:rPr>
              <a:t>dr1rkrznhh95b</a:t>
            </a:r>
          </a:p>
          <a:p>
            <a:pPr>
              <a:lnSpc>
                <a:spcPts val="1100"/>
              </a:lnSpc>
              <a:spcBef>
                <a:spcPts val="0"/>
              </a:spcBef>
              <a:defRPr/>
            </a:pPr>
            <a:endParaRPr lang="en-US" sz="1200" dirty="0">
              <a:latin typeface="Courier New" pitchFamily="49" charset="0"/>
              <a:cs typeface="Courier New" pitchFamily="49" charset="0"/>
            </a:endParaRPr>
          </a:p>
          <a:p>
            <a:pPr>
              <a:lnSpc>
                <a:spcPts val="1100"/>
              </a:lnSpc>
              <a:spcBef>
                <a:spcPts val="0"/>
              </a:spcBef>
              <a:defRPr/>
            </a:pPr>
            <a:r>
              <a:rPr lang="en-US" sz="1200" dirty="0">
                <a:latin typeface="Courier New" pitchFamily="49" charset="0"/>
                <a:cs typeface="Courier New" pitchFamily="49" charset="0"/>
              </a:rPr>
              <a:t>10dkqv3kr8xa5</a:t>
            </a:r>
          </a:p>
          <a:p>
            <a:pPr>
              <a:lnSpc>
                <a:spcPts val="1100"/>
              </a:lnSpc>
              <a:spcBef>
                <a:spcPts val="0"/>
              </a:spcBef>
              <a:defRPr/>
            </a:pPr>
            <a:endParaRPr lang="en-US" sz="1200" dirty="0">
              <a:latin typeface="Courier New" pitchFamily="49" charset="0"/>
              <a:cs typeface="Courier New" pitchFamily="49" charset="0"/>
            </a:endParaRPr>
          </a:p>
          <a:p>
            <a:pPr>
              <a:lnSpc>
                <a:spcPts val="1100"/>
              </a:lnSpc>
              <a:spcBef>
                <a:spcPts val="0"/>
              </a:spcBef>
              <a:defRPr/>
            </a:pPr>
            <a:r>
              <a:rPr lang="en-US" sz="1200" dirty="0">
                <a:latin typeface="Courier New" pitchFamily="49" charset="0"/>
                <a:cs typeface="Courier New" pitchFamily="49" charset="0"/>
              </a:rPr>
              <a:t>38zhkf4jdyff4</a:t>
            </a:r>
          </a:p>
          <a:p>
            <a:pPr>
              <a:lnSpc>
                <a:spcPts val="1100"/>
              </a:lnSpc>
              <a:spcBef>
                <a:spcPts val="0"/>
              </a:spcBef>
              <a:defRPr/>
            </a:pPr>
            <a:endParaRPr lang="en-US" sz="1200" dirty="0">
              <a:latin typeface="Courier New" pitchFamily="49" charset="0"/>
              <a:cs typeface="Courier New" pitchFamily="49" charset="0"/>
            </a:endParaRPr>
          </a:p>
          <a:p>
            <a:pPr>
              <a:lnSpc>
                <a:spcPts val="1100"/>
              </a:lnSpc>
              <a:spcBef>
                <a:spcPts val="0"/>
              </a:spcBef>
              <a:defRPr/>
            </a:pPr>
            <a:r>
              <a:rPr lang="en-US" sz="1200" dirty="0">
                <a:latin typeface="Courier New" pitchFamily="49" charset="0"/>
                <a:cs typeface="Courier New" pitchFamily="49" charset="0"/>
              </a:rPr>
              <a:t>298wmz1kxjs1m</a:t>
            </a:r>
          </a:p>
        </p:txBody>
      </p:sp>
      <p:sp>
        <p:nvSpPr>
          <p:cNvPr id="48135" name="TextBox 57"/>
          <p:cNvSpPr txBox="1">
            <a:spLocks noChangeArrowheads="1"/>
          </p:cNvSpPr>
          <p:nvPr/>
        </p:nvSpPr>
        <p:spPr bwMode="auto">
          <a:xfrm>
            <a:off x="4343400" y="1828800"/>
            <a:ext cx="2720975" cy="1168400"/>
          </a:xfrm>
          <a:prstGeom prst="rect">
            <a:avLst/>
          </a:prstGeom>
          <a:solidFill>
            <a:schemeClr val="accent3">
              <a:lumMod val="95000"/>
            </a:schemeClr>
          </a:solidFill>
          <a:ln w="9525">
            <a:noFill/>
            <a:miter lim="800000"/>
            <a:headEnd/>
            <a:tailEnd/>
          </a:ln>
        </p:spPr>
        <p:txBody>
          <a:bodyPr>
            <a:spAutoFit/>
          </a:bodyPr>
          <a:lstStyle/>
          <a:p>
            <a:pPr>
              <a:spcBef>
                <a:spcPts val="0"/>
              </a:spcBef>
              <a:defRPr/>
            </a:pPr>
            <a:r>
              <a:rPr lang="en-US" sz="1400" dirty="0"/>
              <a:t>CPU</a:t>
            </a:r>
          </a:p>
          <a:p>
            <a:pPr>
              <a:spcBef>
                <a:spcPts val="0"/>
              </a:spcBef>
              <a:defRPr/>
            </a:pPr>
            <a:r>
              <a:rPr lang="en-US" sz="1400" dirty="0"/>
              <a:t>Enq: TX – row lock contention</a:t>
            </a:r>
          </a:p>
          <a:p>
            <a:pPr>
              <a:spcBef>
                <a:spcPts val="0"/>
              </a:spcBef>
              <a:defRPr/>
            </a:pPr>
            <a:r>
              <a:rPr lang="en-US" sz="1400" dirty="0"/>
              <a:t>SQL*Net break/reset to client</a:t>
            </a:r>
          </a:p>
          <a:p>
            <a:pPr>
              <a:spcBef>
                <a:spcPts val="0"/>
              </a:spcBef>
              <a:defRPr/>
            </a:pPr>
            <a:r>
              <a:rPr lang="en-US" sz="1400" dirty="0"/>
              <a:t>db file scattered read</a:t>
            </a:r>
          </a:p>
          <a:p>
            <a:pPr>
              <a:spcBef>
                <a:spcPts val="0"/>
              </a:spcBef>
              <a:defRPr/>
            </a:pPr>
            <a:r>
              <a:rPr lang="en-US" sz="1400" dirty="0"/>
              <a:t>db file sequential read</a:t>
            </a:r>
          </a:p>
        </p:txBody>
      </p:sp>
      <p:sp>
        <p:nvSpPr>
          <p:cNvPr id="48140" name="TextBox 69"/>
          <p:cNvSpPr txBox="1">
            <a:spLocks noChangeArrowheads="1"/>
          </p:cNvSpPr>
          <p:nvPr/>
        </p:nvSpPr>
        <p:spPr bwMode="auto">
          <a:xfrm>
            <a:off x="1676400" y="990600"/>
            <a:ext cx="2608263" cy="400050"/>
          </a:xfrm>
          <a:prstGeom prst="rect">
            <a:avLst/>
          </a:prstGeom>
          <a:noFill/>
          <a:ln w="9525">
            <a:noFill/>
            <a:miter lim="800000"/>
            <a:headEnd/>
            <a:tailEnd/>
          </a:ln>
        </p:spPr>
        <p:txBody>
          <a:bodyPr>
            <a:spAutoFit/>
          </a:bodyPr>
          <a:lstStyle/>
          <a:p>
            <a:pPr>
              <a:defRPr/>
            </a:pPr>
            <a:r>
              <a:rPr lang="en-US" sz="2000" dirty="0"/>
              <a:t>SQL (</a:t>
            </a:r>
            <a:r>
              <a:rPr lang="en-US" sz="2000" dirty="0" err="1"/>
              <a:t>v$sqlstats</a:t>
            </a:r>
            <a:r>
              <a:rPr lang="en-US" sz="2000" dirty="0"/>
              <a:t>)</a:t>
            </a:r>
          </a:p>
        </p:txBody>
      </p:sp>
      <p:sp>
        <p:nvSpPr>
          <p:cNvPr id="48141" name="TextBox 70"/>
          <p:cNvSpPr txBox="1">
            <a:spLocks noChangeArrowheads="1"/>
          </p:cNvSpPr>
          <p:nvPr/>
        </p:nvSpPr>
        <p:spPr bwMode="auto">
          <a:xfrm>
            <a:off x="1346200" y="3963988"/>
            <a:ext cx="3429000" cy="400050"/>
          </a:xfrm>
          <a:prstGeom prst="rect">
            <a:avLst/>
          </a:prstGeom>
          <a:noFill/>
          <a:ln w="9525">
            <a:noFill/>
            <a:miter lim="800000"/>
            <a:headEnd/>
            <a:tailEnd/>
          </a:ln>
        </p:spPr>
        <p:txBody>
          <a:bodyPr>
            <a:spAutoFit/>
          </a:bodyPr>
          <a:lstStyle/>
          <a:p>
            <a:pPr>
              <a:defRPr/>
            </a:pPr>
            <a:r>
              <a:rPr lang="en-US" sz="2000" dirty="0"/>
              <a:t>Sessions  (</a:t>
            </a:r>
            <a:r>
              <a:rPr lang="en-US" sz="2000" dirty="0" err="1"/>
              <a:t>v$sesstat</a:t>
            </a:r>
            <a:r>
              <a:rPr lang="en-US" sz="2000" dirty="0"/>
              <a:t>)</a:t>
            </a:r>
            <a:endParaRPr lang="en-US" dirty="0"/>
          </a:p>
        </p:txBody>
      </p:sp>
      <p:grpSp>
        <p:nvGrpSpPr>
          <p:cNvPr id="3" name="Group 169"/>
          <p:cNvGrpSpPr/>
          <p:nvPr/>
        </p:nvGrpSpPr>
        <p:grpSpPr bwMode="auto">
          <a:xfrm>
            <a:off x="1447800" y="4495800"/>
            <a:ext cx="2241550" cy="2090248"/>
            <a:chOff x="1430392" y="2113375"/>
            <a:chExt cx="2774015" cy="2633851"/>
          </a:xfrm>
          <a:solidFill>
            <a:schemeClr val="bg1">
              <a:lumMod val="75000"/>
            </a:schemeClr>
          </a:solidFill>
        </p:grpSpPr>
        <p:sp>
          <p:nvSpPr>
            <p:cNvPr id="81" name="Rectangle 80"/>
            <p:cNvSpPr/>
            <p:nvPr/>
          </p:nvSpPr>
          <p:spPr bwMode="auto">
            <a:xfrm>
              <a:off x="1445161" y="2121676"/>
              <a:ext cx="2754151" cy="2614990"/>
            </a:xfrm>
            <a:prstGeom prst="rect">
              <a:avLst/>
            </a:prstGeom>
            <a:solidFill>
              <a:schemeClr val="bg1"/>
            </a:solid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txBody>
            <a:bodyPr/>
            <a:lstStyle/>
            <a:p>
              <a:pPr>
                <a:buFont typeface="Arial" charset="0"/>
                <a:buNone/>
                <a:defRPr/>
              </a:pPr>
              <a:endParaRPr lang="en-US"/>
            </a:p>
          </p:txBody>
        </p:sp>
        <p:cxnSp>
          <p:nvCxnSpPr>
            <p:cNvPr id="82" name="Straight Connector 81"/>
            <p:cNvCxnSpPr/>
            <p:nvPr/>
          </p:nvCxnSpPr>
          <p:spPr bwMode="auto">
            <a:xfrm rot="16200000" flipH="1">
              <a:off x="132299" y="3423775"/>
              <a:ext cx="2627582" cy="9883"/>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83" name="Straight Connector 82"/>
            <p:cNvCxnSpPr/>
            <p:nvPr/>
          </p:nvCxnSpPr>
          <p:spPr bwMode="auto">
            <a:xfrm rot="16200000" flipH="1">
              <a:off x="476567" y="3422224"/>
              <a:ext cx="2627582" cy="9883"/>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84" name="Straight Connector 83"/>
            <p:cNvCxnSpPr/>
            <p:nvPr/>
          </p:nvCxnSpPr>
          <p:spPr bwMode="auto">
            <a:xfrm rot="16200000" flipH="1">
              <a:off x="820835" y="3425348"/>
              <a:ext cx="2627582" cy="9883"/>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85" name="Straight Connector 84"/>
            <p:cNvCxnSpPr/>
            <p:nvPr/>
          </p:nvCxnSpPr>
          <p:spPr bwMode="auto">
            <a:xfrm rot="16200000" flipH="1">
              <a:off x="1165103" y="3423796"/>
              <a:ext cx="2627582" cy="9883"/>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86" name="Straight Connector 85"/>
            <p:cNvCxnSpPr/>
            <p:nvPr/>
          </p:nvCxnSpPr>
          <p:spPr bwMode="auto">
            <a:xfrm rot="16200000" flipH="1">
              <a:off x="1509371" y="3422245"/>
              <a:ext cx="2627582" cy="9883"/>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87" name="Straight Connector 86"/>
            <p:cNvCxnSpPr/>
            <p:nvPr/>
          </p:nvCxnSpPr>
          <p:spPr bwMode="auto">
            <a:xfrm rot="16200000" flipH="1">
              <a:off x="1853639" y="3425369"/>
              <a:ext cx="2627582" cy="9883"/>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88" name="Straight Connector 87"/>
            <p:cNvCxnSpPr/>
            <p:nvPr/>
          </p:nvCxnSpPr>
          <p:spPr bwMode="auto">
            <a:xfrm rot="16200000" flipH="1">
              <a:off x="2197907" y="3428493"/>
              <a:ext cx="2627582" cy="9883"/>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89" name="Straight Connector 88"/>
            <p:cNvCxnSpPr/>
            <p:nvPr/>
          </p:nvCxnSpPr>
          <p:spPr bwMode="auto">
            <a:xfrm rot="16200000" flipH="1">
              <a:off x="2542175" y="3422266"/>
              <a:ext cx="2627582" cy="9883"/>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90" name="Straight Connector 89"/>
            <p:cNvCxnSpPr/>
            <p:nvPr/>
          </p:nvCxnSpPr>
          <p:spPr bwMode="auto">
            <a:xfrm flipH="1">
              <a:off x="1435361" y="2444211"/>
              <a:ext cx="2767412" cy="9384"/>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91" name="Straight Connector 90"/>
            <p:cNvCxnSpPr/>
            <p:nvPr/>
          </p:nvCxnSpPr>
          <p:spPr bwMode="auto">
            <a:xfrm flipH="1">
              <a:off x="1436995" y="2771084"/>
              <a:ext cx="2767412" cy="9384"/>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92" name="Straight Connector 91"/>
            <p:cNvCxnSpPr/>
            <p:nvPr/>
          </p:nvCxnSpPr>
          <p:spPr bwMode="auto">
            <a:xfrm flipH="1">
              <a:off x="1433704" y="3097957"/>
              <a:ext cx="2767412" cy="9384"/>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93" name="Straight Connector 92"/>
            <p:cNvCxnSpPr/>
            <p:nvPr/>
          </p:nvCxnSpPr>
          <p:spPr bwMode="auto">
            <a:xfrm flipH="1">
              <a:off x="1435338" y="3424830"/>
              <a:ext cx="2767412" cy="9384"/>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94" name="Straight Connector 93"/>
            <p:cNvCxnSpPr/>
            <p:nvPr/>
          </p:nvCxnSpPr>
          <p:spPr bwMode="auto">
            <a:xfrm flipH="1">
              <a:off x="1436972" y="3751703"/>
              <a:ext cx="2767412" cy="9384"/>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95" name="Straight Connector 94"/>
            <p:cNvCxnSpPr/>
            <p:nvPr/>
          </p:nvCxnSpPr>
          <p:spPr bwMode="auto">
            <a:xfrm flipH="1">
              <a:off x="1433682" y="4078576"/>
              <a:ext cx="2767412" cy="9384"/>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96" name="Straight Connector 95"/>
            <p:cNvCxnSpPr/>
            <p:nvPr/>
          </p:nvCxnSpPr>
          <p:spPr bwMode="auto">
            <a:xfrm flipH="1">
              <a:off x="1430392" y="4405449"/>
              <a:ext cx="2767412" cy="9384"/>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97" name="Straight Connector 96"/>
            <p:cNvCxnSpPr/>
            <p:nvPr/>
          </p:nvCxnSpPr>
          <p:spPr bwMode="auto">
            <a:xfrm flipH="1">
              <a:off x="1436950" y="4732322"/>
              <a:ext cx="2767412" cy="9384"/>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grpSp>
      <p:grpSp>
        <p:nvGrpSpPr>
          <p:cNvPr id="5" name="Group 169"/>
          <p:cNvGrpSpPr/>
          <p:nvPr/>
        </p:nvGrpSpPr>
        <p:grpSpPr bwMode="auto">
          <a:xfrm>
            <a:off x="6324600" y="1600200"/>
            <a:ext cx="2241550" cy="2090248"/>
            <a:chOff x="1430392" y="2113375"/>
            <a:chExt cx="2774015" cy="2633851"/>
          </a:xfrm>
          <a:solidFill>
            <a:schemeClr val="bg1">
              <a:lumMod val="75000"/>
            </a:schemeClr>
          </a:solidFill>
        </p:grpSpPr>
        <p:sp>
          <p:nvSpPr>
            <p:cNvPr id="99" name="Rectangle 98"/>
            <p:cNvSpPr/>
            <p:nvPr/>
          </p:nvSpPr>
          <p:spPr bwMode="auto">
            <a:xfrm>
              <a:off x="1445161" y="2121676"/>
              <a:ext cx="2754151" cy="2614990"/>
            </a:xfrm>
            <a:prstGeom prst="rect">
              <a:avLst/>
            </a:prstGeom>
            <a:solidFill>
              <a:schemeClr val="bg1"/>
            </a:solid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txBody>
            <a:bodyPr/>
            <a:lstStyle/>
            <a:p>
              <a:pPr>
                <a:buFont typeface="Arial" charset="0"/>
                <a:buNone/>
                <a:defRPr/>
              </a:pPr>
              <a:endParaRPr lang="en-US"/>
            </a:p>
          </p:txBody>
        </p:sp>
        <p:cxnSp>
          <p:nvCxnSpPr>
            <p:cNvPr id="100" name="Straight Connector 99"/>
            <p:cNvCxnSpPr/>
            <p:nvPr/>
          </p:nvCxnSpPr>
          <p:spPr bwMode="auto">
            <a:xfrm rot="16200000" flipH="1">
              <a:off x="132299" y="3423775"/>
              <a:ext cx="2627582" cy="9883"/>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101" name="Straight Connector 100"/>
            <p:cNvCxnSpPr/>
            <p:nvPr/>
          </p:nvCxnSpPr>
          <p:spPr bwMode="auto">
            <a:xfrm rot="16200000" flipH="1">
              <a:off x="476567" y="3422224"/>
              <a:ext cx="2627582" cy="9883"/>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102" name="Straight Connector 101"/>
            <p:cNvCxnSpPr/>
            <p:nvPr/>
          </p:nvCxnSpPr>
          <p:spPr bwMode="auto">
            <a:xfrm rot="16200000" flipH="1">
              <a:off x="820835" y="3425348"/>
              <a:ext cx="2627582" cy="9883"/>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103" name="Straight Connector 102"/>
            <p:cNvCxnSpPr/>
            <p:nvPr/>
          </p:nvCxnSpPr>
          <p:spPr bwMode="auto">
            <a:xfrm rot="16200000" flipH="1">
              <a:off x="1165103" y="3423796"/>
              <a:ext cx="2627582" cy="9883"/>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104" name="Straight Connector 103"/>
            <p:cNvCxnSpPr/>
            <p:nvPr/>
          </p:nvCxnSpPr>
          <p:spPr bwMode="auto">
            <a:xfrm rot="16200000" flipH="1">
              <a:off x="1509371" y="3422245"/>
              <a:ext cx="2627582" cy="9883"/>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105" name="Straight Connector 104"/>
            <p:cNvCxnSpPr/>
            <p:nvPr/>
          </p:nvCxnSpPr>
          <p:spPr bwMode="auto">
            <a:xfrm rot="16200000" flipH="1">
              <a:off x="1853639" y="3425369"/>
              <a:ext cx="2627582" cy="9883"/>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106" name="Straight Connector 105"/>
            <p:cNvCxnSpPr/>
            <p:nvPr/>
          </p:nvCxnSpPr>
          <p:spPr bwMode="auto">
            <a:xfrm rot="16200000" flipH="1">
              <a:off x="2197907" y="3428493"/>
              <a:ext cx="2627582" cy="9883"/>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107" name="Straight Connector 106"/>
            <p:cNvCxnSpPr/>
            <p:nvPr/>
          </p:nvCxnSpPr>
          <p:spPr bwMode="auto">
            <a:xfrm rot="16200000" flipH="1">
              <a:off x="2542175" y="3422266"/>
              <a:ext cx="2627582" cy="9883"/>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108" name="Straight Connector 107"/>
            <p:cNvCxnSpPr/>
            <p:nvPr/>
          </p:nvCxnSpPr>
          <p:spPr bwMode="auto">
            <a:xfrm flipH="1">
              <a:off x="1435361" y="2444211"/>
              <a:ext cx="2767412" cy="9384"/>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109" name="Straight Connector 108"/>
            <p:cNvCxnSpPr/>
            <p:nvPr/>
          </p:nvCxnSpPr>
          <p:spPr bwMode="auto">
            <a:xfrm flipH="1">
              <a:off x="1436995" y="2771084"/>
              <a:ext cx="2767412" cy="9384"/>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110" name="Straight Connector 109"/>
            <p:cNvCxnSpPr/>
            <p:nvPr/>
          </p:nvCxnSpPr>
          <p:spPr bwMode="auto">
            <a:xfrm flipH="1">
              <a:off x="1433704" y="3097957"/>
              <a:ext cx="2767412" cy="9384"/>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111" name="Straight Connector 110"/>
            <p:cNvCxnSpPr/>
            <p:nvPr/>
          </p:nvCxnSpPr>
          <p:spPr bwMode="auto">
            <a:xfrm flipH="1">
              <a:off x="1435338" y="3424830"/>
              <a:ext cx="2767412" cy="9384"/>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112" name="Straight Connector 111"/>
            <p:cNvCxnSpPr/>
            <p:nvPr/>
          </p:nvCxnSpPr>
          <p:spPr bwMode="auto">
            <a:xfrm flipH="1">
              <a:off x="1436972" y="3751703"/>
              <a:ext cx="2767412" cy="9384"/>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113" name="Straight Connector 112"/>
            <p:cNvCxnSpPr/>
            <p:nvPr/>
          </p:nvCxnSpPr>
          <p:spPr bwMode="auto">
            <a:xfrm flipH="1">
              <a:off x="1433682" y="4078576"/>
              <a:ext cx="2767412" cy="9384"/>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114" name="Straight Connector 113"/>
            <p:cNvCxnSpPr/>
            <p:nvPr/>
          </p:nvCxnSpPr>
          <p:spPr bwMode="auto">
            <a:xfrm flipH="1">
              <a:off x="1430392" y="4405449"/>
              <a:ext cx="2767412" cy="9384"/>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115" name="Straight Connector 114"/>
            <p:cNvCxnSpPr/>
            <p:nvPr/>
          </p:nvCxnSpPr>
          <p:spPr bwMode="auto">
            <a:xfrm flipH="1">
              <a:off x="1436950" y="4732322"/>
              <a:ext cx="2767412" cy="9384"/>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grpSp>
      <p:sp>
        <p:nvSpPr>
          <p:cNvPr id="116" name="TextBox 69"/>
          <p:cNvSpPr txBox="1">
            <a:spLocks noChangeArrowheads="1"/>
          </p:cNvSpPr>
          <p:nvPr/>
        </p:nvSpPr>
        <p:spPr bwMode="auto">
          <a:xfrm>
            <a:off x="5562600" y="1066800"/>
            <a:ext cx="3200400" cy="400050"/>
          </a:xfrm>
          <a:prstGeom prst="rect">
            <a:avLst/>
          </a:prstGeom>
          <a:noFill/>
          <a:ln w="9525">
            <a:noFill/>
            <a:miter lim="800000"/>
            <a:headEnd/>
            <a:tailEnd/>
          </a:ln>
        </p:spPr>
        <p:txBody>
          <a:bodyPr>
            <a:spAutoFit/>
          </a:bodyPr>
          <a:lstStyle/>
          <a:p>
            <a:pPr>
              <a:defRPr/>
            </a:pPr>
            <a:r>
              <a:rPr lang="en-US" sz="2000" dirty="0"/>
              <a:t>Waits (</a:t>
            </a:r>
            <a:r>
              <a:rPr lang="en-US" sz="2000" dirty="0" err="1"/>
              <a:t>v$system_event</a:t>
            </a:r>
            <a:r>
              <a:rPr lang="en-US" sz="2000" dirty="0"/>
              <a:t>)</a:t>
            </a:r>
          </a:p>
        </p:txBody>
      </p:sp>
      <p:sp>
        <p:nvSpPr>
          <p:cNvPr id="117" name="TextBox 69"/>
          <p:cNvSpPr txBox="1">
            <a:spLocks noChangeArrowheads="1"/>
          </p:cNvSpPr>
          <p:nvPr/>
        </p:nvSpPr>
        <p:spPr bwMode="auto">
          <a:xfrm>
            <a:off x="4105275" y="3995738"/>
            <a:ext cx="4751388" cy="1908215"/>
          </a:xfrm>
          <a:prstGeom prst="rect">
            <a:avLst/>
          </a:prstGeom>
          <a:noFill/>
          <a:ln w="9525">
            <a:noFill/>
            <a:miter lim="800000"/>
            <a:headEnd/>
            <a:tailEnd/>
          </a:ln>
        </p:spPr>
        <p:txBody>
          <a:bodyPr>
            <a:spAutoFit/>
          </a:bodyPr>
          <a:lstStyle/>
          <a:p>
            <a:pPr>
              <a:defRPr/>
            </a:pPr>
            <a:r>
              <a:rPr lang="en-US" sz="2000" dirty="0"/>
              <a:t>Which session executed which SQL</a:t>
            </a:r>
            <a:r>
              <a:rPr lang="en-US" sz="2000" dirty="0" smtClean="0"/>
              <a:t>?</a:t>
            </a:r>
          </a:p>
          <a:p>
            <a:pPr>
              <a:defRPr/>
            </a:pPr>
            <a:endParaRPr lang="en-US" sz="2000" dirty="0"/>
          </a:p>
          <a:p>
            <a:pPr>
              <a:defRPr/>
            </a:pPr>
            <a:r>
              <a:rPr lang="en-US" sz="2000" dirty="0"/>
              <a:t>Which </a:t>
            </a:r>
            <a:r>
              <a:rPr lang="en-US" sz="2000" dirty="0" smtClean="0"/>
              <a:t>SQL was block on a wait event ?</a:t>
            </a:r>
          </a:p>
          <a:p>
            <a:pPr>
              <a:defRPr/>
            </a:pPr>
            <a:endParaRPr lang="en-US" sz="2000" dirty="0"/>
          </a:p>
          <a:p>
            <a:pPr>
              <a:defRPr/>
            </a:pPr>
            <a:endParaRPr lang="en-US" sz="2000" dirty="0"/>
          </a:p>
          <a:p>
            <a:pPr>
              <a:defRPr/>
            </a:pPr>
            <a:endParaRPr lang="en-US" dirty="0"/>
          </a:p>
        </p:txBody>
      </p:sp>
      <p:sp>
        <p:nvSpPr>
          <p:cNvPr id="66" name="TextBox 65"/>
          <p:cNvSpPr txBox="1"/>
          <p:nvPr/>
        </p:nvSpPr>
        <p:spPr>
          <a:xfrm>
            <a:off x="4267200" y="5334000"/>
            <a:ext cx="3089275" cy="1938992"/>
          </a:xfrm>
          <a:prstGeom prst="rect">
            <a:avLst/>
          </a:prstGeom>
          <a:noFill/>
        </p:spPr>
        <p:txBody>
          <a:bodyPr>
            <a:spAutoFit/>
          </a:bodyPr>
          <a:lstStyle/>
          <a:p>
            <a:pPr>
              <a:defRPr/>
            </a:pPr>
            <a:r>
              <a:rPr lang="en-US" sz="2000" dirty="0"/>
              <a:t>AWR ( and </a:t>
            </a:r>
            <a:r>
              <a:rPr lang="en-US" sz="2000" dirty="0" err="1"/>
              <a:t>Statspack</a:t>
            </a:r>
            <a:r>
              <a:rPr lang="en-US" sz="2000" dirty="0" smtClean="0"/>
              <a:t>)</a:t>
            </a:r>
          </a:p>
          <a:p>
            <a:pPr>
              <a:defRPr/>
            </a:pPr>
            <a:r>
              <a:rPr lang="en-US" sz="2000" b="1" u="sng" dirty="0" smtClean="0"/>
              <a:t>Can’t answer!</a:t>
            </a:r>
          </a:p>
          <a:p>
            <a:pPr>
              <a:defRPr/>
            </a:pPr>
            <a:endParaRPr lang="en-US" sz="2000" b="1" u="sng" dirty="0" smtClean="0"/>
          </a:p>
          <a:p>
            <a:pPr>
              <a:defRPr/>
            </a:pPr>
            <a:r>
              <a:rPr lang="en-US" sz="2000" dirty="0" smtClean="0"/>
              <a:t>Old Method</a:t>
            </a:r>
          </a:p>
          <a:p>
            <a:pPr>
              <a:defRPr/>
            </a:pPr>
            <a:endParaRPr lang="en-US" sz="2000" dirty="0" smtClean="0"/>
          </a:p>
          <a:p>
            <a:pPr>
              <a:defRPr/>
            </a:pPr>
            <a:r>
              <a:rPr lang="en-US" sz="2000" dirty="0" smtClean="0"/>
              <a:t> </a:t>
            </a:r>
            <a:endParaRPr lang="en-US"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0"/>
            <a:ext cx="7169150" cy="458787"/>
          </a:xfrm>
        </p:spPr>
        <p:txBody>
          <a:bodyPr>
            <a:normAutofit fontScale="90000"/>
          </a:bodyPr>
          <a:lstStyle/>
          <a:p>
            <a:pPr>
              <a:defRPr/>
            </a:pPr>
            <a:r>
              <a:rPr lang="en-US" dirty="0" smtClean="0"/>
              <a:t>After sampling Multi-dimensional</a:t>
            </a:r>
          </a:p>
        </p:txBody>
      </p:sp>
      <p:sp>
        <p:nvSpPr>
          <p:cNvPr id="4" name="Date Placeholder 3"/>
          <p:cNvSpPr>
            <a:spLocks noGrp="1"/>
          </p:cNvSpPr>
          <p:nvPr>
            <p:ph type="dt" sz="quarter" idx="4294967295"/>
          </p:nvPr>
        </p:nvSpPr>
        <p:spPr>
          <a:xfrm>
            <a:off x="152400" y="6553200"/>
            <a:ext cx="2132013" cy="274638"/>
          </a:xfrm>
          <a:prstGeom prst="rect">
            <a:avLst/>
          </a:prstGeom>
        </p:spPr>
        <p:txBody>
          <a:bodyPr/>
          <a:lstStyle/>
          <a:p>
            <a:pPr>
              <a:defRPr/>
            </a:pPr>
            <a:r>
              <a:rPr lang="en-GB"/>
              <a:t>06/05/08</a:t>
            </a:r>
          </a:p>
        </p:txBody>
      </p:sp>
      <p:grpSp>
        <p:nvGrpSpPr>
          <p:cNvPr id="2" name="Group 248"/>
          <p:cNvGrpSpPr>
            <a:grpSpLocks/>
          </p:cNvGrpSpPr>
          <p:nvPr/>
        </p:nvGrpSpPr>
        <p:grpSpPr bwMode="auto">
          <a:xfrm>
            <a:off x="2940050" y="965200"/>
            <a:ext cx="3543300" cy="3159125"/>
            <a:chOff x="4460030" y="2060154"/>
            <a:chExt cx="3543939" cy="3159938"/>
          </a:xfrm>
          <a:solidFill>
            <a:schemeClr val="bg1">
              <a:lumMod val="75000"/>
            </a:schemeClr>
          </a:solidFill>
        </p:grpSpPr>
        <p:sp>
          <p:nvSpPr>
            <p:cNvPr id="211" name="Freeform 210"/>
            <p:cNvSpPr/>
            <p:nvPr/>
          </p:nvSpPr>
          <p:spPr bwMode="auto">
            <a:xfrm>
              <a:off x="4464794" y="2066506"/>
              <a:ext cx="3532824" cy="522422"/>
            </a:xfrm>
            <a:custGeom>
              <a:avLst/>
              <a:gdLst>
                <a:gd name="connsiteX0" fmla="*/ 0 w 3532909"/>
                <a:gd name="connsiteY0" fmla="*/ 522515 h 522515"/>
                <a:gd name="connsiteX1" fmla="*/ 1086592 w 3532909"/>
                <a:gd name="connsiteY1" fmla="*/ 0 h 522515"/>
                <a:gd name="connsiteX2" fmla="*/ 3532909 w 3532909"/>
                <a:gd name="connsiteY2" fmla="*/ 0 h 522515"/>
                <a:gd name="connsiteX3" fmla="*/ 2766951 w 3532909"/>
                <a:gd name="connsiteY3" fmla="*/ 516577 h 522515"/>
                <a:gd name="connsiteX4" fmla="*/ 0 w 3532909"/>
                <a:gd name="connsiteY4" fmla="*/ 522515 h 52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2909" h="522515">
                  <a:moveTo>
                    <a:pt x="0" y="522515"/>
                  </a:moveTo>
                  <a:lnTo>
                    <a:pt x="1086592" y="0"/>
                  </a:lnTo>
                  <a:lnTo>
                    <a:pt x="3532909" y="0"/>
                  </a:lnTo>
                  <a:lnTo>
                    <a:pt x="2766951" y="516577"/>
                  </a:lnTo>
                  <a:lnTo>
                    <a:pt x="0" y="522515"/>
                  </a:lnTo>
                  <a:close/>
                </a:path>
              </a:pathLst>
            </a:cu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US"/>
            </a:p>
          </p:txBody>
        </p:sp>
        <p:grpSp>
          <p:nvGrpSpPr>
            <p:cNvPr id="3" name="Group 169"/>
            <p:cNvGrpSpPr/>
            <p:nvPr/>
          </p:nvGrpSpPr>
          <p:grpSpPr>
            <a:xfrm>
              <a:off x="4460030" y="2586241"/>
              <a:ext cx="2774015" cy="2633851"/>
              <a:chOff x="1430392" y="2113375"/>
              <a:chExt cx="2774015" cy="2633851"/>
            </a:xfrm>
            <a:grpFill/>
          </p:grpSpPr>
          <p:sp>
            <p:nvSpPr>
              <p:cNvPr id="151" name="Rectangle 150"/>
              <p:cNvSpPr/>
              <p:nvPr/>
            </p:nvSpPr>
            <p:spPr bwMode="auto">
              <a:xfrm>
                <a:off x="1445161" y="2121676"/>
                <a:ext cx="2754151" cy="2614990"/>
              </a:xfrm>
              <a:prstGeom prst="rect">
                <a:avLst/>
              </a:prstGeom>
              <a:solidFill>
                <a:schemeClr val="bg1"/>
              </a:solid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txBody>
              <a:bodyPr/>
              <a:lstStyle/>
              <a:p>
                <a:pPr>
                  <a:buFont typeface="Arial" charset="0"/>
                  <a:buNone/>
                  <a:defRPr/>
                </a:pPr>
                <a:endParaRPr lang="en-US"/>
              </a:p>
            </p:txBody>
          </p:sp>
          <p:cxnSp>
            <p:nvCxnSpPr>
              <p:cNvPr id="162" name="Straight Connector 161"/>
              <p:cNvCxnSpPr/>
              <p:nvPr/>
            </p:nvCxnSpPr>
            <p:spPr bwMode="auto">
              <a:xfrm rot="16200000" flipH="1">
                <a:off x="132299" y="3423775"/>
                <a:ext cx="2627582" cy="9883"/>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163" name="Straight Connector 162"/>
              <p:cNvCxnSpPr/>
              <p:nvPr/>
            </p:nvCxnSpPr>
            <p:spPr bwMode="auto">
              <a:xfrm rot="16200000" flipH="1">
                <a:off x="476567" y="3422224"/>
                <a:ext cx="2627582" cy="9883"/>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164" name="Straight Connector 163"/>
              <p:cNvCxnSpPr/>
              <p:nvPr/>
            </p:nvCxnSpPr>
            <p:spPr bwMode="auto">
              <a:xfrm rot="16200000" flipH="1">
                <a:off x="820835" y="3425348"/>
                <a:ext cx="2627582" cy="9883"/>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165" name="Straight Connector 164"/>
              <p:cNvCxnSpPr/>
              <p:nvPr/>
            </p:nvCxnSpPr>
            <p:spPr bwMode="auto">
              <a:xfrm rot="16200000" flipH="1">
                <a:off x="1165103" y="3423796"/>
                <a:ext cx="2627582" cy="9883"/>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166" name="Straight Connector 165"/>
              <p:cNvCxnSpPr/>
              <p:nvPr/>
            </p:nvCxnSpPr>
            <p:spPr bwMode="auto">
              <a:xfrm rot="16200000" flipH="1">
                <a:off x="1509371" y="3422245"/>
                <a:ext cx="2627582" cy="9883"/>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167" name="Straight Connector 166"/>
              <p:cNvCxnSpPr/>
              <p:nvPr/>
            </p:nvCxnSpPr>
            <p:spPr bwMode="auto">
              <a:xfrm rot="16200000" flipH="1">
                <a:off x="1853639" y="3425369"/>
                <a:ext cx="2627582" cy="9883"/>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168" name="Straight Connector 167"/>
              <p:cNvCxnSpPr/>
              <p:nvPr/>
            </p:nvCxnSpPr>
            <p:spPr bwMode="auto">
              <a:xfrm rot="16200000" flipH="1">
                <a:off x="2197907" y="3428493"/>
                <a:ext cx="2627582" cy="9883"/>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169" name="Straight Connector 168"/>
              <p:cNvCxnSpPr/>
              <p:nvPr/>
            </p:nvCxnSpPr>
            <p:spPr bwMode="auto">
              <a:xfrm rot="16200000" flipH="1">
                <a:off x="2542175" y="3422266"/>
                <a:ext cx="2627582" cy="9883"/>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154" name="Straight Connector 153"/>
              <p:cNvCxnSpPr/>
              <p:nvPr/>
            </p:nvCxnSpPr>
            <p:spPr bwMode="auto">
              <a:xfrm flipH="1">
                <a:off x="1435361" y="2444211"/>
                <a:ext cx="2767412" cy="9384"/>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155" name="Straight Connector 154"/>
              <p:cNvCxnSpPr/>
              <p:nvPr/>
            </p:nvCxnSpPr>
            <p:spPr bwMode="auto">
              <a:xfrm flipH="1">
                <a:off x="1436995" y="2771084"/>
                <a:ext cx="2767412" cy="9384"/>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156" name="Straight Connector 155"/>
              <p:cNvCxnSpPr/>
              <p:nvPr/>
            </p:nvCxnSpPr>
            <p:spPr bwMode="auto">
              <a:xfrm flipH="1">
                <a:off x="1433704" y="3097957"/>
                <a:ext cx="2767412" cy="9384"/>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157" name="Straight Connector 156"/>
              <p:cNvCxnSpPr/>
              <p:nvPr/>
            </p:nvCxnSpPr>
            <p:spPr bwMode="auto">
              <a:xfrm flipH="1">
                <a:off x="1435338" y="3424830"/>
                <a:ext cx="2767412" cy="9384"/>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158" name="Straight Connector 157"/>
              <p:cNvCxnSpPr/>
              <p:nvPr/>
            </p:nvCxnSpPr>
            <p:spPr bwMode="auto">
              <a:xfrm flipH="1">
                <a:off x="1436972" y="3751703"/>
                <a:ext cx="2767412" cy="9384"/>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159" name="Straight Connector 158"/>
              <p:cNvCxnSpPr/>
              <p:nvPr/>
            </p:nvCxnSpPr>
            <p:spPr bwMode="auto">
              <a:xfrm flipH="1">
                <a:off x="1433682" y="4078576"/>
                <a:ext cx="2767412" cy="9384"/>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160" name="Straight Connector 159"/>
              <p:cNvCxnSpPr/>
              <p:nvPr/>
            </p:nvCxnSpPr>
            <p:spPr bwMode="auto">
              <a:xfrm flipH="1">
                <a:off x="1430392" y="4405449"/>
                <a:ext cx="2767412" cy="9384"/>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cxnSp>
            <p:nvCxnSpPr>
              <p:cNvPr id="161" name="Straight Connector 160"/>
              <p:cNvCxnSpPr/>
              <p:nvPr/>
            </p:nvCxnSpPr>
            <p:spPr bwMode="auto">
              <a:xfrm flipH="1">
                <a:off x="1436950" y="4732322"/>
                <a:ext cx="2767412" cy="9384"/>
              </a:xfrm>
              <a:prstGeom prst="line">
                <a:avLst/>
              </a:prstGeom>
              <a:grp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cxnSp>
        </p:grpSp>
        <p:cxnSp>
          <p:nvCxnSpPr>
            <p:cNvPr id="42021" name="Straight Connector 176"/>
            <p:cNvCxnSpPr>
              <a:cxnSpLocks noChangeShapeType="1"/>
            </p:cNvCxnSpPr>
            <p:nvPr/>
          </p:nvCxnSpPr>
          <p:spPr bwMode="auto">
            <a:xfrm flipV="1">
              <a:off x="4803569" y="2071173"/>
              <a:ext cx="1046388" cy="523585"/>
            </a:xfrm>
            <a:prstGeom prst="line">
              <a:avLst/>
            </a:prstGeom>
            <a:grpFill/>
            <a:ln w="9525" algn="ctr">
              <a:solidFill>
                <a:schemeClr val="tx1"/>
              </a:solidFill>
              <a:round/>
              <a:headEnd/>
              <a:tailEnd/>
            </a:ln>
          </p:spPr>
        </p:cxnSp>
        <p:cxnSp>
          <p:nvCxnSpPr>
            <p:cNvPr id="42022" name="Straight Connector 178"/>
            <p:cNvCxnSpPr>
              <a:cxnSpLocks noChangeShapeType="1"/>
            </p:cNvCxnSpPr>
            <p:nvPr/>
          </p:nvCxnSpPr>
          <p:spPr bwMode="auto">
            <a:xfrm flipV="1">
              <a:off x="5143041" y="2060154"/>
              <a:ext cx="1026405" cy="537992"/>
            </a:xfrm>
            <a:prstGeom prst="line">
              <a:avLst/>
            </a:prstGeom>
            <a:grpFill/>
            <a:ln w="9525" algn="ctr">
              <a:solidFill>
                <a:schemeClr val="tx1"/>
              </a:solidFill>
              <a:round/>
              <a:headEnd/>
              <a:tailEnd/>
            </a:ln>
          </p:spPr>
        </p:cxnSp>
        <p:cxnSp>
          <p:nvCxnSpPr>
            <p:cNvPr id="42023" name="Straight Connector 181"/>
            <p:cNvCxnSpPr>
              <a:cxnSpLocks noChangeShapeType="1"/>
            </p:cNvCxnSpPr>
            <p:nvPr/>
          </p:nvCxnSpPr>
          <p:spPr bwMode="auto">
            <a:xfrm flipV="1">
              <a:off x="5492338" y="2060371"/>
              <a:ext cx="997527" cy="528450"/>
            </a:xfrm>
            <a:prstGeom prst="line">
              <a:avLst/>
            </a:prstGeom>
            <a:grpFill/>
            <a:ln w="9525" algn="ctr">
              <a:solidFill>
                <a:schemeClr val="tx1"/>
              </a:solidFill>
              <a:round/>
              <a:headEnd/>
              <a:tailEnd/>
            </a:ln>
          </p:spPr>
        </p:cxnSp>
        <p:cxnSp>
          <p:nvCxnSpPr>
            <p:cNvPr id="42024" name="Straight Connector 183"/>
            <p:cNvCxnSpPr>
              <a:cxnSpLocks noChangeShapeType="1"/>
            </p:cNvCxnSpPr>
            <p:nvPr/>
          </p:nvCxnSpPr>
          <p:spPr bwMode="auto">
            <a:xfrm flipV="1">
              <a:off x="5842660" y="2060154"/>
              <a:ext cx="954747" cy="534604"/>
            </a:xfrm>
            <a:prstGeom prst="line">
              <a:avLst/>
            </a:prstGeom>
            <a:grpFill/>
            <a:ln w="9525" algn="ctr">
              <a:solidFill>
                <a:schemeClr val="tx1"/>
              </a:solidFill>
              <a:round/>
              <a:headEnd/>
              <a:tailEnd/>
            </a:ln>
          </p:spPr>
        </p:cxnSp>
        <p:cxnSp>
          <p:nvCxnSpPr>
            <p:cNvPr id="42025" name="Straight Connector 185"/>
            <p:cNvCxnSpPr>
              <a:cxnSpLocks noChangeShapeType="1"/>
            </p:cNvCxnSpPr>
            <p:nvPr/>
          </p:nvCxnSpPr>
          <p:spPr bwMode="auto">
            <a:xfrm flipV="1">
              <a:off x="6198919" y="2071172"/>
              <a:ext cx="873910" cy="511711"/>
            </a:xfrm>
            <a:prstGeom prst="line">
              <a:avLst/>
            </a:prstGeom>
            <a:grpFill/>
            <a:ln w="9525" algn="ctr">
              <a:solidFill>
                <a:schemeClr val="tx1"/>
              </a:solidFill>
              <a:round/>
              <a:headEnd/>
              <a:tailEnd/>
            </a:ln>
          </p:spPr>
        </p:cxnSp>
        <p:cxnSp>
          <p:nvCxnSpPr>
            <p:cNvPr id="42026" name="Straight Connector 187"/>
            <p:cNvCxnSpPr>
              <a:cxnSpLocks noChangeShapeType="1"/>
            </p:cNvCxnSpPr>
            <p:nvPr/>
          </p:nvCxnSpPr>
          <p:spPr bwMode="auto">
            <a:xfrm flipV="1">
              <a:off x="6533002" y="2071171"/>
              <a:ext cx="848299" cy="517793"/>
            </a:xfrm>
            <a:prstGeom prst="line">
              <a:avLst/>
            </a:prstGeom>
            <a:grpFill/>
            <a:ln w="9525" algn="ctr">
              <a:solidFill>
                <a:schemeClr val="tx1"/>
              </a:solidFill>
              <a:round/>
              <a:headEnd/>
              <a:tailEnd/>
            </a:ln>
          </p:spPr>
        </p:cxnSp>
        <p:cxnSp>
          <p:nvCxnSpPr>
            <p:cNvPr id="42027" name="Straight Connector 189"/>
            <p:cNvCxnSpPr>
              <a:cxnSpLocks noChangeShapeType="1"/>
            </p:cNvCxnSpPr>
            <p:nvPr/>
          </p:nvCxnSpPr>
          <p:spPr bwMode="auto">
            <a:xfrm flipV="1">
              <a:off x="6874525" y="2071171"/>
              <a:ext cx="826265" cy="517793"/>
            </a:xfrm>
            <a:prstGeom prst="line">
              <a:avLst/>
            </a:prstGeom>
            <a:grpFill/>
            <a:ln w="9525" algn="ctr">
              <a:solidFill>
                <a:schemeClr val="tx1"/>
              </a:solidFill>
              <a:round/>
              <a:headEnd/>
              <a:tailEnd/>
            </a:ln>
          </p:spPr>
        </p:cxnSp>
        <p:sp>
          <p:nvSpPr>
            <p:cNvPr id="220" name="Freeform 219"/>
            <p:cNvSpPr/>
            <p:nvPr/>
          </p:nvSpPr>
          <p:spPr bwMode="auto">
            <a:xfrm>
              <a:off x="7219603" y="2066506"/>
              <a:ext cx="778015" cy="3140883"/>
            </a:xfrm>
            <a:custGeom>
              <a:avLst/>
              <a:gdLst>
                <a:gd name="connsiteX0" fmla="*/ 0 w 777834"/>
                <a:gd name="connsiteY0" fmla="*/ 528452 h 3141024"/>
                <a:gd name="connsiteX1" fmla="*/ 0 w 777834"/>
                <a:gd name="connsiteY1" fmla="*/ 3141024 h 3141024"/>
                <a:gd name="connsiteX2" fmla="*/ 765959 w 777834"/>
                <a:gd name="connsiteY2" fmla="*/ 2381003 h 3141024"/>
                <a:gd name="connsiteX3" fmla="*/ 777834 w 777834"/>
                <a:gd name="connsiteY3" fmla="*/ 0 h 3141024"/>
                <a:gd name="connsiteX4" fmla="*/ 0 w 777834"/>
                <a:gd name="connsiteY4" fmla="*/ 528452 h 3141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834" h="3141024">
                  <a:moveTo>
                    <a:pt x="0" y="528452"/>
                  </a:moveTo>
                  <a:lnTo>
                    <a:pt x="0" y="3141024"/>
                  </a:lnTo>
                  <a:lnTo>
                    <a:pt x="765959" y="2381003"/>
                  </a:lnTo>
                  <a:cubicBezTo>
                    <a:pt x="769917" y="1587335"/>
                    <a:pt x="773876" y="793668"/>
                    <a:pt x="777834" y="0"/>
                  </a:cubicBezTo>
                  <a:lnTo>
                    <a:pt x="0" y="528452"/>
                  </a:lnTo>
                  <a:close/>
                </a:path>
              </a:pathLst>
            </a:cu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US"/>
            </a:p>
          </p:txBody>
        </p:sp>
        <p:cxnSp>
          <p:nvCxnSpPr>
            <p:cNvPr id="42029" name="Straight Connector 192"/>
            <p:cNvCxnSpPr>
              <a:cxnSpLocks noChangeShapeType="1"/>
            </p:cNvCxnSpPr>
            <p:nvPr/>
          </p:nvCxnSpPr>
          <p:spPr bwMode="auto">
            <a:xfrm flipV="1">
              <a:off x="7216048" y="4153359"/>
              <a:ext cx="782198" cy="727113"/>
            </a:xfrm>
            <a:prstGeom prst="line">
              <a:avLst/>
            </a:prstGeom>
            <a:grpFill/>
            <a:ln w="9525" algn="ctr">
              <a:solidFill>
                <a:schemeClr val="tx1"/>
              </a:solidFill>
              <a:round/>
              <a:headEnd/>
              <a:tailEnd/>
            </a:ln>
          </p:spPr>
        </p:cxnSp>
        <p:cxnSp>
          <p:nvCxnSpPr>
            <p:cNvPr id="42030" name="Straight Connector 194"/>
            <p:cNvCxnSpPr>
              <a:cxnSpLocks noChangeShapeType="1"/>
            </p:cNvCxnSpPr>
            <p:nvPr/>
          </p:nvCxnSpPr>
          <p:spPr bwMode="auto">
            <a:xfrm flipV="1">
              <a:off x="7238082" y="3866920"/>
              <a:ext cx="749147" cy="683046"/>
            </a:xfrm>
            <a:prstGeom prst="line">
              <a:avLst/>
            </a:prstGeom>
            <a:grpFill/>
            <a:ln w="9525" algn="ctr">
              <a:solidFill>
                <a:schemeClr val="tx1"/>
              </a:solidFill>
              <a:round/>
              <a:headEnd/>
              <a:tailEnd/>
            </a:ln>
          </p:spPr>
        </p:cxnSp>
        <p:cxnSp>
          <p:nvCxnSpPr>
            <p:cNvPr id="42031" name="Straight Connector 196"/>
            <p:cNvCxnSpPr>
              <a:cxnSpLocks noChangeShapeType="1"/>
            </p:cNvCxnSpPr>
            <p:nvPr/>
          </p:nvCxnSpPr>
          <p:spPr bwMode="auto">
            <a:xfrm flipV="1">
              <a:off x="7223146" y="3569465"/>
              <a:ext cx="764083" cy="661936"/>
            </a:xfrm>
            <a:prstGeom prst="line">
              <a:avLst/>
            </a:prstGeom>
            <a:grpFill/>
            <a:ln w="9525" algn="ctr">
              <a:solidFill>
                <a:schemeClr val="tx1"/>
              </a:solidFill>
              <a:round/>
              <a:headEnd/>
              <a:tailEnd/>
            </a:ln>
          </p:spPr>
        </p:cxnSp>
        <p:cxnSp>
          <p:nvCxnSpPr>
            <p:cNvPr id="42032" name="Straight Connector 198"/>
            <p:cNvCxnSpPr>
              <a:cxnSpLocks noChangeShapeType="1"/>
            </p:cNvCxnSpPr>
            <p:nvPr/>
          </p:nvCxnSpPr>
          <p:spPr bwMode="auto">
            <a:xfrm flipV="1">
              <a:off x="7228950" y="3250929"/>
              <a:ext cx="758279" cy="651108"/>
            </a:xfrm>
            <a:prstGeom prst="line">
              <a:avLst/>
            </a:prstGeom>
            <a:grpFill/>
            <a:ln w="9525" algn="ctr">
              <a:solidFill>
                <a:schemeClr val="tx1"/>
              </a:solidFill>
              <a:round/>
              <a:headEnd/>
              <a:tailEnd/>
            </a:ln>
          </p:spPr>
        </p:cxnSp>
        <p:cxnSp>
          <p:nvCxnSpPr>
            <p:cNvPr id="42033" name="Straight Connector 200"/>
            <p:cNvCxnSpPr>
              <a:cxnSpLocks noChangeShapeType="1"/>
            </p:cNvCxnSpPr>
            <p:nvPr/>
          </p:nvCxnSpPr>
          <p:spPr bwMode="auto">
            <a:xfrm flipV="1">
              <a:off x="7227065" y="2952520"/>
              <a:ext cx="760164" cy="616945"/>
            </a:xfrm>
            <a:prstGeom prst="line">
              <a:avLst/>
            </a:prstGeom>
            <a:grpFill/>
            <a:ln w="9525" algn="ctr">
              <a:solidFill>
                <a:schemeClr val="tx1"/>
              </a:solidFill>
              <a:round/>
              <a:headEnd/>
              <a:tailEnd/>
            </a:ln>
          </p:spPr>
        </p:cxnSp>
        <p:cxnSp>
          <p:nvCxnSpPr>
            <p:cNvPr id="42034" name="Straight Connector 202"/>
            <p:cNvCxnSpPr>
              <a:cxnSpLocks noChangeShapeType="1"/>
            </p:cNvCxnSpPr>
            <p:nvPr/>
          </p:nvCxnSpPr>
          <p:spPr bwMode="auto">
            <a:xfrm flipV="1">
              <a:off x="7214260" y="2648197"/>
              <a:ext cx="789709" cy="599704"/>
            </a:xfrm>
            <a:prstGeom prst="line">
              <a:avLst/>
            </a:prstGeom>
            <a:grpFill/>
            <a:ln w="9525" algn="ctr">
              <a:solidFill>
                <a:schemeClr val="tx1"/>
              </a:solidFill>
              <a:round/>
              <a:headEnd/>
              <a:tailEnd/>
            </a:ln>
          </p:spPr>
        </p:cxnSp>
        <p:cxnSp>
          <p:nvCxnSpPr>
            <p:cNvPr id="42035" name="Straight Connector 204"/>
            <p:cNvCxnSpPr>
              <a:cxnSpLocks noChangeShapeType="1"/>
            </p:cNvCxnSpPr>
            <p:nvPr/>
          </p:nvCxnSpPr>
          <p:spPr bwMode="auto">
            <a:xfrm flipV="1">
              <a:off x="7238082" y="2346593"/>
              <a:ext cx="760164" cy="572877"/>
            </a:xfrm>
            <a:prstGeom prst="line">
              <a:avLst/>
            </a:prstGeom>
            <a:grpFill/>
            <a:ln w="9525" algn="ctr">
              <a:solidFill>
                <a:schemeClr val="tx1"/>
              </a:solidFill>
              <a:round/>
              <a:headEnd/>
              <a:tailEnd/>
            </a:ln>
          </p:spPr>
        </p:cxnSp>
        <p:cxnSp>
          <p:nvCxnSpPr>
            <p:cNvPr id="42036" name="Straight Connector 224"/>
            <p:cNvCxnSpPr>
              <a:cxnSpLocks noChangeShapeType="1"/>
              <a:stCxn id="220" idx="0"/>
              <a:endCxn id="220" idx="1"/>
            </p:cNvCxnSpPr>
            <p:nvPr/>
          </p:nvCxnSpPr>
          <p:spPr bwMode="auto">
            <a:xfrm>
              <a:off x="7220197" y="2594758"/>
              <a:ext cx="1588" cy="2612572"/>
            </a:xfrm>
            <a:prstGeom prst="line">
              <a:avLst/>
            </a:prstGeom>
            <a:grpFill/>
            <a:ln w="9525" algn="ctr">
              <a:solidFill>
                <a:schemeClr val="tx1"/>
              </a:solidFill>
              <a:round/>
              <a:headEnd/>
              <a:tailEnd/>
            </a:ln>
          </p:spPr>
        </p:cxnSp>
        <p:cxnSp>
          <p:nvCxnSpPr>
            <p:cNvPr id="42037" name="Straight Connector 226"/>
            <p:cNvCxnSpPr>
              <a:cxnSpLocks noChangeShapeType="1"/>
            </p:cNvCxnSpPr>
            <p:nvPr/>
          </p:nvCxnSpPr>
          <p:spPr bwMode="auto">
            <a:xfrm rot="16200000" flipH="1">
              <a:off x="6110836" y="3759522"/>
              <a:ext cx="2543314" cy="7917"/>
            </a:xfrm>
            <a:prstGeom prst="line">
              <a:avLst/>
            </a:prstGeom>
            <a:grpFill/>
            <a:ln w="9525" algn="ctr">
              <a:solidFill>
                <a:schemeClr val="tx1"/>
              </a:solidFill>
              <a:round/>
              <a:headEnd/>
              <a:tailEnd/>
            </a:ln>
          </p:spPr>
        </p:cxnSp>
        <p:cxnSp>
          <p:nvCxnSpPr>
            <p:cNvPr id="42038" name="Straight Connector 227"/>
            <p:cNvCxnSpPr>
              <a:cxnSpLocks noChangeShapeType="1"/>
            </p:cNvCxnSpPr>
            <p:nvPr/>
          </p:nvCxnSpPr>
          <p:spPr bwMode="auto">
            <a:xfrm rot="16200000" flipH="1">
              <a:off x="6286979" y="3626909"/>
              <a:ext cx="2509684" cy="9895"/>
            </a:xfrm>
            <a:prstGeom prst="line">
              <a:avLst/>
            </a:prstGeom>
            <a:grpFill/>
            <a:ln w="9525" algn="ctr">
              <a:solidFill>
                <a:schemeClr val="tx1"/>
              </a:solidFill>
              <a:round/>
              <a:headEnd/>
              <a:tailEnd/>
            </a:ln>
          </p:spPr>
        </p:cxnSp>
        <p:cxnSp>
          <p:nvCxnSpPr>
            <p:cNvPr id="42039" name="Straight Connector 228"/>
            <p:cNvCxnSpPr>
              <a:cxnSpLocks noChangeShapeType="1"/>
            </p:cNvCxnSpPr>
            <p:nvPr/>
          </p:nvCxnSpPr>
          <p:spPr bwMode="auto">
            <a:xfrm rot="5400000">
              <a:off x="6466093" y="3497260"/>
              <a:ext cx="2458237" cy="1"/>
            </a:xfrm>
            <a:prstGeom prst="line">
              <a:avLst/>
            </a:prstGeom>
            <a:grpFill/>
            <a:ln w="9525" algn="ctr">
              <a:solidFill>
                <a:schemeClr val="tx1"/>
              </a:solidFill>
              <a:round/>
              <a:headEnd/>
              <a:tailEnd/>
            </a:ln>
          </p:spPr>
        </p:cxnSp>
        <p:cxnSp>
          <p:nvCxnSpPr>
            <p:cNvPr id="42040" name="Straight Connector 229"/>
            <p:cNvCxnSpPr>
              <a:cxnSpLocks noChangeShapeType="1"/>
            </p:cNvCxnSpPr>
            <p:nvPr/>
          </p:nvCxnSpPr>
          <p:spPr bwMode="auto">
            <a:xfrm rot="16200000" flipH="1">
              <a:off x="6636298" y="3376521"/>
              <a:ext cx="2436481" cy="1978"/>
            </a:xfrm>
            <a:prstGeom prst="line">
              <a:avLst/>
            </a:prstGeom>
            <a:grpFill/>
            <a:ln w="9525" algn="ctr">
              <a:solidFill>
                <a:schemeClr val="tx1"/>
              </a:solidFill>
              <a:round/>
              <a:headEnd/>
              <a:tailEnd/>
            </a:ln>
          </p:spPr>
        </p:cxnSp>
        <p:cxnSp>
          <p:nvCxnSpPr>
            <p:cNvPr id="42041" name="Straight Connector 231"/>
            <p:cNvCxnSpPr>
              <a:cxnSpLocks noChangeShapeType="1"/>
              <a:endCxn id="211" idx="3"/>
            </p:cNvCxnSpPr>
            <p:nvPr/>
          </p:nvCxnSpPr>
          <p:spPr bwMode="auto">
            <a:xfrm flipV="1">
              <a:off x="4471060" y="2582883"/>
              <a:ext cx="2761013" cy="11875"/>
            </a:xfrm>
            <a:prstGeom prst="line">
              <a:avLst/>
            </a:prstGeom>
            <a:grpFill/>
            <a:ln w="9525" algn="ctr">
              <a:solidFill>
                <a:schemeClr val="tx1"/>
              </a:solidFill>
              <a:round/>
              <a:headEnd/>
              <a:tailEnd/>
            </a:ln>
          </p:spPr>
        </p:cxnSp>
        <p:cxnSp>
          <p:nvCxnSpPr>
            <p:cNvPr id="42042" name="Straight Connector 233"/>
            <p:cNvCxnSpPr>
              <a:cxnSpLocks noChangeShapeType="1"/>
            </p:cNvCxnSpPr>
            <p:nvPr/>
          </p:nvCxnSpPr>
          <p:spPr bwMode="auto">
            <a:xfrm flipV="1">
              <a:off x="4655127" y="2485888"/>
              <a:ext cx="2717470" cy="7930"/>
            </a:xfrm>
            <a:prstGeom prst="line">
              <a:avLst/>
            </a:prstGeom>
            <a:grpFill/>
            <a:ln w="9525" algn="ctr">
              <a:solidFill>
                <a:schemeClr val="tx1"/>
              </a:solidFill>
              <a:round/>
              <a:headEnd/>
              <a:tailEnd/>
            </a:ln>
          </p:spPr>
        </p:cxnSp>
        <p:cxnSp>
          <p:nvCxnSpPr>
            <p:cNvPr id="42043" name="Straight Connector 234"/>
            <p:cNvCxnSpPr>
              <a:cxnSpLocks noChangeShapeType="1"/>
            </p:cNvCxnSpPr>
            <p:nvPr/>
          </p:nvCxnSpPr>
          <p:spPr bwMode="auto">
            <a:xfrm flipV="1">
              <a:off x="4858986" y="2381003"/>
              <a:ext cx="2675908" cy="13826"/>
            </a:xfrm>
            <a:prstGeom prst="line">
              <a:avLst/>
            </a:prstGeom>
            <a:grpFill/>
            <a:ln w="9525" algn="ctr">
              <a:solidFill>
                <a:schemeClr val="tx1"/>
              </a:solidFill>
              <a:round/>
              <a:headEnd/>
              <a:tailEnd/>
            </a:ln>
          </p:spPr>
        </p:cxnSp>
        <p:cxnSp>
          <p:nvCxnSpPr>
            <p:cNvPr id="42044" name="Straight Connector 235"/>
            <p:cNvCxnSpPr>
              <a:cxnSpLocks noChangeShapeType="1"/>
            </p:cNvCxnSpPr>
            <p:nvPr/>
          </p:nvCxnSpPr>
          <p:spPr bwMode="auto">
            <a:xfrm flipV="1">
              <a:off x="5094514" y="2274125"/>
              <a:ext cx="2600696" cy="17813"/>
            </a:xfrm>
            <a:prstGeom prst="line">
              <a:avLst/>
            </a:prstGeom>
            <a:grpFill/>
            <a:ln w="9525" algn="ctr">
              <a:solidFill>
                <a:schemeClr val="tx1"/>
              </a:solidFill>
              <a:round/>
              <a:headEnd/>
              <a:tailEnd/>
            </a:ln>
          </p:spPr>
        </p:cxnSp>
        <p:cxnSp>
          <p:nvCxnSpPr>
            <p:cNvPr id="42045" name="Straight Connector 236"/>
            <p:cNvCxnSpPr>
              <a:cxnSpLocks noChangeShapeType="1"/>
            </p:cNvCxnSpPr>
            <p:nvPr/>
          </p:nvCxnSpPr>
          <p:spPr bwMode="auto">
            <a:xfrm flipV="1">
              <a:off x="5326083" y="2159272"/>
              <a:ext cx="2527466" cy="7975"/>
            </a:xfrm>
            <a:prstGeom prst="line">
              <a:avLst/>
            </a:prstGeom>
            <a:grpFill/>
            <a:ln w="9525" algn="ctr">
              <a:solidFill>
                <a:schemeClr val="tx1"/>
              </a:solidFill>
              <a:round/>
              <a:headEnd/>
              <a:tailEnd/>
            </a:ln>
          </p:spPr>
        </p:cxnSp>
      </p:grpSp>
      <p:sp>
        <p:nvSpPr>
          <p:cNvPr id="48133" name="TextBox 253"/>
          <p:cNvSpPr txBox="1">
            <a:spLocks noChangeArrowheads="1"/>
          </p:cNvSpPr>
          <p:nvPr/>
        </p:nvSpPr>
        <p:spPr bwMode="auto">
          <a:xfrm>
            <a:off x="2884488" y="4117975"/>
            <a:ext cx="2900362" cy="307975"/>
          </a:xfrm>
          <a:prstGeom prst="rect">
            <a:avLst/>
          </a:prstGeom>
          <a:solidFill>
            <a:schemeClr val="accent6">
              <a:lumMod val="60000"/>
              <a:lumOff val="40000"/>
            </a:schemeClr>
          </a:solidFill>
          <a:ln w="9525">
            <a:noFill/>
            <a:miter lim="800000"/>
            <a:headEnd/>
            <a:tailEnd/>
          </a:ln>
        </p:spPr>
        <p:txBody>
          <a:bodyPr>
            <a:spAutoFit/>
          </a:bodyPr>
          <a:lstStyle/>
          <a:p>
            <a:pPr>
              <a:defRPr/>
            </a:pPr>
            <a:r>
              <a:rPr lang="en-US" sz="1500" dirty="0"/>
              <a:t>25   34   36  38   45   63  65   87     </a:t>
            </a:r>
          </a:p>
        </p:txBody>
      </p:sp>
      <p:sp>
        <p:nvSpPr>
          <p:cNvPr id="48134" name="TextBox 55"/>
          <p:cNvSpPr txBox="1">
            <a:spLocks noChangeArrowheads="1"/>
          </p:cNvSpPr>
          <p:nvPr/>
        </p:nvSpPr>
        <p:spPr bwMode="auto">
          <a:xfrm>
            <a:off x="1287463" y="1509713"/>
            <a:ext cx="1520825" cy="2592387"/>
          </a:xfrm>
          <a:prstGeom prst="rect">
            <a:avLst/>
          </a:prstGeom>
          <a:solidFill>
            <a:schemeClr val="accent1">
              <a:lumMod val="20000"/>
              <a:lumOff val="80000"/>
            </a:schemeClr>
          </a:solidFill>
          <a:ln w="9525">
            <a:noFill/>
            <a:miter lim="800000"/>
            <a:headEnd/>
            <a:tailEnd/>
          </a:ln>
        </p:spPr>
        <p:txBody>
          <a:bodyPr>
            <a:spAutoFit/>
          </a:bodyPr>
          <a:lstStyle/>
          <a:p>
            <a:pPr>
              <a:lnSpc>
                <a:spcPts val="1300"/>
              </a:lnSpc>
              <a:spcBef>
                <a:spcPts val="0"/>
              </a:spcBef>
              <a:defRPr/>
            </a:pPr>
            <a:r>
              <a:rPr lang="en-US" sz="1200" dirty="0">
                <a:latin typeface="Courier New" pitchFamily="49" charset="0"/>
                <a:cs typeface="Courier New" pitchFamily="49" charset="0"/>
              </a:rPr>
              <a:t>F1qcyh20550cf</a:t>
            </a:r>
          </a:p>
          <a:p>
            <a:pPr>
              <a:lnSpc>
                <a:spcPts val="1300"/>
              </a:lnSpc>
              <a:spcBef>
                <a:spcPts val="0"/>
              </a:spcBef>
              <a:defRPr/>
            </a:pPr>
            <a:endParaRPr lang="en-US" sz="1200" dirty="0">
              <a:latin typeface="Courier New" pitchFamily="49" charset="0"/>
              <a:cs typeface="Courier New" pitchFamily="49" charset="0"/>
            </a:endParaRPr>
          </a:p>
          <a:p>
            <a:pPr>
              <a:lnSpc>
                <a:spcPts val="1300"/>
              </a:lnSpc>
              <a:spcBef>
                <a:spcPts val="0"/>
              </a:spcBef>
              <a:defRPr/>
            </a:pPr>
            <a:r>
              <a:rPr lang="en-US" sz="1200" dirty="0">
                <a:latin typeface="Courier New" pitchFamily="49" charset="0"/>
                <a:cs typeface="Courier New" pitchFamily="49" charset="0"/>
              </a:rPr>
              <a:t>fj6gjgsshtxyx</a:t>
            </a:r>
          </a:p>
          <a:p>
            <a:pPr>
              <a:lnSpc>
                <a:spcPts val="1300"/>
              </a:lnSpc>
              <a:spcBef>
                <a:spcPts val="0"/>
              </a:spcBef>
              <a:defRPr/>
            </a:pPr>
            <a:endParaRPr lang="en-US" sz="1200" dirty="0">
              <a:latin typeface="Courier New" pitchFamily="49" charset="0"/>
              <a:cs typeface="Courier New" pitchFamily="49" charset="0"/>
            </a:endParaRPr>
          </a:p>
          <a:p>
            <a:pPr>
              <a:lnSpc>
                <a:spcPts val="1300"/>
              </a:lnSpc>
              <a:spcBef>
                <a:spcPts val="0"/>
              </a:spcBef>
              <a:defRPr/>
            </a:pPr>
            <a:r>
              <a:rPr lang="en-US" sz="1200" dirty="0">
                <a:latin typeface="Courier New" pitchFamily="49" charset="0"/>
                <a:cs typeface="Courier New" pitchFamily="49" charset="0"/>
              </a:rPr>
              <a:t>0cjsxw5ndqdbc</a:t>
            </a:r>
          </a:p>
          <a:p>
            <a:pPr>
              <a:lnSpc>
                <a:spcPts val="1300"/>
              </a:lnSpc>
              <a:spcBef>
                <a:spcPts val="0"/>
              </a:spcBef>
              <a:defRPr/>
            </a:pPr>
            <a:endParaRPr lang="en-US" sz="1200" dirty="0">
              <a:latin typeface="Courier New" pitchFamily="49" charset="0"/>
              <a:cs typeface="Courier New" pitchFamily="49" charset="0"/>
            </a:endParaRPr>
          </a:p>
          <a:p>
            <a:pPr>
              <a:lnSpc>
                <a:spcPts val="1300"/>
              </a:lnSpc>
              <a:spcBef>
                <a:spcPts val="0"/>
              </a:spcBef>
              <a:defRPr/>
            </a:pPr>
            <a:r>
              <a:rPr lang="en-US" sz="1200" dirty="0">
                <a:latin typeface="Courier New" pitchFamily="49" charset="0"/>
                <a:cs typeface="Courier New" pitchFamily="49" charset="0"/>
              </a:rPr>
              <a:t>8t8as9usk11qw</a:t>
            </a:r>
          </a:p>
          <a:p>
            <a:pPr>
              <a:lnSpc>
                <a:spcPts val="1300"/>
              </a:lnSpc>
              <a:spcBef>
                <a:spcPts val="0"/>
              </a:spcBef>
              <a:defRPr/>
            </a:pPr>
            <a:endParaRPr lang="en-US" sz="1200" dirty="0">
              <a:latin typeface="Courier New" pitchFamily="49" charset="0"/>
              <a:cs typeface="Courier New" pitchFamily="49" charset="0"/>
            </a:endParaRPr>
          </a:p>
          <a:p>
            <a:pPr>
              <a:lnSpc>
                <a:spcPts val="1300"/>
              </a:lnSpc>
              <a:spcBef>
                <a:spcPts val="0"/>
              </a:spcBef>
              <a:defRPr/>
            </a:pPr>
            <a:r>
              <a:rPr lang="en-US" sz="1200" dirty="0">
                <a:latin typeface="Courier New" pitchFamily="49" charset="0"/>
                <a:cs typeface="Courier New" pitchFamily="49" charset="0"/>
              </a:rPr>
              <a:t>dr1rkrznhh95b</a:t>
            </a:r>
          </a:p>
          <a:p>
            <a:pPr>
              <a:lnSpc>
                <a:spcPts val="1300"/>
              </a:lnSpc>
              <a:spcBef>
                <a:spcPts val="0"/>
              </a:spcBef>
              <a:defRPr/>
            </a:pPr>
            <a:endParaRPr lang="en-US" sz="1200" dirty="0">
              <a:latin typeface="Courier New" pitchFamily="49" charset="0"/>
              <a:cs typeface="Courier New" pitchFamily="49" charset="0"/>
            </a:endParaRPr>
          </a:p>
          <a:p>
            <a:pPr>
              <a:lnSpc>
                <a:spcPts val="1300"/>
              </a:lnSpc>
              <a:spcBef>
                <a:spcPts val="0"/>
              </a:spcBef>
              <a:defRPr/>
            </a:pPr>
            <a:r>
              <a:rPr lang="en-US" sz="1200" dirty="0">
                <a:latin typeface="Courier New" pitchFamily="49" charset="0"/>
                <a:cs typeface="Courier New" pitchFamily="49" charset="0"/>
              </a:rPr>
              <a:t>10dkqv3kr8xa5</a:t>
            </a:r>
          </a:p>
          <a:p>
            <a:pPr>
              <a:lnSpc>
                <a:spcPts val="1300"/>
              </a:lnSpc>
              <a:spcBef>
                <a:spcPts val="0"/>
              </a:spcBef>
              <a:defRPr/>
            </a:pPr>
            <a:endParaRPr lang="en-US" sz="1200" dirty="0">
              <a:latin typeface="Courier New" pitchFamily="49" charset="0"/>
              <a:cs typeface="Courier New" pitchFamily="49" charset="0"/>
            </a:endParaRPr>
          </a:p>
          <a:p>
            <a:pPr>
              <a:lnSpc>
                <a:spcPts val="1300"/>
              </a:lnSpc>
              <a:spcBef>
                <a:spcPts val="0"/>
              </a:spcBef>
              <a:defRPr/>
            </a:pPr>
            <a:r>
              <a:rPr lang="en-US" sz="1200" dirty="0">
                <a:latin typeface="Courier New" pitchFamily="49" charset="0"/>
                <a:cs typeface="Courier New" pitchFamily="49" charset="0"/>
              </a:rPr>
              <a:t>38zhkf4jdyff4</a:t>
            </a:r>
          </a:p>
          <a:p>
            <a:pPr>
              <a:lnSpc>
                <a:spcPts val="1300"/>
              </a:lnSpc>
              <a:spcBef>
                <a:spcPts val="0"/>
              </a:spcBef>
              <a:defRPr/>
            </a:pPr>
            <a:endParaRPr lang="en-US" sz="1200" dirty="0">
              <a:latin typeface="Courier New" pitchFamily="49" charset="0"/>
              <a:cs typeface="Courier New" pitchFamily="49" charset="0"/>
            </a:endParaRPr>
          </a:p>
          <a:p>
            <a:pPr>
              <a:lnSpc>
                <a:spcPts val="1300"/>
              </a:lnSpc>
              <a:spcBef>
                <a:spcPts val="0"/>
              </a:spcBef>
              <a:defRPr/>
            </a:pPr>
            <a:r>
              <a:rPr lang="en-US" sz="1200" dirty="0">
                <a:latin typeface="Courier New" pitchFamily="49" charset="0"/>
                <a:cs typeface="Courier New" pitchFamily="49" charset="0"/>
              </a:rPr>
              <a:t>298wmz1kxjs1m</a:t>
            </a:r>
          </a:p>
        </p:txBody>
      </p:sp>
      <p:sp>
        <p:nvSpPr>
          <p:cNvPr id="48135" name="TextBox 57"/>
          <p:cNvSpPr txBox="1">
            <a:spLocks noChangeArrowheads="1"/>
          </p:cNvSpPr>
          <p:nvPr/>
        </p:nvSpPr>
        <p:spPr bwMode="auto">
          <a:xfrm rot="2604987">
            <a:off x="5705475" y="4037013"/>
            <a:ext cx="2720975" cy="1168400"/>
          </a:xfrm>
          <a:prstGeom prst="rect">
            <a:avLst/>
          </a:prstGeom>
          <a:solidFill>
            <a:schemeClr val="accent3">
              <a:lumMod val="95000"/>
            </a:schemeClr>
          </a:solidFill>
          <a:ln w="9525">
            <a:noFill/>
            <a:miter lim="800000"/>
            <a:headEnd/>
            <a:tailEnd/>
          </a:ln>
        </p:spPr>
        <p:txBody>
          <a:bodyPr>
            <a:spAutoFit/>
          </a:bodyPr>
          <a:lstStyle/>
          <a:p>
            <a:pPr>
              <a:spcBef>
                <a:spcPts val="0"/>
              </a:spcBef>
              <a:defRPr/>
            </a:pPr>
            <a:r>
              <a:rPr lang="en-US" sz="1400" dirty="0"/>
              <a:t>CPU</a:t>
            </a:r>
          </a:p>
          <a:p>
            <a:pPr>
              <a:spcBef>
                <a:spcPts val="0"/>
              </a:spcBef>
              <a:defRPr/>
            </a:pPr>
            <a:r>
              <a:rPr lang="en-US" sz="1400" dirty="0"/>
              <a:t>Enq: TX – row lock contention</a:t>
            </a:r>
          </a:p>
          <a:p>
            <a:pPr>
              <a:spcBef>
                <a:spcPts val="0"/>
              </a:spcBef>
              <a:defRPr/>
            </a:pPr>
            <a:r>
              <a:rPr lang="en-US" sz="1400" dirty="0"/>
              <a:t>SQL*Net break/reset to client</a:t>
            </a:r>
          </a:p>
          <a:p>
            <a:pPr>
              <a:spcBef>
                <a:spcPts val="0"/>
              </a:spcBef>
              <a:defRPr/>
            </a:pPr>
            <a:r>
              <a:rPr lang="en-US" sz="1400" dirty="0"/>
              <a:t>db file scattered read</a:t>
            </a:r>
          </a:p>
          <a:p>
            <a:pPr>
              <a:spcBef>
                <a:spcPts val="0"/>
              </a:spcBef>
              <a:defRPr/>
            </a:pPr>
            <a:r>
              <a:rPr lang="en-US" sz="1400" dirty="0"/>
              <a:t>db file sequential read</a:t>
            </a:r>
          </a:p>
        </p:txBody>
      </p:sp>
      <p:sp>
        <p:nvSpPr>
          <p:cNvPr id="48136" name="Right Brace 59"/>
          <p:cNvSpPr>
            <a:spLocks/>
          </p:cNvSpPr>
          <p:nvPr/>
        </p:nvSpPr>
        <p:spPr bwMode="auto">
          <a:xfrm rot="2650178">
            <a:off x="7753350" y="5726113"/>
            <a:ext cx="323850" cy="366712"/>
          </a:xfrm>
          <a:prstGeom prst="rightBrace">
            <a:avLst>
              <a:gd name="adj1" fmla="val 8314"/>
              <a:gd name="adj2" fmla="val 50000"/>
            </a:avLst>
          </a:prstGeom>
          <a:noFill/>
          <a:ln w="9525" algn="ctr">
            <a:solidFill>
              <a:schemeClr val="tx1"/>
            </a:solidFill>
            <a:round/>
            <a:headEnd/>
            <a:tailEnd/>
          </a:ln>
        </p:spPr>
        <p:txBody>
          <a:bodyPr/>
          <a:lstStyle/>
          <a:p>
            <a:pPr>
              <a:defRPr/>
            </a:pPr>
            <a:endParaRPr lang="en-US"/>
          </a:p>
        </p:txBody>
      </p:sp>
      <p:sp>
        <p:nvSpPr>
          <p:cNvPr id="48137" name="TextBox 63"/>
          <p:cNvSpPr txBox="1">
            <a:spLocks noChangeArrowheads="1"/>
          </p:cNvSpPr>
          <p:nvPr/>
        </p:nvSpPr>
        <p:spPr bwMode="auto">
          <a:xfrm rot="2604987">
            <a:off x="8008938" y="6069013"/>
            <a:ext cx="549275" cy="292100"/>
          </a:xfrm>
          <a:prstGeom prst="rect">
            <a:avLst/>
          </a:prstGeom>
          <a:noFill/>
          <a:ln w="9525">
            <a:noFill/>
            <a:miter lim="800000"/>
            <a:headEnd/>
            <a:tailEnd/>
          </a:ln>
        </p:spPr>
        <p:txBody>
          <a:bodyPr>
            <a:spAutoFit/>
          </a:bodyPr>
          <a:lstStyle/>
          <a:p>
            <a:pPr>
              <a:defRPr/>
            </a:pPr>
            <a:r>
              <a:rPr lang="en-US" sz="1400"/>
              <a:t>IO</a:t>
            </a:r>
            <a:endParaRPr lang="en-US" sz="1200"/>
          </a:p>
        </p:txBody>
      </p:sp>
      <p:grpSp>
        <p:nvGrpSpPr>
          <p:cNvPr id="5" name="Group 65"/>
          <p:cNvGrpSpPr>
            <a:grpSpLocks/>
          </p:cNvGrpSpPr>
          <p:nvPr/>
        </p:nvGrpSpPr>
        <p:grpSpPr bwMode="auto">
          <a:xfrm>
            <a:off x="8086725" y="5384800"/>
            <a:ext cx="1289050" cy="809625"/>
            <a:chOff x="7838413" y="5219141"/>
            <a:chExt cx="1289427" cy="808829"/>
          </a:xfrm>
        </p:grpSpPr>
        <p:sp>
          <p:nvSpPr>
            <p:cNvPr id="48158" name="Right Brace 60"/>
            <p:cNvSpPr>
              <a:spLocks/>
            </p:cNvSpPr>
            <p:nvPr/>
          </p:nvSpPr>
          <p:spPr bwMode="auto">
            <a:xfrm rot="2650178">
              <a:off x="7838413" y="5219141"/>
              <a:ext cx="323945" cy="366352"/>
            </a:xfrm>
            <a:prstGeom prst="rightBrace">
              <a:avLst>
                <a:gd name="adj1" fmla="val 8331"/>
                <a:gd name="adj2" fmla="val 50000"/>
              </a:avLst>
            </a:prstGeom>
            <a:noFill/>
            <a:ln w="9525" algn="ctr">
              <a:solidFill>
                <a:schemeClr val="tx1"/>
              </a:solidFill>
              <a:round/>
              <a:headEnd/>
              <a:tailEnd/>
            </a:ln>
          </p:spPr>
          <p:txBody>
            <a:bodyPr/>
            <a:lstStyle/>
            <a:p>
              <a:pPr>
                <a:defRPr/>
              </a:pPr>
              <a:endParaRPr lang="en-US"/>
            </a:p>
          </p:txBody>
        </p:sp>
        <p:sp>
          <p:nvSpPr>
            <p:cNvPr id="48159" name="TextBox 64"/>
            <p:cNvSpPr txBox="1">
              <a:spLocks noChangeArrowheads="1"/>
            </p:cNvSpPr>
            <p:nvPr/>
          </p:nvSpPr>
          <p:spPr bwMode="auto">
            <a:xfrm rot="2604987">
              <a:off x="7917811" y="5734572"/>
              <a:ext cx="1210029" cy="293398"/>
            </a:xfrm>
            <a:prstGeom prst="rect">
              <a:avLst/>
            </a:prstGeom>
            <a:noFill/>
            <a:ln w="9525">
              <a:noFill/>
              <a:miter lim="800000"/>
              <a:headEnd/>
              <a:tailEnd/>
            </a:ln>
          </p:spPr>
          <p:txBody>
            <a:bodyPr>
              <a:spAutoFit/>
            </a:bodyPr>
            <a:lstStyle/>
            <a:p>
              <a:pPr>
                <a:defRPr/>
              </a:pPr>
              <a:r>
                <a:rPr lang="en-US" sz="1400"/>
                <a:t>Application</a:t>
              </a:r>
              <a:endParaRPr lang="en-US" sz="1200"/>
            </a:p>
          </p:txBody>
        </p:sp>
      </p:grpSp>
      <p:sp>
        <p:nvSpPr>
          <p:cNvPr id="48139" name="Left Brace 68"/>
          <p:cNvSpPr>
            <a:spLocks/>
          </p:cNvSpPr>
          <p:nvPr/>
        </p:nvSpPr>
        <p:spPr bwMode="auto">
          <a:xfrm rot="5400000">
            <a:off x="1914525" y="596901"/>
            <a:ext cx="231775" cy="1517650"/>
          </a:xfrm>
          <a:prstGeom prst="leftBrace">
            <a:avLst>
              <a:gd name="adj1" fmla="val 8360"/>
              <a:gd name="adj2" fmla="val 51222"/>
            </a:avLst>
          </a:prstGeom>
          <a:noFill/>
          <a:ln w="9525" algn="ctr">
            <a:solidFill>
              <a:schemeClr val="tx1"/>
            </a:solidFill>
            <a:round/>
            <a:headEnd/>
            <a:tailEnd/>
          </a:ln>
        </p:spPr>
        <p:txBody>
          <a:bodyPr/>
          <a:lstStyle/>
          <a:p>
            <a:pPr>
              <a:defRPr/>
            </a:pPr>
            <a:endParaRPr lang="en-US"/>
          </a:p>
        </p:txBody>
      </p:sp>
      <p:sp>
        <p:nvSpPr>
          <p:cNvPr id="48140" name="TextBox 69"/>
          <p:cNvSpPr txBox="1">
            <a:spLocks noChangeArrowheads="1"/>
          </p:cNvSpPr>
          <p:nvPr/>
        </p:nvSpPr>
        <p:spPr bwMode="auto">
          <a:xfrm>
            <a:off x="1728788" y="839788"/>
            <a:ext cx="1020762" cy="436562"/>
          </a:xfrm>
          <a:prstGeom prst="rect">
            <a:avLst/>
          </a:prstGeom>
          <a:noFill/>
          <a:ln w="9525">
            <a:noFill/>
            <a:miter lim="800000"/>
            <a:headEnd/>
            <a:tailEnd/>
          </a:ln>
        </p:spPr>
        <p:txBody>
          <a:bodyPr>
            <a:spAutoFit/>
          </a:bodyPr>
          <a:lstStyle/>
          <a:p>
            <a:pPr>
              <a:defRPr/>
            </a:pPr>
            <a:r>
              <a:rPr lang="en-US" dirty="0"/>
              <a:t>SQL</a:t>
            </a:r>
          </a:p>
        </p:txBody>
      </p:sp>
      <p:sp>
        <p:nvSpPr>
          <p:cNvPr id="48141" name="TextBox 70"/>
          <p:cNvSpPr txBox="1">
            <a:spLocks noChangeArrowheads="1"/>
          </p:cNvSpPr>
          <p:nvPr/>
        </p:nvSpPr>
        <p:spPr bwMode="auto">
          <a:xfrm>
            <a:off x="1241425" y="4127500"/>
            <a:ext cx="1466850" cy="461963"/>
          </a:xfrm>
          <a:prstGeom prst="rect">
            <a:avLst/>
          </a:prstGeom>
          <a:noFill/>
          <a:ln w="9525">
            <a:noFill/>
            <a:miter lim="800000"/>
            <a:headEnd/>
            <a:tailEnd/>
          </a:ln>
        </p:spPr>
        <p:txBody>
          <a:bodyPr>
            <a:spAutoFit/>
          </a:bodyPr>
          <a:lstStyle/>
          <a:p>
            <a:pPr>
              <a:defRPr/>
            </a:pPr>
            <a:r>
              <a:rPr lang="en-US" dirty="0"/>
              <a:t>Sessions</a:t>
            </a:r>
            <a:endParaRPr lang="en-US" sz="2800" dirty="0"/>
          </a:p>
        </p:txBody>
      </p:sp>
      <p:sp>
        <p:nvSpPr>
          <p:cNvPr id="48142" name="Right Brace 71"/>
          <p:cNvSpPr>
            <a:spLocks/>
          </p:cNvSpPr>
          <p:nvPr/>
        </p:nvSpPr>
        <p:spPr bwMode="auto">
          <a:xfrm rot="-2780446">
            <a:off x="7395369" y="2764631"/>
            <a:ext cx="396875" cy="2474913"/>
          </a:xfrm>
          <a:prstGeom prst="rightBrace">
            <a:avLst>
              <a:gd name="adj1" fmla="val 48704"/>
              <a:gd name="adj2" fmla="val 50000"/>
            </a:avLst>
          </a:prstGeom>
          <a:noFill/>
          <a:ln w="9525" algn="ctr">
            <a:solidFill>
              <a:schemeClr val="tx1"/>
            </a:solidFill>
            <a:round/>
            <a:headEnd/>
            <a:tailEnd/>
          </a:ln>
        </p:spPr>
        <p:txBody>
          <a:bodyPr/>
          <a:lstStyle/>
          <a:p>
            <a:pPr>
              <a:defRPr/>
            </a:pPr>
            <a:endParaRPr lang="en-US"/>
          </a:p>
        </p:txBody>
      </p:sp>
      <p:sp>
        <p:nvSpPr>
          <p:cNvPr id="48143" name="TextBox 72"/>
          <p:cNvSpPr txBox="1">
            <a:spLocks noChangeArrowheads="1"/>
          </p:cNvSpPr>
          <p:nvPr/>
        </p:nvSpPr>
        <p:spPr bwMode="auto">
          <a:xfrm rot="2538679">
            <a:off x="6937375" y="3387725"/>
            <a:ext cx="1971675" cy="773113"/>
          </a:xfrm>
          <a:prstGeom prst="rect">
            <a:avLst/>
          </a:prstGeom>
          <a:noFill/>
          <a:ln w="9525">
            <a:noFill/>
            <a:miter lim="800000"/>
            <a:headEnd/>
            <a:tailEnd/>
          </a:ln>
        </p:spPr>
        <p:txBody>
          <a:bodyPr>
            <a:spAutoFit/>
          </a:bodyPr>
          <a:lstStyle/>
          <a:p>
            <a:pPr algn="ctr">
              <a:lnSpc>
                <a:spcPts val="1900"/>
              </a:lnSpc>
              <a:spcBef>
                <a:spcPts val="0"/>
              </a:spcBef>
              <a:defRPr/>
            </a:pPr>
            <a:r>
              <a:rPr lang="en-US" dirty="0"/>
              <a:t>Waits</a:t>
            </a:r>
          </a:p>
          <a:p>
            <a:pPr algn="ctr">
              <a:lnSpc>
                <a:spcPts val="1900"/>
              </a:lnSpc>
              <a:defRPr/>
            </a:pPr>
            <a:r>
              <a:rPr lang="en-US" dirty="0"/>
              <a:t>Statistics</a:t>
            </a:r>
          </a:p>
        </p:txBody>
      </p:sp>
      <p:sp>
        <p:nvSpPr>
          <p:cNvPr id="48144" name="Right Brace 73"/>
          <p:cNvSpPr>
            <a:spLocks/>
          </p:cNvSpPr>
          <p:nvPr/>
        </p:nvSpPr>
        <p:spPr bwMode="auto">
          <a:xfrm rot="5400000">
            <a:off x="3346450" y="4035425"/>
            <a:ext cx="128588" cy="1004888"/>
          </a:xfrm>
          <a:prstGeom prst="rightBrace">
            <a:avLst>
              <a:gd name="adj1" fmla="val 8285"/>
              <a:gd name="adj2" fmla="val 50000"/>
            </a:avLst>
          </a:prstGeom>
          <a:noFill/>
          <a:ln w="9525" algn="ctr">
            <a:solidFill>
              <a:schemeClr val="tx1"/>
            </a:solidFill>
            <a:round/>
            <a:headEnd/>
            <a:tailEnd/>
          </a:ln>
        </p:spPr>
        <p:txBody>
          <a:bodyPr/>
          <a:lstStyle/>
          <a:p>
            <a:pPr>
              <a:defRPr/>
            </a:pPr>
            <a:endParaRPr lang="en-US"/>
          </a:p>
        </p:txBody>
      </p:sp>
      <p:sp>
        <p:nvSpPr>
          <p:cNvPr id="48145" name="TextBox 74"/>
          <p:cNvSpPr txBox="1">
            <a:spLocks noChangeArrowheads="1"/>
          </p:cNvSpPr>
          <p:nvPr/>
        </p:nvSpPr>
        <p:spPr bwMode="auto">
          <a:xfrm>
            <a:off x="1262063" y="5780088"/>
            <a:ext cx="1925637" cy="379412"/>
          </a:xfrm>
          <a:prstGeom prst="rect">
            <a:avLst/>
          </a:prstGeom>
          <a:noFill/>
          <a:ln w="9525">
            <a:noFill/>
            <a:miter lim="800000"/>
            <a:headEnd/>
            <a:tailEnd/>
          </a:ln>
        </p:spPr>
        <p:txBody>
          <a:bodyPr>
            <a:spAutoFit/>
          </a:bodyPr>
          <a:lstStyle/>
          <a:p>
            <a:pPr>
              <a:defRPr/>
            </a:pPr>
            <a:r>
              <a:rPr lang="en-US" sz="2000" dirty="0"/>
              <a:t>Service </a:t>
            </a:r>
          </a:p>
        </p:txBody>
      </p:sp>
      <p:sp>
        <p:nvSpPr>
          <p:cNvPr id="48146" name="Right Brace 75"/>
          <p:cNvSpPr>
            <a:spLocks/>
          </p:cNvSpPr>
          <p:nvPr/>
        </p:nvSpPr>
        <p:spPr bwMode="auto">
          <a:xfrm rot="5400000">
            <a:off x="4805363" y="3676650"/>
            <a:ext cx="149225" cy="1743075"/>
          </a:xfrm>
          <a:prstGeom prst="rightBrace">
            <a:avLst>
              <a:gd name="adj1" fmla="val 8328"/>
              <a:gd name="adj2" fmla="val 50000"/>
            </a:avLst>
          </a:prstGeom>
          <a:noFill/>
          <a:ln w="9525" algn="ctr">
            <a:solidFill>
              <a:schemeClr val="tx1"/>
            </a:solidFill>
            <a:round/>
            <a:headEnd/>
            <a:tailEnd/>
          </a:ln>
        </p:spPr>
        <p:txBody>
          <a:bodyPr/>
          <a:lstStyle/>
          <a:p>
            <a:pPr>
              <a:defRPr/>
            </a:pPr>
            <a:endParaRPr lang="en-US"/>
          </a:p>
        </p:txBody>
      </p:sp>
      <p:sp>
        <p:nvSpPr>
          <p:cNvPr id="48147" name="TextBox 76"/>
          <p:cNvSpPr txBox="1">
            <a:spLocks noChangeArrowheads="1"/>
          </p:cNvSpPr>
          <p:nvPr/>
        </p:nvSpPr>
        <p:spPr bwMode="auto">
          <a:xfrm>
            <a:off x="3976688" y="5208588"/>
            <a:ext cx="787400" cy="349250"/>
          </a:xfrm>
          <a:prstGeom prst="rect">
            <a:avLst/>
          </a:prstGeom>
          <a:noFill/>
          <a:ln w="9525">
            <a:noFill/>
            <a:miter lim="800000"/>
            <a:headEnd/>
            <a:tailEnd/>
          </a:ln>
        </p:spPr>
        <p:txBody>
          <a:bodyPr>
            <a:spAutoFit/>
          </a:bodyPr>
          <a:lstStyle/>
          <a:p>
            <a:pPr>
              <a:defRPr/>
            </a:pPr>
            <a:r>
              <a:rPr lang="en-US" sz="1800"/>
              <a:t>Scott</a:t>
            </a:r>
            <a:endParaRPr lang="en-US"/>
          </a:p>
        </p:txBody>
      </p:sp>
      <p:sp>
        <p:nvSpPr>
          <p:cNvPr id="48148" name="TextBox 77"/>
          <p:cNvSpPr txBox="1">
            <a:spLocks noChangeArrowheads="1"/>
          </p:cNvSpPr>
          <p:nvPr/>
        </p:nvSpPr>
        <p:spPr bwMode="auto">
          <a:xfrm>
            <a:off x="4989513" y="5211763"/>
            <a:ext cx="1060450" cy="349250"/>
          </a:xfrm>
          <a:prstGeom prst="rect">
            <a:avLst/>
          </a:prstGeom>
          <a:noFill/>
          <a:ln w="9525">
            <a:noFill/>
            <a:miter lim="800000"/>
            <a:headEnd/>
            <a:tailEnd/>
          </a:ln>
        </p:spPr>
        <p:txBody>
          <a:bodyPr>
            <a:spAutoFit/>
          </a:bodyPr>
          <a:lstStyle/>
          <a:p>
            <a:pPr>
              <a:defRPr/>
            </a:pPr>
            <a:r>
              <a:rPr lang="en-US" sz="1800"/>
              <a:t>System</a:t>
            </a:r>
            <a:endParaRPr lang="en-US"/>
          </a:p>
        </p:txBody>
      </p:sp>
      <p:sp>
        <p:nvSpPr>
          <p:cNvPr id="48149" name="Right Brace 78"/>
          <p:cNvSpPr>
            <a:spLocks/>
          </p:cNvSpPr>
          <p:nvPr/>
        </p:nvSpPr>
        <p:spPr bwMode="auto">
          <a:xfrm rot="5400000">
            <a:off x="3059907" y="4863306"/>
            <a:ext cx="166688" cy="523875"/>
          </a:xfrm>
          <a:prstGeom prst="rightBrace">
            <a:avLst>
              <a:gd name="adj1" fmla="val 8323"/>
              <a:gd name="adj2" fmla="val 50000"/>
            </a:avLst>
          </a:prstGeom>
          <a:noFill/>
          <a:ln w="9525" algn="ctr">
            <a:solidFill>
              <a:schemeClr val="tx1"/>
            </a:solidFill>
            <a:round/>
            <a:headEnd/>
            <a:tailEnd/>
          </a:ln>
        </p:spPr>
        <p:txBody>
          <a:bodyPr/>
          <a:lstStyle/>
          <a:p>
            <a:pPr>
              <a:defRPr/>
            </a:pPr>
            <a:endParaRPr lang="en-US"/>
          </a:p>
        </p:txBody>
      </p:sp>
      <p:sp>
        <p:nvSpPr>
          <p:cNvPr id="48150" name="Right Brace 79"/>
          <p:cNvSpPr>
            <a:spLocks/>
          </p:cNvSpPr>
          <p:nvPr/>
        </p:nvSpPr>
        <p:spPr bwMode="auto">
          <a:xfrm rot="5400000">
            <a:off x="4237832" y="4345781"/>
            <a:ext cx="204788" cy="1597025"/>
          </a:xfrm>
          <a:prstGeom prst="rightBrace">
            <a:avLst>
              <a:gd name="adj1" fmla="val 8376"/>
              <a:gd name="adj2" fmla="val 50000"/>
            </a:avLst>
          </a:prstGeom>
          <a:noFill/>
          <a:ln w="9525" algn="ctr">
            <a:solidFill>
              <a:schemeClr val="tx1"/>
            </a:solidFill>
            <a:round/>
            <a:headEnd/>
            <a:tailEnd/>
          </a:ln>
        </p:spPr>
        <p:txBody>
          <a:bodyPr/>
          <a:lstStyle/>
          <a:p>
            <a:pPr>
              <a:defRPr/>
            </a:pPr>
            <a:endParaRPr lang="en-US"/>
          </a:p>
        </p:txBody>
      </p:sp>
      <p:sp>
        <p:nvSpPr>
          <p:cNvPr id="48151" name="Right Brace 80"/>
          <p:cNvSpPr>
            <a:spLocks/>
          </p:cNvSpPr>
          <p:nvPr/>
        </p:nvSpPr>
        <p:spPr bwMode="auto">
          <a:xfrm rot="5400000">
            <a:off x="5381625" y="4876801"/>
            <a:ext cx="166687" cy="525462"/>
          </a:xfrm>
          <a:prstGeom prst="rightBrace">
            <a:avLst>
              <a:gd name="adj1" fmla="val 8348"/>
              <a:gd name="adj2" fmla="val 50000"/>
            </a:avLst>
          </a:prstGeom>
          <a:noFill/>
          <a:ln w="9525" algn="ctr">
            <a:solidFill>
              <a:schemeClr val="tx1"/>
            </a:solidFill>
            <a:round/>
            <a:headEnd/>
            <a:tailEnd/>
          </a:ln>
        </p:spPr>
        <p:txBody>
          <a:bodyPr/>
          <a:lstStyle/>
          <a:p>
            <a:pPr>
              <a:defRPr/>
            </a:pPr>
            <a:endParaRPr lang="en-US"/>
          </a:p>
        </p:txBody>
      </p:sp>
      <p:sp>
        <p:nvSpPr>
          <p:cNvPr id="48152" name="TextBox 81"/>
          <p:cNvSpPr txBox="1">
            <a:spLocks noChangeArrowheads="1"/>
          </p:cNvSpPr>
          <p:nvPr/>
        </p:nvSpPr>
        <p:spPr bwMode="auto">
          <a:xfrm>
            <a:off x="1301750" y="5126038"/>
            <a:ext cx="857250" cy="379412"/>
          </a:xfrm>
          <a:prstGeom prst="rect">
            <a:avLst/>
          </a:prstGeom>
          <a:noFill/>
          <a:ln w="9525">
            <a:noFill/>
            <a:miter lim="800000"/>
            <a:headEnd/>
            <a:tailEnd/>
          </a:ln>
        </p:spPr>
        <p:txBody>
          <a:bodyPr>
            <a:spAutoFit/>
          </a:bodyPr>
          <a:lstStyle/>
          <a:p>
            <a:pPr>
              <a:defRPr/>
            </a:pPr>
            <a:r>
              <a:rPr lang="en-US" sz="2000" dirty="0"/>
              <a:t>User</a:t>
            </a:r>
          </a:p>
        </p:txBody>
      </p:sp>
      <p:sp>
        <p:nvSpPr>
          <p:cNvPr id="48153" name="TextBox 82"/>
          <p:cNvSpPr txBox="1">
            <a:spLocks noChangeArrowheads="1"/>
          </p:cNvSpPr>
          <p:nvPr/>
        </p:nvSpPr>
        <p:spPr bwMode="auto">
          <a:xfrm>
            <a:off x="1219200" y="4635500"/>
            <a:ext cx="1165225" cy="377825"/>
          </a:xfrm>
          <a:prstGeom prst="rect">
            <a:avLst/>
          </a:prstGeom>
          <a:noFill/>
          <a:ln w="9525">
            <a:noFill/>
            <a:miter lim="800000"/>
            <a:headEnd/>
            <a:tailEnd/>
          </a:ln>
        </p:spPr>
        <p:txBody>
          <a:bodyPr>
            <a:spAutoFit/>
          </a:bodyPr>
          <a:lstStyle/>
          <a:p>
            <a:pPr>
              <a:defRPr/>
            </a:pPr>
            <a:r>
              <a:rPr lang="en-US" sz="2000" dirty="0"/>
              <a:t>Program </a:t>
            </a:r>
          </a:p>
        </p:txBody>
      </p:sp>
      <p:sp>
        <p:nvSpPr>
          <p:cNvPr id="48154" name="TextBox 84"/>
          <p:cNvSpPr txBox="1">
            <a:spLocks noChangeArrowheads="1"/>
          </p:cNvSpPr>
          <p:nvPr/>
        </p:nvSpPr>
        <p:spPr bwMode="auto">
          <a:xfrm>
            <a:off x="2824163" y="5194300"/>
            <a:ext cx="684212" cy="349250"/>
          </a:xfrm>
          <a:prstGeom prst="rect">
            <a:avLst/>
          </a:prstGeom>
          <a:noFill/>
          <a:ln w="9525">
            <a:noFill/>
            <a:miter lim="800000"/>
            <a:headEnd/>
            <a:tailEnd/>
          </a:ln>
        </p:spPr>
        <p:txBody>
          <a:bodyPr>
            <a:spAutoFit/>
          </a:bodyPr>
          <a:lstStyle/>
          <a:p>
            <a:pPr>
              <a:defRPr/>
            </a:pPr>
            <a:r>
              <a:rPr lang="en-US" sz="1800"/>
              <a:t>Sys</a:t>
            </a:r>
            <a:endParaRPr lang="en-US"/>
          </a:p>
        </p:txBody>
      </p:sp>
      <p:sp>
        <p:nvSpPr>
          <p:cNvPr id="48155" name="TextBox 85"/>
          <p:cNvSpPr txBox="1">
            <a:spLocks noChangeArrowheads="1"/>
          </p:cNvSpPr>
          <p:nvPr/>
        </p:nvSpPr>
        <p:spPr bwMode="auto">
          <a:xfrm>
            <a:off x="2987675" y="4579938"/>
            <a:ext cx="1000125" cy="350837"/>
          </a:xfrm>
          <a:prstGeom prst="rect">
            <a:avLst/>
          </a:prstGeom>
          <a:noFill/>
          <a:ln w="9525">
            <a:noFill/>
            <a:miter lim="800000"/>
            <a:headEnd/>
            <a:tailEnd/>
          </a:ln>
        </p:spPr>
        <p:txBody>
          <a:bodyPr>
            <a:spAutoFit/>
          </a:bodyPr>
          <a:lstStyle/>
          <a:p>
            <a:pPr>
              <a:defRPr/>
            </a:pPr>
            <a:r>
              <a:rPr lang="en-US" sz="1800"/>
              <a:t>Sqlplus</a:t>
            </a:r>
            <a:endParaRPr lang="en-US" sz="2000"/>
          </a:p>
        </p:txBody>
      </p:sp>
      <p:sp>
        <p:nvSpPr>
          <p:cNvPr id="48156" name="TextBox 86"/>
          <p:cNvSpPr txBox="1">
            <a:spLocks noChangeArrowheads="1"/>
          </p:cNvSpPr>
          <p:nvPr/>
        </p:nvSpPr>
        <p:spPr bwMode="auto">
          <a:xfrm>
            <a:off x="4500563" y="4594225"/>
            <a:ext cx="1595437" cy="369332"/>
          </a:xfrm>
          <a:prstGeom prst="rect">
            <a:avLst/>
          </a:prstGeom>
          <a:noFill/>
          <a:ln w="9525">
            <a:noFill/>
            <a:miter lim="800000"/>
            <a:headEnd/>
            <a:tailEnd/>
          </a:ln>
        </p:spPr>
        <p:txBody>
          <a:bodyPr wrap="square">
            <a:spAutoFit/>
          </a:bodyPr>
          <a:lstStyle/>
          <a:p>
            <a:pPr>
              <a:defRPr/>
            </a:pPr>
            <a:r>
              <a:rPr lang="en-US" sz="1800" dirty="0" smtClean="0"/>
              <a:t>SQL*Forms</a:t>
            </a:r>
            <a:endParaRPr lang="en-US" sz="2000" dirty="0"/>
          </a:p>
        </p:txBody>
      </p:sp>
      <p:sp>
        <p:nvSpPr>
          <p:cNvPr id="76" name="Right Brace 73"/>
          <p:cNvSpPr>
            <a:spLocks/>
          </p:cNvSpPr>
          <p:nvPr/>
        </p:nvSpPr>
        <p:spPr bwMode="auto">
          <a:xfrm rot="5400000">
            <a:off x="5141913" y="5256213"/>
            <a:ext cx="128587" cy="1004887"/>
          </a:xfrm>
          <a:prstGeom prst="rightBrace">
            <a:avLst>
              <a:gd name="adj1" fmla="val 8285"/>
              <a:gd name="adj2" fmla="val 50000"/>
            </a:avLst>
          </a:prstGeom>
          <a:noFill/>
          <a:ln w="9525" algn="ctr">
            <a:solidFill>
              <a:schemeClr val="tx1"/>
            </a:solidFill>
            <a:round/>
            <a:headEnd/>
            <a:tailEnd/>
          </a:ln>
        </p:spPr>
        <p:txBody>
          <a:bodyPr/>
          <a:lstStyle/>
          <a:p>
            <a:pPr>
              <a:defRPr/>
            </a:pPr>
            <a:endParaRPr lang="en-US"/>
          </a:p>
        </p:txBody>
      </p:sp>
      <p:sp>
        <p:nvSpPr>
          <p:cNvPr id="77" name="Right Brace 75"/>
          <p:cNvSpPr>
            <a:spLocks/>
          </p:cNvSpPr>
          <p:nvPr/>
        </p:nvSpPr>
        <p:spPr bwMode="auto">
          <a:xfrm rot="5400000">
            <a:off x="3516313" y="4881563"/>
            <a:ext cx="149225" cy="1743075"/>
          </a:xfrm>
          <a:prstGeom prst="rightBrace">
            <a:avLst>
              <a:gd name="adj1" fmla="val 8328"/>
              <a:gd name="adj2" fmla="val 50000"/>
            </a:avLst>
          </a:prstGeom>
          <a:noFill/>
          <a:ln w="9525" algn="ctr">
            <a:solidFill>
              <a:schemeClr val="tx1"/>
            </a:solidFill>
            <a:round/>
            <a:headEnd/>
            <a:tailEnd/>
          </a:ln>
        </p:spPr>
        <p:txBody>
          <a:bodyPr/>
          <a:lstStyle/>
          <a:p>
            <a:pPr>
              <a:defRPr/>
            </a:pPr>
            <a:endParaRPr lang="en-US"/>
          </a:p>
        </p:txBody>
      </p:sp>
      <p:sp>
        <p:nvSpPr>
          <p:cNvPr id="78" name="TextBox 84"/>
          <p:cNvSpPr txBox="1">
            <a:spLocks noChangeArrowheads="1"/>
          </p:cNvSpPr>
          <p:nvPr/>
        </p:nvSpPr>
        <p:spPr bwMode="auto">
          <a:xfrm>
            <a:off x="3379788" y="5857875"/>
            <a:ext cx="684212" cy="368300"/>
          </a:xfrm>
          <a:prstGeom prst="rect">
            <a:avLst/>
          </a:prstGeom>
          <a:noFill/>
          <a:ln w="9525">
            <a:noFill/>
            <a:miter lim="800000"/>
            <a:headEnd/>
            <a:tailEnd/>
          </a:ln>
        </p:spPr>
        <p:txBody>
          <a:bodyPr>
            <a:spAutoFit/>
          </a:bodyPr>
          <a:lstStyle/>
          <a:p>
            <a:pPr>
              <a:defRPr/>
            </a:pPr>
            <a:r>
              <a:rPr lang="en-US" sz="1800" dirty="0"/>
              <a:t>GL</a:t>
            </a:r>
            <a:endParaRPr lang="en-US" dirty="0"/>
          </a:p>
        </p:txBody>
      </p:sp>
      <p:sp>
        <p:nvSpPr>
          <p:cNvPr id="79" name="TextBox 84"/>
          <p:cNvSpPr txBox="1">
            <a:spLocks noChangeArrowheads="1"/>
          </p:cNvSpPr>
          <p:nvPr/>
        </p:nvSpPr>
        <p:spPr bwMode="auto">
          <a:xfrm>
            <a:off x="4895850" y="5854700"/>
            <a:ext cx="684213" cy="369888"/>
          </a:xfrm>
          <a:prstGeom prst="rect">
            <a:avLst/>
          </a:prstGeom>
          <a:noFill/>
          <a:ln w="9525">
            <a:noFill/>
            <a:miter lim="800000"/>
            <a:headEnd/>
            <a:tailEnd/>
          </a:ln>
        </p:spPr>
        <p:txBody>
          <a:bodyPr>
            <a:spAutoFit/>
          </a:bodyPr>
          <a:lstStyle/>
          <a:p>
            <a:pPr>
              <a:defRPr/>
            </a:pPr>
            <a:r>
              <a:rPr lang="en-US" sz="1800" dirty="0"/>
              <a:t>OE</a:t>
            </a:r>
            <a:endParaRPr lang="en-US" dirty="0"/>
          </a:p>
        </p:txBody>
      </p:sp>
      <p:sp>
        <p:nvSpPr>
          <p:cNvPr id="17441" name="TextBox 69"/>
          <p:cNvSpPr txBox="1">
            <a:spLocks noChangeArrowheads="1"/>
          </p:cNvSpPr>
          <p:nvPr/>
        </p:nvSpPr>
        <p:spPr bwMode="auto">
          <a:xfrm>
            <a:off x="0" y="1524000"/>
            <a:ext cx="1270000" cy="1754188"/>
          </a:xfrm>
          <a:prstGeom prst="rect">
            <a:avLst/>
          </a:prstGeom>
          <a:noFill/>
          <a:ln w="9525">
            <a:noFill/>
            <a:miter lim="800000"/>
            <a:headEnd/>
            <a:tailEnd/>
          </a:ln>
        </p:spPr>
        <p:txBody>
          <a:bodyPr>
            <a:spAutoFit/>
          </a:bodyPr>
          <a:lstStyle/>
          <a:p>
            <a:pPr>
              <a:defRPr/>
            </a:pPr>
            <a:r>
              <a:rPr lang="en-US" dirty="0">
                <a:effectLst/>
              </a:rPr>
              <a:t>Package</a:t>
            </a:r>
          </a:p>
          <a:p>
            <a:pPr>
              <a:defRPr/>
            </a:pPr>
            <a:r>
              <a:rPr lang="en-US" dirty="0">
                <a:effectLst/>
              </a:rPr>
              <a:t>Procedure</a:t>
            </a:r>
          </a:p>
          <a:p>
            <a:pPr>
              <a:defRPr/>
            </a:pPr>
            <a:r>
              <a:rPr lang="en-US" dirty="0">
                <a:effectLst/>
              </a:rPr>
              <a:t>Plan</a:t>
            </a:r>
          </a:p>
          <a:p>
            <a:pPr>
              <a:defRPr/>
            </a:pPr>
            <a:r>
              <a:rPr lang="en-US" dirty="0">
                <a:effectLst/>
              </a:rPr>
              <a:t>Child #</a:t>
            </a:r>
          </a:p>
          <a:p>
            <a:pPr>
              <a:defRPr/>
            </a:pPr>
            <a:r>
              <a:rPr lang="en-US" dirty="0"/>
              <a:t>Module</a:t>
            </a:r>
          </a:p>
          <a:p>
            <a:pPr>
              <a:defRPr/>
            </a:pPr>
            <a:r>
              <a:rPr lang="en-US" dirty="0">
                <a:effectLst/>
              </a:rPr>
              <a:t>Action</a:t>
            </a:r>
          </a:p>
        </p:txBody>
      </p:sp>
      <p:sp>
        <p:nvSpPr>
          <p:cNvPr id="80" name="TextBox 74"/>
          <p:cNvSpPr txBox="1">
            <a:spLocks noChangeArrowheads="1"/>
          </p:cNvSpPr>
          <p:nvPr/>
        </p:nvSpPr>
        <p:spPr bwMode="auto">
          <a:xfrm>
            <a:off x="6858000" y="2590800"/>
            <a:ext cx="2286000" cy="708025"/>
          </a:xfrm>
          <a:prstGeom prst="rect">
            <a:avLst/>
          </a:prstGeom>
          <a:noFill/>
          <a:ln w="9525">
            <a:noFill/>
            <a:miter lim="800000"/>
            <a:headEnd/>
            <a:tailEnd/>
          </a:ln>
        </p:spPr>
        <p:txBody>
          <a:bodyPr>
            <a:spAutoFit/>
          </a:bodyPr>
          <a:lstStyle/>
          <a:p>
            <a:pPr>
              <a:defRPr/>
            </a:pPr>
            <a:r>
              <a:rPr lang="en-US" sz="2000" dirty="0"/>
              <a:t>File, block, object</a:t>
            </a:r>
          </a:p>
          <a:p>
            <a:pPr>
              <a:defRPr/>
            </a:pPr>
            <a:r>
              <a:rPr lang="en-US" sz="2000" dirty="0"/>
              <a:t>p1, p2, p3</a:t>
            </a:r>
          </a:p>
        </p:txBody>
      </p:sp>
      <p:sp>
        <p:nvSpPr>
          <p:cNvPr id="81" name="TextBox 80"/>
          <p:cNvSpPr txBox="1"/>
          <p:nvPr/>
        </p:nvSpPr>
        <p:spPr>
          <a:xfrm>
            <a:off x="3048000" y="2514600"/>
            <a:ext cx="2170113" cy="1016000"/>
          </a:xfrm>
          <a:prstGeom prst="rect">
            <a:avLst/>
          </a:prstGeom>
          <a:solidFill>
            <a:schemeClr val="bg1">
              <a:lumMod val="85000"/>
            </a:schemeClr>
          </a:solidFill>
        </p:spPr>
        <p:txBody>
          <a:bodyPr>
            <a:spAutoFit/>
          </a:bodyPr>
          <a:lstStyle/>
          <a:p>
            <a:pPr>
              <a:defRPr/>
            </a:pPr>
            <a:r>
              <a:rPr lang="en-US" b="1" dirty="0"/>
              <a:t>Sampling</a:t>
            </a:r>
          </a:p>
          <a:p>
            <a:pPr>
              <a:defRPr/>
            </a:pPr>
            <a:r>
              <a:rPr lang="en-US" b="1" dirty="0"/>
              <a:t>V$SESSION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1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1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1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14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1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1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1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15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1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81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813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813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6" grpId="0" animBg="1"/>
      <p:bldP spid="48137" grpId="0"/>
      <p:bldP spid="48144" grpId="0" animBg="1"/>
      <p:bldP spid="48145" grpId="0"/>
      <p:bldP spid="48146" grpId="0" animBg="1"/>
      <p:bldP spid="48147" grpId="0"/>
      <p:bldP spid="48148" grpId="0"/>
      <p:bldP spid="48149" grpId="0" animBg="1"/>
      <p:bldP spid="48150" grpId="0" animBg="1"/>
      <p:bldP spid="48151" grpId="0" animBg="1"/>
      <p:bldP spid="48152" grpId="0"/>
      <p:bldP spid="48153" grpId="0"/>
      <p:bldP spid="48154" grpId="0"/>
      <p:bldP spid="48155" grpId="0"/>
      <p:bldP spid="48156" grpId="0"/>
      <p:bldP spid="76" grpId="0" animBg="1"/>
      <p:bldP spid="77" grpId="0" animBg="1"/>
      <p:bldP spid="78" grpId="0"/>
      <p:bldP spid="79" grpId="0"/>
      <p:bldP spid="8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8753" y="-224289"/>
            <a:ext cx="8458200" cy="914400"/>
          </a:xfrm>
        </p:spPr>
        <p:txBody>
          <a:bodyPr>
            <a:normAutofit/>
          </a:bodyPr>
          <a:lstStyle/>
          <a:p>
            <a:r>
              <a:rPr lang="en-US" sz="3200" dirty="0" smtClean="0"/>
              <a:t>DB Optimizer shows it all</a:t>
            </a:r>
          </a:p>
        </p:txBody>
      </p:sp>
      <p:sp>
        <p:nvSpPr>
          <p:cNvPr id="30723" name="Footer Placeholder 3"/>
          <p:cNvSpPr>
            <a:spLocks noGrp="1"/>
          </p:cNvSpPr>
          <p:nvPr>
            <p:ph type="ftr" sz="quarter" idx="10"/>
          </p:nvPr>
        </p:nvSpPr>
        <p:spPr>
          <a:noFill/>
        </p:spPr>
        <p:txBody>
          <a:bodyPr/>
          <a:lstStyle/>
          <a:p>
            <a:r>
              <a:rPr lang="en-US" smtClean="0"/>
              <a:t>Copyright 2006 Kyle Hailey</a:t>
            </a:r>
          </a:p>
        </p:txBody>
      </p:sp>
      <p:pic>
        <p:nvPicPr>
          <p:cNvPr id="30724" name="Picture 6" descr="http://sites.google.com/site/embtdbo/_/rsrc/1264109808237/wait-event-documentation/ash---active-session-history/buffer_busy_w_solution.PNG"/>
          <p:cNvPicPr>
            <a:picLocks noChangeAspect="1" noChangeArrowheads="1"/>
          </p:cNvPicPr>
          <p:nvPr/>
        </p:nvPicPr>
        <p:blipFill>
          <a:blip r:embed="rId3" cstate="print"/>
          <a:srcRect/>
          <a:stretch>
            <a:fillRect/>
          </a:stretch>
        </p:blipFill>
        <p:spPr bwMode="auto">
          <a:xfrm>
            <a:off x="447675" y="1084263"/>
            <a:ext cx="7900988" cy="4859337"/>
          </a:xfrm>
          <a:prstGeom prst="rect">
            <a:avLst/>
          </a:prstGeom>
          <a:solidFill>
            <a:schemeClr val="tx1"/>
          </a:solidFill>
          <a:ln w="9525">
            <a:noFill/>
            <a:miter lim="800000"/>
            <a:headEnd/>
            <a:tailEnd/>
          </a:ln>
        </p:spPr>
      </p:pic>
      <p:sp>
        <p:nvSpPr>
          <p:cNvPr id="5" name="Rectangle 4"/>
          <p:cNvSpPr/>
          <p:nvPr/>
        </p:nvSpPr>
        <p:spPr>
          <a:xfrm>
            <a:off x="228600" y="2743200"/>
            <a:ext cx="8305800" cy="3429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Arrow Connector 6"/>
          <p:cNvCxnSpPr/>
          <p:nvPr/>
        </p:nvCxnSpPr>
        <p:spPr>
          <a:xfrm rot="5400000">
            <a:off x="2209800" y="2057400"/>
            <a:ext cx="1447800" cy="1143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3086894" y="2704306"/>
            <a:ext cx="14478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191000" y="1981200"/>
            <a:ext cx="1676400" cy="1295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2819401" y="4343400"/>
            <a:ext cx="1524000" cy="317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609600" y="4724400"/>
            <a:ext cx="7924800" cy="2041236"/>
          </a:xfrm>
          <a:prstGeom prst="rect">
            <a:avLst/>
          </a:prstGeom>
          <a:noFill/>
          <a:ln w="9525">
            <a:solidFill>
              <a:schemeClr val="tx1"/>
            </a:solidFill>
            <a:miter lim="800000"/>
            <a:headEnd/>
            <a:tailEnd/>
          </a:ln>
          <a:effectLst/>
        </p:spPr>
      </p:pic>
      <p:sp>
        <p:nvSpPr>
          <p:cNvPr id="34818" name="Slide Number Placeholder 1"/>
          <p:cNvSpPr txBox="1">
            <a:spLocks noGrp="1"/>
          </p:cNvSpPr>
          <p:nvPr/>
        </p:nvSpPr>
        <p:spPr bwMode="auto">
          <a:xfrm>
            <a:off x="7562850" y="6553200"/>
            <a:ext cx="1371600" cy="74613"/>
          </a:xfrm>
          <a:prstGeom prst="rect">
            <a:avLst/>
          </a:prstGeom>
          <a:noFill/>
          <a:ln w="9525">
            <a:noFill/>
            <a:miter lim="800000"/>
            <a:headEnd/>
            <a:tailEnd/>
          </a:ln>
        </p:spPr>
        <p:txBody>
          <a:bodyPr/>
          <a:lstStyle/>
          <a:p>
            <a:pPr algn="r" eaLnBrk="1" hangingPunct="1">
              <a:spcBef>
                <a:spcPct val="0"/>
              </a:spcBef>
            </a:pPr>
            <a:fld id="{B12639ED-1F51-4CB5-903D-2711C056D55F}" type="slidenum">
              <a:rPr lang="en-US" sz="1200" b="0">
                <a:solidFill>
                  <a:srgbClr val="565A5C"/>
                </a:solidFill>
              </a:rPr>
              <a:pPr algn="r" eaLnBrk="1" hangingPunct="1">
                <a:spcBef>
                  <a:spcPct val="0"/>
                </a:spcBef>
              </a:pPr>
              <a:t>25</a:t>
            </a:fld>
            <a:endParaRPr lang="en-US" sz="1200" b="0">
              <a:solidFill>
                <a:srgbClr val="565A5C"/>
              </a:solidFill>
            </a:endParaRPr>
          </a:p>
        </p:txBody>
      </p:sp>
      <p:sp>
        <p:nvSpPr>
          <p:cNvPr id="34819" name="Date Placeholder 2"/>
          <p:cNvSpPr txBox="1">
            <a:spLocks noGrp="1"/>
          </p:cNvSpPr>
          <p:nvPr/>
        </p:nvSpPr>
        <p:spPr bwMode="auto">
          <a:xfrm>
            <a:off x="152400" y="6553200"/>
            <a:ext cx="2133600" cy="247650"/>
          </a:xfrm>
          <a:prstGeom prst="rect">
            <a:avLst/>
          </a:prstGeom>
          <a:noFill/>
          <a:ln w="9525">
            <a:noFill/>
            <a:miter lim="800000"/>
            <a:headEnd/>
            <a:tailEnd/>
          </a:ln>
        </p:spPr>
        <p:txBody>
          <a:bodyPr/>
          <a:lstStyle/>
          <a:p>
            <a:pPr eaLnBrk="1" hangingPunct="1">
              <a:spcBef>
                <a:spcPct val="0"/>
              </a:spcBef>
            </a:pPr>
            <a:fld id="{566A2A4C-634A-4F0F-A17C-911FFAAE49DF}" type="datetime1">
              <a:rPr lang="en-US" sz="1200" b="0">
                <a:solidFill>
                  <a:schemeClr val="bg1"/>
                </a:solidFill>
              </a:rPr>
              <a:pPr eaLnBrk="1" hangingPunct="1">
                <a:spcBef>
                  <a:spcPct val="0"/>
                </a:spcBef>
              </a:pPr>
              <a:t>2/24/2011</a:t>
            </a:fld>
            <a:endParaRPr lang="en-US" sz="1200" b="0">
              <a:solidFill>
                <a:schemeClr val="bg1"/>
              </a:solidFill>
            </a:endParaRPr>
          </a:p>
        </p:txBody>
      </p:sp>
      <p:sp>
        <p:nvSpPr>
          <p:cNvPr id="23557" name="Rectangle 2"/>
          <p:cNvSpPr>
            <a:spLocks noGrp="1" noChangeArrowheads="1"/>
          </p:cNvSpPr>
          <p:nvPr>
            <p:ph type="title" idx="4294967295"/>
          </p:nvPr>
        </p:nvSpPr>
        <p:spPr>
          <a:xfrm>
            <a:off x="0" y="-172530"/>
            <a:ext cx="7775575" cy="798512"/>
          </a:xfrm>
        </p:spPr>
        <p:txBody>
          <a:bodyPr>
            <a:noAutofit/>
          </a:bodyPr>
          <a:lstStyle/>
          <a:p>
            <a:pPr algn="l" eaLnBrk="1" hangingPunct="1">
              <a:defRPr/>
            </a:pPr>
            <a:r>
              <a:rPr lang="en-US" sz="3200" dirty="0" smtClean="0"/>
              <a:t>Average Active Sessions  (AAS)</a:t>
            </a:r>
          </a:p>
        </p:txBody>
      </p:sp>
      <p:sp>
        <p:nvSpPr>
          <p:cNvPr id="25606" name="Rectangle 3"/>
          <p:cNvSpPr>
            <a:spLocks noGrp="1" noChangeArrowheads="1"/>
          </p:cNvSpPr>
          <p:nvPr>
            <p:ph type="body" idx="4294967295"/>
          </p:nvPr>
        </p:nvSpPr>
        <p:spPr>
          <a:xfrm>
            <a:off x="395288" y="954088"/>
            <a:ext cx="7775575" cy="5132387"/>
          </a:xfrm>
        </p:spPr>
        <p:txBody>
          <a:bodyPr>
            <a:normAutofit/>
          </a:bodyPr>
          <a:lstStyle/>
          <a:p>
            <a:pPr marL="533400" indent="-533400" eaLnBrk="1" hangingPunct="1">
              <a:lnSpc>
                <a:spcPct val="90000"/>
              </a:lnSpc>
              <a:buFont typeface="Wingdings" pitchFamily="2" charset="2"/>
              <a:buNone/>
            </a:pPr>
            <a:r>
              <a:rPr lang="en-US" sz="1400" dirty="0" smtClean="0"/>
              <a:t>Use  CPU count  as yardstick:</a:t>
            </a:r>
          </a:p>
          <a:p>
            <a:pPr marL="533400" indent="-533400" eaLnBrk="1" hangingPunct="1">
              <a:lnSpc>
                <a:spcPct val="90000"/>
              </a:lnSpc>
              <a:buFont typeface="Wingdings" pitchFamily="2" charset="2"/>
              <a:buChar char="ü"/>
            </a:pPr>
            <a:r>
              <a:rPr lang="en-US" dirty="0" smtClean="0"/>
              <a:t>AAS &lt; 1 </a:t>
            </a:r>
          </a:p>
          <a:p>
            <a:pPr marL="917575" lvl="1" indent="-457200" eaLnBrk="1" hangingPunct="1">
              <a:lnSpc>
                <a:spcPct val="90000"/>
              </a:lnSpc>
              <a:buFont typeface="Wingdings" pitchFamily="2" charset="2"/>
              <a:buNone/>
            </a:pPr>
            <a:r>
              <a:rPr lang="en-US" dirty="0" smtClean="0"/>
              <a:t> Database is not blocked</a:t>
            </a:r>
          </a:p>
          <a:p>
            <a:pPr marL="533400" indent="-533400" eaLnBrk="1" hangingPunct="1">
              <a:lnSpc>
                <a:spcPct val="90000"/>
              </a:lnSpc>
              <a:buFont typeface="Wingdings" pitchFamily="2" charset="2"/>
              <a:buChar char="ü"/>
            </a:pPr>
            <a:r>
              <a:rPr lang="en-US" dirty="0" smtClean="0"/>
              <a:t>AAS ~= 0 </a:t>
            </a:r>
          </a:p>
          <a:p>
            <a:pPr marL="917575" lvl="1" indent="-457200" eaLnBrk="1" hangingPunct="1">
              <a:lnSpc>
                <a:spcPct val="90000"/>
              </a:lnSpc>
              <a:buFont typeface="Wingdings" pitchFamily="2" charset="2"/>
              <a:buNone/>
            </a:pPr>
            <a:r>
              <a:rPr lang="en-US" dirty="0" smtClean="0"/>
              <a:t>Database basically idle</a:t>
            </a:r>
          </a:p>
          <a:p>
            <a:pPr marL="917575" lvl="1" indent="-457200" eaLnBrk="1" hangingPunct="1">
              <a:lnSpc>
                <a:spcPct val="90000"/>
              </a:lnSpc>
              <a:buFont typeface="Wingdings" pitchFamily="2" charset="2"/>
              <a:buNone/>
            </a:pPr>
            <a:r>
              <a:rPr lang="en-US" dirty="0" smtClean="0"/>
              <a:t>Problems are in the APP not DB</a:t>
            </a:r>
          </a:p>
          <a:p>
            <a:pPr marL="533400" indent="-533400" eaLnBrk="1" hangingPunct="1">
              <a:lnSpc>
                <a:spcPct val="90000"/>
              </a:lnSpc>
              <a:buFont typeface="Wingdings" pitchFamily="2" charset="2"/>
              <a:buChar char="v"/>
            </a:pPr>
            <a:r>
              <a:rPr lang="en-US" dirty="0" smtClean="0"/>
              <a:t>AAS &gt;&gt; # of CPUS</a:t>
            </a:r>
            <a:endParaRPr lang="en-US" sz="2800" dirty="0" smtClean="0"/>
          </a:p>
          <a:p>
            <a:pPr marL="917575" lvl="1" indent="-457200" eaLnBrk="1" hangingPunct="1">
              <a:lnSpc>
                <a:spcPct val="90000"/>
              </a:lnSpc>
              <a:buFont typeface="Wingdings" pitchFamily="2" charset="2"/>
              <a:buNone/>
            </a:pPr>
            <a:r>
              <a:rPr lang="en-US" sz="2400" dirty="0" smtClean="0"/>
              <a:t>There is a bottleneck</a:t>
            </a:r>
          </a:p>
        </p:txBody>
      </p:sp>
      <p:sp>
        <p:nvSpPr>
          <p:cNvPr id="8" name="Rectangle 7"/>
          <p:cNvSpPr/>
          <p:nvPr/>
        </p:nvSpPr>
        <p:spPr>
          <a:xfrm>
            <a:off x="609600" y="5181600"/>
            <a:ext cx="304800" cy="1219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60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60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60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35222"/>
            <a:ext cx="6399213" cy="457200"/>
          </a:xfrm>
        </p:spPr>
        <p:txBody>
          <a:bodyPr>
            <a:normAutofit fontScale="90000"/>
          </a:bodyPr>
          <a:lstStyle/>
          <a:p>
            <a:r>
              <a:rPr lang="en-US" dirty="0" smtClean="0"/>
              <a:t>Interpreting the Load Chart</a:t>
            </a:r>
          </a:p>
        </p:txBody>
      </p:sp>
      <p:sp>
        <p:nvSpPr>
          <p:cNvPr id="3" name="Content Placeholder 2"/>
          <p:cNvSpPr>
            <a:spLocks noGrp="1"/>
          </p:cNvSpPr>
          <p:nvPr>
            <p:ph idx="1"/>
          </p:nvPr>
        </p:nvSpPr>
        <p:spPr>
          <a:xfrm>
            <a:off x="303213" y="1946275"/>
            <a:ext cx="4065587" cy="3844925"/>
          </a:xfrm>
        </p:spPr>
        <p:txBody>
          <a:bodyPr>
            <a:normAutofit fontScale="92500" lnSpcReduction="20000"/>
          </a:bodyPr>
          <a:lstStyle/>
          <a:p>
            <a:pPr marL="514350" indent="-514350">
              <a:buFontTx/>
              <a:buAutoNum type="arabicPeriod"/>
            </a:pPr>
            <a:r>
              <a:rPr lang="en-US" sz="2800" dirty="0" smtClean="0"/>
              <a:t>Application</a:t>
            </a:r>
          </a:p>
          <a:p>
            <a:pPr marL="800100" lvl="1" indent="-457200"/>
            <a:r>
              <a:rPr lang="en-US" dirty="0" smtClean="0"/>
              <a:t>Code inefficient?</a:t>
            </a:r>
          </a:p>
          <a:p>
            <a:pPr marL="514350" indent="-514350">
              <a:buFontTx/>
              <a:buAutoNum type="arabicPeriod"/>
            </a:pPr>
            <a:r>
              <a:rPr lang="en-US" sz="2800" dirty="0" smtClean="0"/>
              <a:t>Database</a:t>
            </a:r>
          </a:p>
          <a:p>
            <a:pPr marL="800100" lvl="1" indent="-457200"/>
            <a:r>
              <a:rPr lang="en-US" dirty="0" smtClean="0"/>
              <a:t>Configured correctly? </a:t>
            </a:r>
          </a:p>
          <a:p>
            <a:pPr marL="514350" indent="-514350">
              <a:buFontTx/>
              <a:buAutoNum type="arabicPeriod"/>
            </a:pPr>
            <a:r>
              <a:rPr lang="en-US" sz="2800" dirty="0" smtClean="0"/>
              <a:t>Machine</a:t>
            </a:r>
          </a:p>
          <a:p>
            <a:pPr marL="800100" lvl="1" indent="-457200"/>
            <a:r>
              <a:rPr lang="en-US" dirty="0" smtClean="0"/>
              <a:t>Is the machine undersized? </a:t>
            </a:r>
          </a:p>
          <a:p>
            <a:pPr marL="514350" indent="-514350">
              <a:buFontTx/>
              <a:buAutoNum type="arabicPeriod"/>
            </a:pPr>
            <a:r>
              <a:rPr lang="en-US" sz="2800" dirty="0" smtClean="0"/>
              <a:t>SQL	</a:t>
            </a:r>
          </a:p>
          <a:p>
            <a:pPr marL="800100" lvl="1" indent="-457200"/>
            <a:r>
              <a:rPr lang="en-US" dirty="0" smtClean="0"/>
              <a:t>Inefficient SQL?</a:t>
            </a:r>
          </a:p>
        </p:txBody>
      </p:sp>
      <p:sp>
        <p:nvSpPr>
          <p:cNvPr id="5" name="TextBox 4"/>
          <p:cNvSpPr txBox="1">
            <a:spLocks noChangeArrowheads="1"/>
          </p:cNvSpPr>
          <p:nvPr/>
        </p:nvSpPr>
        <p:spPr bwMode="auto">
          <a:xfrm>
            <a:off x="4900613" y="3217863"/>
            <a:ext cx="3459162" cy="646331"/>
          </a:xfrm>
          <a:prstGeom prst="rect">
            <a:avLst/>
          </a:prstGeom>
          <a:noFill/>
          <a:ln w="9525">
            <a:noFill/>
            <a:miter lim="800000"/>
            <a:headEnd/>
            <a:tailEnd/>
          </a:ln>
        </p:spPr>
        <p:txBody>
          <a:bodyPr>
            <a:spAutoFit/>
          </a:bodyPr>
          <a:lstStyle/>
          <a:p>
            <a:r>
              <a:rPr lang="en-US" dirty="0" smtClean="0"/>
              <a:t>Chart answers </a:t>
            </a:r>
            <a:r>
              <a:rPr lang="en-US" dirty="0"/>
              <a:t>this question and assists with solutions</a:t>
            </a:r>
          </a:p>
        </p:txBody>
      </p:sp>
      <p:sp>
        <p:nvSpPr>
          <p:cNvPr id="6" name="TextBox 5"/>
          <p:cNvSpPr txBox="1">
            <a:spLocks noChangeArrowheads="1"/>
          </p:cNvSpPr>
          <p:nvPr/>
        </p:nvSpPr>
        <p:spPr bwMode="auto">
          <a:xfrm>
            <a:off x="4951413" y="2659063"/>
            <a:ext cx="3459162" cy="369887"/>
          </a:xfrm>
          <a:prstGeom prst="rect">
            <a:avLst/>
          </a:prstGeom>
          <a:noFill/>
          <a:ln w="9525">
            <a:noFill/>
            <a:miter lim="800000"/>
            <a:headEnd/>
            <a:tailEnd/>
          </a:ln>
        </p:spPr>
        <p:txBody>
          <a:bodyPr>
            <a:spAutoFit/>
          </a:bodyPr>
          <a:lstStyle/>
          <a:p>
            <a:r>
              <a:rPr lang="en-US"/>
              <a:t>Who’s problem is it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15018" y="-207036"/>
            <a:ext cx="8458200" cy="914400"/>
          </a:xfrm>
        </p:spPr>
        <p:txBody>
          <a:bodyPr>
            <a:normAutofit/>
          </a:bodyPr>
          <a:lstStyle/>
          <a:p>
            <a:r>
              <a:rPr lang="en-US" sz="3200" dirty="0" smtClean="0"/>
              <a:t>1. Application Issues</a:t>
            </a:r>
          </a:p>
        </p:txBody>
      </p:sp>
      <p:sp>
        <p:nvSpPr>
          <p:cNvPr id="22531" name="Content Placeholder 2"/>
          <p:cNvSpPr>
            <a:spLocks noGrp="1"/>
          </p:cNvSpPr>
          <p:nvPr>
            <p:ph idx="1"/>
          </p:nvPr>
        </p:nvSpPr>
        <p:spPr/>
        <p:txBody>
          <a:bodyPr/>
          <a:lstStyle/>
          <a:p>
            <a:endParaRPr lang="en-US" smtClean="0"/>
          </a:p>
        </p:txBody>
      </p:sp>
      <p:pic>
        <p:nvPicPr>
          <p:cNvPr id="22532" name="Picture 2"/>
          <p:cNvPicPr>
            <a:picLocks noChangeAspect="1" noChangeArrowheads="1"/>
          </p:cNvPicPr>
          <p:nvPr/>
        </p:nvPicPr>
        <p:blipFill>
          <a:blip r:embed="rId3" cstate="print"/>
          <a:srcRect/>
          <a:stretch>
            <a:fillRect/>
          </a:stretch>
        </p:blipFill>
        <p:spPr bwMode="auto">
          <a:xfrm>
            <a:off x="1087438" y="1104900"/>
            <a:ext cx="7969250" cy="5143500"/>
          </a:xfrm>
          <a:prstGeom prst="rect">
            <a:avLst/>
          </a:prstGeom>
          <a:noFill/>
          <a:ln w="9525">
            <a:noFill/>
            <a:miter lim="800000"/>
            <a:headEnd/>
            <a:tailEnd/>
          </a:ln>
        </p:spPr>
      </p:pic>
      <p:sp>
        <p:nvSpPr>
          <p:cNvPr id="5" name="TextBox 4"/>
          <p:cNvSpPr txBox="1"/>
          <p:nvPr/>
        </p:nvSpPr>
        <p:spPr>
          <a:xfrm>
            <a:off x="130175" y="2684463"/>
            <a:ext cx="2570163" cy="3663950"/>
          </a:xfrm>
          <a:prstGeom prst="rect">
            <a:avLst/>
          </a:prstGeom>
          <a:solidFill>
            <a:schemeClr val="bg1">
              <a:lumMod val="85000"/>
            </a:schemeClr>
          </a:solidFill>
          <a:ln>
            <a:solidFill>
              <a:schemeClr val="tx1"/>
            </a:solidFill>
          </a:ln>
        </p:spPr>
        <p:txBody>
          <a:bodyPr>
            <a:spAutoFit/>
          </a:bodyPr>
          <a:lstStyle/>
          <a:p>
            <a:pPr>
              <a:defRPr/>
            </a:pPr>
            <a:r>
              <a:rPr lang="en-US" sz="1600" dirty="0"/>
              <a:t>insert into foo values ('a');</a:t>
            </a:r>
          </a:p>
          <a:p>
            <a:pPr>
              <a:defRPr/>
            </a:pPr>
            <a:r>
              <a:rPr lang="en-US" sz="1600" dirty="0"/>
              <a:t>commit;</a:t>
            </a:r>
          </a:p>
          <a:p>
            <a:pPr>
              <a:defRPr/>
            </a:pPr>
            <a:r>
              <a:rPr lang="en-US" sz="1600" dirty="0"/>
              <a:t>insert into foo values ('a');</a:t>
            </a:r>
          </a:p>
          <a:p>
            <a:pPr>
              <a:defRPr/>
            </a:pPr>
            <a:r>
              <a:rPr lang="en-US" sz="1600" dirty="0"/>
              <a:t>commit;</a:t>
            </a:r>
          </a:p>
          <a:p>
            <a:pPr>
              <a:defRPr/>
            </a:pPr>
            <a:r>
              <a:rPr lang="en-US" sz="1600" dirty="0"/>
              <a:t>insert into foo values ('a');</a:t>
            </a:r>
          </a:p>
          <a:p>
            <a:pPr>
              <a:defRPr/>
            </a:pPr>
            <a:r>
              <a:rPr lang="en-US" sz="1600" dirty="0"/>
              <a:t>commit;</a:t>
            </a:r>
          </a:p>
          <a:p>
            <a:pPr>
              <a:defRPr/>
            </a:pPr>
            <a:r>
              <a:rPr lang="en-US" sz="1600" dirty="0"/>
              <a:t>insert into foo values ('a');</a:t>
            </a:r>
          </a:p>
          <a:p>
            <a:pPr>
              <a:defRPr/>
            </a:pPr>
            <a:r>
              <a:rPr lang="en-US" sz="1600" dirty="0"/>
              <a:t>commit;</a:t>
            </a:r>
          </a:p>
          <a:p>
            <a:pPr>
              <a:defRPr/>
            </a:pPr>
            <a:r>
              <a:rPr lang="en-US" sz="1600" dirty="0"/>
              <a:t>insert into foo values ('a');</a:t>
            </a:r>
          </a:p>
          <a:p>
            <a:pPr>
              <a:defRPr/>
            </a:pPr>
            <a:r>
              <a:rPr lang="en-US" sz="1600" dirty="0"/>
              <a:t>commit;</a:t>
            </a:r>
          </a:p>
          <a:p>
            <a:pPr>
              <a:defRPr/>
            </a:pPr>
            <a:r>
              <a:rPr lang="en-US" sz="1600" dirty="0"/>
              <a:t>insert into foo values ('a');</a:t>
            </a:r>
          </a:p>
          <a:p>
            <a:pPr>
              <a:defRPr/>
            </a:pPr>
            <a:r>
              <a:rPr lang="en-US" sz="1600" dirty="0"/>
              <a:t>commit;</a:t>
            </a:r>
          </a:p>
          <a:p>
            <a:pPr>
              <a:defRPr/>
            </a:pPr>
            <a:r>
              <a:rPr lang="en-US" sz="1600" dirty="0"/>
              <a:t>insert into foo values ('a');</a:t>
            </a:r>
          </a:p>
          <a:p>
            <a:pPr>
              <a:defRPr/>
            </a:pPr>
            <a:r>
              <a:rPr lang="en-US" sz="1600" dirty="0"/>
              <a:t>commit;</a:t>
            </a:r>
          </a:p>
        </p:txBody>
      </p:sp>
      <p:sp>
        <p:nvSpPr>
          <p:cNvPr id="22534" name="Rectangle 5"/>
          <p:cNvSpPr>
            <a:spLocks noChangeArrowheads="1"/>
          </p:cNvSpPr>
          <p:nvPr/>
        </p:nvSpPr>
        <p:spPr bwMode="auto">
          <a:xfrm>
            <a:off x="2728913" y="2430463"/>
            <a:ext cx="6226175" cy="1582737"/>
          </a:xfrm>
          <a:prstGeom prst="rect">
            <a:avLst/>
          </a:prstGeom>
          <a:noFill/>
          <a:ln w="38100" algn="ctr">
            <a:solidFill>
              <a:srgbClr val="C00000"/>
            </a:solidFill>
            <a:round/>
            <a:headEnd/>
            <a:tailEnd type="triangle" w="med" len="med"/>
          </a:ln>
        </p:spPr>
        <p:txBody>
          <a:bodyPr/>
          <a:lstStyle/>
          <a:p>
            <a:pPr eaLnBrk="1" hangingPunct="1"/>
            <a:endParaRPr lang="en-US" sz="1800">
              <a:cs typeface="Arial" charset="0"/>
            </a:endParaRPr>
          </a:p>
        </p:txBody>
      </p:sp>
      <p:sp>
        <p:nvSpPr>
          <p:cNvPr id="7" name="TextBox 6"/>
          <p:cNvSpPr txBox="1"/>
          <p:nvPr/>
        </p:nvSpPr>
        <p:spPr>
          <a:xfrm>
            <a:off x="381000" y="2057400"/>
            <a:ext cx="1905000" cy="646331"/>
          </a:xfrm>
          <a:prstGeom prst="rect">
            <a:avLst/>
          </a:prstGeom>
          <a:solidFill>
            <a:schemeClr val="bg1">
              <a:lumMod val="95000"/>
            </a:schemeClr>
          </a:solidFill>
          <a:ln>
            <a:solidFill>
              <a:schemeClr val="tx1"/>
            </a:solidFill>
          </a:ln>
        </p:spPr>
        <p:txBody>
          <a:bodyPr wrap="square" rtlCol="0">
            <a:spAutoFit/>
          </a:bodyPr>
          <a:lstStyle/>
          <a:p>
            <a:r>
              <a:rPr lang="en-US" dirty="0" smtClean="0"/>
              <a:t>4 concurrent sessions run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8752" y="-192660"/>
            <a:ext cx="8458200" cy="914400"/>
          </a:xfrm>
        </p:spPr>
        <p:txBody>
          <a:bodyPr>
            <a:normAutofit/>
          </a:bodyPr>
          <a:lstStyle/>
          <a:p>
            <a:r>
              <a:rPr lang="en-US" sz="3200" dirty="0" smtClean="0"/>
              <a:t>2. Database issue</a:t>
            </a:r>
          </a:p>
        </p:txBody>
      </p:sp>
      <p:pic>
        <p:nvPicPr>
          <p:cNvPr id="23555" name="Picture 2"/>
          <p:cNvPicPr>
            <a:picLocks noGrp="1" noChangeAspect="1" noChangeArrowheads="1"/>
          </p:cNvPicPr>
          <p:nvPr>
            <p:ph idx="1"/>
          </p:nvPr>
        </p:nvPicPr>
        <p:blipFill>
          <a:blip r:embed="rId3" cstate="print"/>
          <a:stretch>
            <a:fillRect/>
          </a:stretch>
        </p:blipFill>
        <p:spPr>
          <a:xfrm>
            <a:off x="2057400" y="1371600"/>
            <a:ext cx="5993843" cy="4525963"/>
          </a:xfrm>
        </p:spPr>
      </p:pic>
      <p:sp>
        <p:nvSpPr>
          <p:cNvPr id="23556" name="AutoShape 4" descr="http://3306767292640475449-a-1802744773732722657-s-sites.googlegroups.com/site/embtdbo/wait-event-documentation/database-tuning/tuning_a_database.PNG?attachauth=ANoY7crTMqp8QgHV0CEXXI2C7kzGJDQy8qfsTysjMpvjduU_tLPLhcyqiJbW7pMwV1SgRuGkB_Qy-DYpk-vt7T2sUMPI2YD9MHJuJiU47pR0DT00Rsq1Ai4IH-WFF5HSKXqs0XidDX8yga27fHE8LoeFF4g72fx_MHw89FO68diQfMly9hIHOidfl5QYl8zLtdBzO6D36TNEjf794bWt_xjBEgb6z1saozGQ1Bcc8nVe17ji3FXtm_mZMFAbfV-tZAJbXx-Zx-yg&amp;attredirects=0"/>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23557" name="AutoShape 6" descr="http://3306767292640475449-a-1802744773732722657-s-sites.googlegroups.com/site/embtdbo/wait-event-documentation/database-tuning/tuning_a_database.PNG?attachauth=ANoY7crTMqp8QgHV0CEXXI2C7kzGJDQy8qfsTysjMpvjduU_tLPLhcyqiJbW7pMwV1SgRuGkB_Qy-DYpk-vt7T2sUMPI2YD9MHJuJiU47pR0DT00Rsq1Ai4IH-WFF5HSKXqs0XidDX8yga27fHE8LoeFF4g72fx_MHw89FO68diQfMly9hIHOidfl5QYl8zLtdBzO6D36TNEjf794bWt_xjBEgb6z1saozGQ1Bcc8nVe17ji3FXtm_mZMFAbfV-tZAJbXx-Zx-yg&amp;attredirects=0"/>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3558" name="Picture 8" descr="http://3306767292640475449-a-1802744773732722657-s-sites.googlegroups.com/site/embtdbo/wait-event-documentation/database-tuning/tuning_a_database.PNG?attachauth=ANoY7cqLh-j8-3BwRTBN1RsJRLYKp3sB5gOrxs88vcSR7EkysbnjnafWlg9b2UAmDpvgAN0PDvlr67UbGOOBmAG4SERS5_DriUsg-gJ710pEvLCHUsjRTate1sNsl9Se-M2TbvLFlAKR1HRWTi-6rYdV-DpEuP7aPeXQAQOoPIq49ns0D6kMXKIvdcvzclQDOVl4UZWXxPMa45tc3h6HHZfv1SYC4zOpf0e_cVo7qG8NAVx-6uFcv8N7F0QkUsS1xi4_5tClSWsl&amp;attredirects=0"/>
          <p:cNvPicPr>
            <a:picLocks noChangeAspect="1" noChangeArrowheads="1"/>
          </p:cNvPicPr>
          <p:nvPr/>
        </p:nvPicPr>
        <p:blipFill>
          <a:blip r:embed="rId4" cstate="print"/>
          <a:srcRect/>
          <a:stretch>
            <a:fillRect/>
          </a:stretch>
        </p:blipFill>
        <p:spPr bwMode="auto">
          <a:xfrm>
            <a:off x="1984375" y="1244600"/>
            <a:ext cx="6623050" cy="5003800"/>
          </a:xfrm>
          <a:prstGeom prst="rect">
            <a:avLst/>
          </a:prstGeom>
          <a:noFill/>
          <a:ln w="9525">
            <a:noFill/>
            <a:miter lim="800000"/>
            <a:headEnd/>
            <a:tailEnd/>
          </a:ln>
        </p:spPr>
      </p:pic>
      <p:sp>
        <p:nvSpPr>
          <p:cNvPr id="6" name="TextBox 5"/>
          <p:cNvSpPr txBox="1"/>
          <p:nvPr/>
        </p:nvSpPr>
        <p:spPr>
          <a:xfrm>
            <a:off x="58738" y="3886200"/>
            <a:ext cx="3370262" cy="2246313"/>
          </a:xfrm>
          <a:prstGeom prst="rect">
            <a:avLst/>
          </a:prstGeom>
          <a:solidFill>
            <a:schemeClr val="bg1">
              <a:lumMod val="85000"/>
            </a:schemeClr>
          </a:solidFill>
        </p:spPr>
        <p:txBody>
          <a:bodyPr wrap="none">
            <a:spAutoFit/>
          </a:bodyPr>
          <a:lstStyle/>
          <a:p>
            <a:pPr>
              <a:defRPr/>
            </a:pPr>
            <a:r>
              <a:rPr lang="en-US" sz="2000" dirty="0"/>
              <a:t>begin</a:t>
            </a:r>
          </a:p>
          <a:p>
            <a:pPr>
              <a:defRPr/>
            </a:pPr>
            <a:r>
              <a:rPr lang="en-US" sz="2000" dirty="0"/>
              <a:t>  for </a:t>
            </a:r>
            <a:r>
              <a:rPr lang="en-US" sz="2000" dirty="0" err="1"/>
              <a:t>i</a:t>
            </a:r>
            <a:r>
              <a:rPr lang="en-US" sz="2000" dirty="0"/>
              <a:t> in 1..1000 loop</a:t>
            </a:r>
          </a:p>
          <a:p>
            <a:pPr>
              <a:defRPr/>
            </a:pPr>
            <a:r>
              <a:rPr lang="en-US" sz="2000" dirty="0"/>
              <a:t>    insert into foo values ('a');</a:t>
            </a:r>
          </a:p>
          <a:p>
            <a:pPr>
              <a:defRPr/>
            </a:pPr>
            <a:r>
              <a:rPr lang="en-US" sz="2000" dirty="0"/>
              <a:t>  end loop;</a:t>
            </a:r>
          </a:p>
          <a:p>
            <a:pPr>
              <a:defRPr/>
            </a:pPr>
            <a:r>
              <a:rPr lang="en-US" sz="2000" dirty="0"/>
              <a:t>end;</a:t>
            </a:r>
          </a:p>
          <a:p>
            <a:pPr>
              <a:defRPr/>
            </a:pPr>
            <a:r>
              <a:rPr lang="en-US" sz="2000" dirty="0"/>
              <a:t>/</a:t>
            </a:r>
          </a:p>
          <a:p>
            <a:pPr>
              <a:defRPr/>
            </a:pPr>
            <a:r>
              <a:rPr lang="en-US" sz="2000" dirty="0"/>
              <a:t>Commit;</a:t>
            </a:r>
          </a:p>
        </p:txBody>
      </p:sp>
      <p:sp>
        <p:nvSpPr>
          <p:cNvPr id="23560" name="Rectangle 7"/>
          <p:cNvSpPr>
            <a:spLocks noChangeArrowheads="1"/>
          </p:cNvSpPr>
          <p:nvPr/>
        </p:nvSpPr>
        <p:spPr bwMode="auto">
          <a:xfrm>
            <a:off x="4964113" y="4518025"/>
            <a:ext cx="1597025" cy="1276350"/>
          </a:xfrm>
          <a:prstGeom prst="rect">
            <a:avLst/>
          </a:prstGeom>
          <a:noFill/>
          <a:ln w="38100" algn="ctr">
            <a:solidFill>
              <a:srgbClr val="C00000"/>
            </a:solidFill>
            <a:round/>
            <a:headEnd/>
            <a:tailEnd type="triangle" w="med" len="med"/>
          </a:ln>
        </p:spPr>
        <p:txBody>
          <a:bodyPr/>
          <a:lstStyle/>
          <a:p>
            <a:pPr eaLnBrk="1" hangingPunct="1"/>
            <a:endParaRPr lang="en-US" sz="1800">
              <a:cs typeface="Arial" charset="0"/>
            </a:endParaRPr>
          </a:p>
        </p:txBody>
      </p:sp>
      <p:sp>
        <p:nvSpPr>
          <p:cNvPr id="10" name="TextBox 9"/>
          <p:cNvSpPr txBox="1"/>
          <p:nvPr/>
        </p:nvSpPr>
        <p:spPr>
          <a:xfrm>
            <a:off x="0" y="3200400"/>
            <a:ext cx="1905000" cy="646331"/>
          </a:xfrm>
          <a:prstGeom prst="rect">
            <a:avLst/>
          </a:prstGeom>
          <a:solidFill>
            <a:schemeClr val="bg1">
              <a:lumMod val="95000"/>
            </a:schemeClr>
          </a:solidFill>
          <a:ln>
            <a:solidFill>
              <a:schemeClr val="tx1"/>
            </a:solidFill>
          </a:ln>
        </p:spPr>
        <p:txBody>
          <a:bodyPr wrap="square" rtlCol="0">
            <a:spAutoFit/>
          </a:bodyPr>
          <a:lstStyle/>
          <a:p>
            <a:r>
              <a:rPr lang="en-US" dirty="0" smtClean="0"/>
              <a:t>4 concurrent sessions run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6005" y="-209913"/>
            <a:ext cx="8458200" cy="914400"/>
          </a:xfrm>
        </p:spPr>
        <p:txBody>
          <a:bodyPr>
            <a:normAutofit/>
          </a:bodyPr>
          <a:lstStyle/>
          <a:p>
            <a:r>
              <a:rPr lang="en-US" sz="3200" dirty="0" smtClean="0"/>
              <a:t>3. Machine Undersized</a:t>
            </a:r>
          </a:p>
        </p:txBody>
      </p:sp>
      <p:pic>
        <p:nvPicPr>
          <p:cNvPr id="24579" name="Picture 2" descr="C:\Documents and Settings\kyleh\Desktop\working on\graphics\dbo_screenshots\cpu_undersized.PNG"/>
          <p:cNvPicPr>
            <a:picLocks noChangeAspect="1" noChangeArrowheads="1"/>
          </p:cNvPicPr>
          <p:nvPr/>
        </p:nvPicPr>
        <p:blipFill>
          <a:blip r:embed="rId3" cstate="print"/>
          <a:srcRect/>
          <a:stretch>
            <a:fillRect/>
          </a:stretch>
        </p:blipFill>
        <p:spPr bwMode="auto">
          <a:xfrm>
            <a:off x="993775" y="1150938"/>
            <a:ext cx="7010400" cy="5019675"/>
          </a:xfrm>
          <a:prstGeom prst="rect">
            <a:avLst/>
          </a:prstGeom>
          <a:noFill/>
          <a:ln w="9525">
            <a:noFill/>
            <a:miter lim="800000"/>
            <a:headEnd/>
            <a:tailEnd/>
          </a:ln>
        </p:spPr>
      </p:pic>
      <p:sp>
        <p:nvSpPr>
          <p:cNvPr id="24580" name="Rectangle 4"/>
          <p:cNvSpPr>
            <a:spLocks noChangeArrowheads="1"/>
          </p:cNvSpPr>
          <p:nvPr/>
        </p:nvSpPr>
        <p:spPr bwMode="auto">
          <a:xfrm>
            <a:off x="2336800" y="4383088"/>
            <a:ext cx="1944688" cy="1481137"/>
          </a:xfrm>
          <a:prstGeom prst="rect">
            <a:avLst/>
          </a:prstGeom>
          <a:noFill/>
          <a:ln w="38100" algn="ctr">
            <a:solidFill>
              <a:srgbClr val="C00000"/>
            </a:solidFill>
            <a:round/>
            <a:headEnd/>
            <a:tailEnd type="triangle" w="med" len="med"/>
          </a:ln>
        </p:spPr>
        <p:txBody>
          <a:bodyPr/>
          <a:lstStyle/>
          <a:p>
            <a:pPr eaLnBrk="1" hangingPunct="1"/>
            <a:endParaRPr lang="en-US" sz="180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p:cNvSpPr/>
          <p:nvPr/>
        </p:nvSpPr>
        <p:spPr>
          <a:xfrm rot="5400000">
            <a:off x="4705737" y="2152261"/>
            <a:ext cx="1942323" cy="63246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31" name="Rectangle 130"/>
          <p:cNvSpPr/>
          <p:nvPr/>
        </p:nvSpPr>
        <p:spPr>
          <a:xfrm rot="5400000">
            <a:off x="4914899" y="266699"/>
            <a:ext cx="1524001" cy="6324599"/>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26" name="Rectangle 125"/>
          <p:cNvSpPr/>
          <p:nvPr/>
        </p:nvSpPr>
        <p:spPr>
          <a:xfrm rot="5400000">
            <a:off x="533399" y="2438400"/>
            <a:ext cx="1524001" cy="1981199"/>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grpSp>
        <p:nvGrpSpPr>
          <p:cNvPr id="2" name="Group 44"/>
          <p:cNvGrpSpPr/>
          <p:nvPr/>
        </p:nvGrpSpPr>
        <p:grpSpPr>
          <a:xfrm>
            <a:off x="810347" y="2883451"/>
            <a:ext cx="904875" cy="471411"/>
            <a:chOff x="2371725" y="2119389"/>
            <a:chExt cx="904875" cy="471411"/>
          </a:xfrm>
        </p:grpSpPr>
        <p:pic>
          <p:nvPicPr>
            <p:cNvPr id="11" name="Picture 10" descr="oracle server.png"/>
            <p:cNvPicPr>
              <a:picLocks noChangeAspect="1"/>
            </p:cNvPicPr>
            <p:nvPr/>
          </p:nvPicPr>
          <p:blipFill>
            <a:blip r:embed="rId3" cstate="print"/>
            <a:stretch>
              <a:fillRect/>
            </a:stretch>
          </p:blipFill>
          <p:spPr>
            <a:xfrm>
              <a:off x="2371725" y="2254250"/>
              <a:ext cx="904875" cy="336550"/>
            </a:xfrm>
            <a:prstGeom prst="rect">
              <a:avLst/>
            </a:prstGeom>
            <a:effectLst>
              <a:outerShdw blurRad="38100" dir="2700000">
                <a:srgbClr val="000000"/>
              </a:outerShdw>
            </a:effectLst>
          </p:spPr>
        </p:pic>
        <p:pic>
          <p:nvPicPr>
            <p:cNvPr id="12" name="Picture 4"/>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2491581" y="2119389"/>
              <a:ext cx="665162" cy="90411"/>
            </a:xfrm>
            <a:prstGeom prst="rect">
              <a:avLst/>
            </a:prstGeom>
            <a:noFill/>
            <a:ln w="9525">
              <a:noFill/>
              <a:miter lim="800000"/>
              <a:headEnd/>
              <a:tailEnd/>
            </a:ln>
          </p:spPr>
        </p:pic>
      </p:grpSp>
      <p:grpSp>
        <p:nvGrpSpPr>
          <p:cNvPr id="3" name="Group 44"/>
          <p:cNvGrpSpPr/>
          <p:nvPr/>
        </p:nvGrpSpPr>
        <p:grpSpPr>
          <a:xfrm>
            <a:off x="4400002" y="2883451"/>
            <a:ext cx="904875" cy="471411"/>
            <a:chOff x="2371725" y="2119389"/>
            <a:chExt cx="904875" cy="471411"/>
          </a:xfrm>
        </p:grpSpPr>
        <p:pic>
          <p:nvPicPr>
            <p:cNvPr id="15" name="Picture 14" descr="oracle server.png"/>
            <p:cNvPicPr>
              <a:picLocks noChangeAspect="1"/>
            </p:cNvPicPr>
            <p:nvPr/>
          </p:nvPicPr>
          <p:blipFill>
            <a:blip r:embed="rId3" cstate="print"/>
            <a:stretch>
              <a:fillRect/>
            </a:stretch>
          </p:blipFill>
          <p:spPr>
            <a:xfrm>
              <a:off x="2371725" y="2254250"/>
              <a:ext cx="904875" cy="336550"/>
            </a:xfrm>
            <a:prstGeom prst="rect">
              <a:avLst/>
            </a:prstGeom>
            <a:effectLst>
              <a:outerShdw blurRad="38100" dir="2700000">
                <a:srgbClr val="000000"/>
              </a:outerShdw>
            </a:effectLst>
          </p:spPr>
        </p:pic>
        <p:pic>
          <p:nvPicPr>
            <p:cNvPr id="16" name="Picture 4"/>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2491581" y="2119389"/>
              <a:ext cx="665162" cy="90411"/>
            </a:xfrm>
            <a:prstGeom prst="rect">
              <a:avLst/>
            </a:prstGeom>
            <a:noFill/>
            <a:ln w="9525">
              <a:noFill/>
              <a:miter lim="800000"/>
              <a:headEnd/>
              <a:tailEnd/>
            </a:ln>
          </p:spPr>
        </p:pic>
      </p:grpSp>
      <p:grpSp>
        <p:nvGrpSpPr>
          <p:cNvPr id="4" name="Group 44"/>
          <p:cNvGrpSpPr/>
          <p:nvPr/>
        </p:nvGrpSpPr>
        <p:grpSpPr>
          <a:xfrm>
            <a:off x="6093470" y="2883451"/>
            <a:ext cx="904875" cy="471411"/>
            <a:chOff x="2371725" y="2119389"/>
            <a:chExt cx="904875" cy="471411"/>
          </a:xfrm>
        </p:grpSpPr>
        <p:pic>
          <p:nvPicPr>
            <p:cNvPr id="19" name="Picture 18" descr="oracle server.png"/>
            <p:cNvPicPr>
              <a:picLocks noChangeAspect="1"/>
            </p:cNvPicPr>
            <p:nvPr/>
          </p:nvPicPr>
          <p:blipFill>
            <a:blip r:embed="rId3" cstate="print"/>
            <a:stretch>
              <a:fillRect/>
            </a:stretch>
          </p:blipFill>
          <p:spPr>
            <a:xfrm>
              <a:off x="2371725" y="2254250"/>
              <a:ext cx="904875" cy="336550"/>
            </a:xfrm>
            <a:prstGeom prst="rect">
              <a:avLst/>
            </a:prstGeom>
            <a:effectLst>
              <a:outerShdw blurRad="38100" dir="2700000">
                <a:srgbClr val="000000"/>
              </a:outerShdw>
            </a:effectLst>
          </p:spPr>
        </p:pic>
        <p:pic>
          <p:nvPicPr>
            <p:cNvPr id="20" name="Picture 4"/>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2491581" y="2119389"/>
              <a:ext cx="665162" cy="90411"/>
            </a:xfrm>
            <a:prstGeom prst="rect">
              <a:avLst/>
            </a:prstGeom>
            <a:noFill/>
            <a:ln w="9525">
              <a:noFill/>
              <a:miter lim="800000"/>
              <a:headEnd/>
              <a:tailEnd/>
            </a:ln>
          </p:spPr>
        </p:pic>
      </p:grpSp>
      <p:grpSp>
        <p:nvGrpSpPr>
          <p:cNvPr id="5" name="Group 44"/>
          <p:cNvGrpSpPr/>
          <p:nvPr/>
        </p:nvGrpSpPr>
        <p:grpSpPr>
          <a:xfrm>
            <a:off x="2699946" y="2883451"/>
            <a:ext cx="904875" cy="471411"/>
            <a:chOff x="2371725" y="2119389"/>
            <a:chExt cx="904875" cy="471411"/>
          </a:xfrm>
        </p:grpSpPr>
        <p:pic>
          <p:nvPicPr>
            <p:cNvPr id="27" name="Picture 26" descr="oracle server.png"/>
            <p:cNvPicPr>
              <a:picLocks noChangeAspect="1"/>
            </p:cNvPicPr>
            <p:nvPr/>
          </p:nvPicPr>
          <p:blipFill>
            <a:blip r:embed="rId3" cstate="print"/>
            <a:stretch>
              <a:fillRect/>
            </a:stretch>
          </p:blipFill>
          <p:spPr>
            <a:xfrm>
              <a:off x="2371725" y="2254250"/>
              <a:ext cx="904875" cy="336550"/>
            </a:xfrm>
            <a:prstGeom prst="rect">
              <a:avLst/>
            </a:prstGeom>
            <a:effectLst>
              <a:outerShdw blurRad="38100" dir="2700000">
                <a:srgbClr val="000000"/>
              </a:outerShdw>
            </a:effectLst>
          </p:spPr>
        </p:pic>
        <p:pic>
          <p:nvPicPr>
            <p:cNvPr id="28" name="Picture 4"/>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2491581" y="2119389"/>
              <a:ext cx="665162" cy="90411"/>
            </a:xfrm>
            <a:prstGeom prst="rect">
              <a:avLst/>
            </a:prstGeom>
            <a:noFill/>
            <a:ln w="9525">
              <a:noFill/>
              <a:miter lim="800000"/>
              <a:headEnd/>
              <a:tailEnd/>
            </a:ln>
          </p:spPr>
        </p:pic>
      </p:grpSp>
      <p:grpSp>
        <p:nvGrpSpPr>
          <p:cNvPr id="6" name="Group 44"/>
          <p:cNvGrpSpPr/>
          <p:nvPr/>
        </p:nvGrpSpPr>
        <p:grpSpPr>
          <a:xfrm>
            <a:off x="7557173" y="2879329"/>
            <a:ext cx="904875" cy="471411"/>
            <a:chOff x="2371725" y="2119389"/>
            <a:chExt cx="904875" cy="471411"/>
          </a:xfrm>
        </p:grpSpPr>
        <p:pic>
          <p:nvPicPr>
            <p:cNvPr id="35" name="Picture 34" descr="oracle server.png"/>
            <p:cNvPicPr>
              <a:picLocks noChangeAspect="1"/>
            </p:cNvPicPr>
            <p:nvPr/>
          </p:nvPicPr>
          <p:blipFill>
            <a:blip r:embed="rId3" cstate="print"/>
            <a:stretch>
              <a:fillRect/>
            </a:stretch>
          </p:blipFill>
          <p:spPr>
            <a:xfrm>
              <a:off x="2371725" y="2254250"/>
              <a:ext cx="904875" cy="336550"/>
            </a:xfrm>
            <a:prstGeom prst="rect">
              <a:avLst/>
            </a:prstGeom>
            <a:effectLst>
              <a:outerShdw blurRad="38100" dir="2700000">
                <a:srgbClr val="000000"/>
              </a:outerShdw>
            </a:effectLst>
          </p:spPr>
        </p:pic>
        <p:pic>
          <p:nvPicPr>
            <p:cNvPr id="36" name="Picture 4"/>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2491581" y="2119389"/>
              <a:ext cx="665162" cy="90411"/>
            </a:xfrm>
            <a:prstGeom prst="rect">
              <a:avLst/>
            </a:prstGeom>
            <a:noFill/>
            <a:ln w="9525">
              <a:noFill/>
              <a:miter lim="800000"/>
              <a:headEnd/>
              <a:tailEnd/>
            </a:ln>
          </p:spPr>
        </p:pic>
      </p:grpSp>
      <p:pic>
        <p:nvPicPr>
          <p:cNvPr id="49" name="Picture 48" descr="delphix_server_small.png"/>
          <p:cNvPicPr>
            <a:picLocks noChangeAspect="1"/>
          </p:cNvPicPr>
          <p:nvPr/>
        </p:nvPicPr>
        <p:blipFill>
          <a:blip r:embed="rId5" cstate="print"/>
          <a:stretch>
            <a:fillRect/>
          </a:stretch>
        </p:blipFill>
        <p:spPr>
          <a:xfrm>
            <a:off x="4911786" y="4479383"/>
            <a:ext cx="996827" cy="359966"/>
          </a:xfrm>
          <a:prstGeom prst="rect">
            <a:avLst/>
          </a:prstGeom>
          <a:solidFill>
            <a:schemeClr val="bg1"/>
          </a:solidFill>
        </p:spPr>
      </p:pic>
      <p:pic>
        <p:nvPicPr>
          <p:cNvPr id="74" name="Picture 73" descr="storage.png"/>
          <p:cNvPicPr>
            <a:picLocks noChangeAspect="1"/>
          </p:cNvPicPr>
          <p:nvPr/>
        </p:nvPicPr>
        <p:blipFill>
          <a:blip r:embed="rId6" cstate="print"/>
          <a:srcRect/>
          <a:stretch>
            <a:fillRect/>
          </a:stretch>
        </p:blipFill>
        <p:spPr bwMode="auto">
          <a:xfrm>
            <a:off x="5105400" y="5222790"/>
            <a:ext cx="304800" cy="403321"/>
          </a:xfrm>
          <a:prstGeom prst="rect">
            <a:avLst/>
          </a:prstGeom>
          <a:noFill/>
          <a:ln w="9525">
            <a:noFill/>
            <a:miter lim="800000"/>
            <a:headEnd/>
            <a:tailEnd/>
          </a:ln>
          <a:effectLst>
            <a:outerShdw rotWithShape="0">
              <a:srgbClr val="808080"/>
            </a:outerShdw>
          </a:effectLst>
        </p:spPr>
      </p:pic>
      <p:sp>
        <p:nvSpPr>
          <p:cNvPr id="116" name="TextBox 131"/>
          <p:cNvSpPr txBox="1">
            <a:spLocks noChangeArrowheads="1"/>
          </p:cNvSpPr>
          <p:nvPr/>
        </p:nvSpPr>
        <p:spPr bwMode="auto">
          <a:xfrm>
            <a:off x="6276292" y="4613356"/>
            <a:ext cx="2121117" cy="1200329"/>
          </a:xfrm>
          <a:prstGeom prst="rect">
            <a:avLst/>
          </a:prstGeom>
          <a:noFill/>
          <a:ln w="9525">
            <a:noFill/>
            <a:miter lim="800000"/>
            <a:headEnd/>
            <a:tailEnd/>
          </a:ln>
        </p:spPr>
        <p:txBody>
          <a:bodyPr wrap="square">
            <a:prstTxWarp prst="textNoShape">
              <a:avLst/>
            </a:prstTxWarp>
            <a:spAutoFit/>
          </a:bodyPr>
          <a:lstStyle/>
          <a:p>
            <a:pPr algn="ctr"/>
            <a:r>
              <a:rPr lang="en-US" sz="1200" i="1" dirty="0">
                <a:solidFill>
                  <a:srgbClr val="800000"/>
                </a:solidFill>
                <a:latin typeface="Franklin Gothic Medium"/>
              </a:rPr>
              <a:t>Software appliance installs in under an hour on bare-metal x86 servers using SAN storage or in a VM for Oracle 10g or 11g on Linux, Solaris, AIX, and HP-UX</a:t>
            </a:r>
          </a:p>
        </p:txBody>
      </p:sp>
      <p:grpSp>
        <p:nvGrpSpPr>
          <p:cNvPr id="8" name="Group 54"/>
          <p:cNvGrpSpPr/>
          <p:nvPr/>
        </p:nvGrpSpPr>
        <p:grpSpPr>
          <a:xfrm>
            <a:off x="914400" y="3428998"/>
            <a:ext cx="1225787" cy="533400"/>
            <a:chOff x="914400" y="3428998"/>
            <a:chExt cx="1225787" cy="533400"/>
          </a:xfrm>
        </p:grpSpPr>
        <p:pic>
          <p:nvPicPr>
            <p:cNvPr id="7" name="Picture 6" descr="oracle db no line.png"/>
            <p:cNvPicPr>
              <a:picLocks noChangeAspect="1"/>
            </p:cNvPicPr>
            <p:nvPr/>
          </p:nvPicPr>
          <p:blipFill>
            <a:blip r:embed="rId7" cstate="print"/>
            <a:stretch>
              <a:fillRect/>
            </a:stretch>
          </p:blipFill>
          <p:spPr>
            <a:xfrm>
              <a:off x="914400" y="3428998"/>
              <a:ext cx="406735" cy="533400"/>
            </a:xfrm>
            <a:prstGeom prst="rect">
              <a:avLst/>
            </a:prstGeom>
            <a:effectLst>
              <a:outerShdw blurRad="38100" dir="2700000">
                <a:srgbClr val="000000"/>
              </a:outerShdw>
            </a:effectLst>
          </p:spPr>
        </p:pic>
        <p:sp>
          <p:nvSpPr>
            <p:cNvPr id="154" name="TextBox 131"/>
            <p:cNvSpPr txBox="1">
              <a:spLocks noChangeArrowheads="1"/>
            </p:cNvSpPr>
            <p:nvPr/>
          </p:nvSpPr>
          <p:spPr bwMode="auto">
            <a:xfrm>
              <a:off x="1290256" y="3685399"/>
              <a:ext cx="849931" cy="276999"/>
            </a:xfrm>
            <a:prstGeom prst="rect">
              <a:avLst/>
            </a:prstGeom>
            <a:noFill/>
            <a:ln w="9525">
              <a:noFill/>
              <a:miter lim="800000"/>
              <a:headEnd/>
              <a:tailEnd/>
            </a:ln>
          </p:spPr>
          <p:txBody>
            <a:bodyPr wrap="square">
              <a:prstTxWarp prst="textNoShape">
                <a:avLst/>
              </a:prstTxWarp>
              <a:spAutoFit/>
            </a:bodyPr>
            <a:lstStyle/>
            <a:p>
              <a:r>
                <a:rPr lang="en-US" sz="1200" b="1" dirty="0">
                  <a:solidFill>
                    <a:srgbClr val="800000"/>
                  </a:solidFill>
                </a:rPr>
                <a:t>1 TB</a:t>
              </a:r>
            </a:p>
          </p:txBody>
        </p:sp>
      </p:grpSp>
      <p:sp>
        <p:nvSpPr>
          <p:cNvPr id="72" name="Title 71"/>
          <p:cNvSpPr>
            <a:spLocks noGrp="1"/>
          </p:cNvSpPr>
          <p:nvPr>
            <p:ph type="title"/>
          </p:nvPr>
        </p:nvSpPr>
        <p:spPr/>
        <p:txBody>
          <a:bodyPr>
            <a:normAutofit fontScale="90000"/>
          </a:bodyPr>
          <a:lstStyle/>
          <a:p>
            <a:r>
              <a:rPr lang="en-US" dirty="0" smtClean="0"/>
              <a:t>Fast, Non-disruptive Deployment</a:t>
            </a:r>
            <a:endParaRPr lang="en-US" dirty="0"/>
          </a:p>
        </p:txBody>
      </p:sp>
      <p:sp>
        <p:nvSpPr>
          <p:cNvPr id="96" name="TextBox 131"/>
          <p:cNvSpPr txBox="1">
            <a:spLocks noChangeArrowheads="1"/>
          </p:cNvSpPr>
          <p:nvPr/>
        </p:nvSpPr>
        <p:spPr bwMode="auto">
          <a:xfrm>
            <a:off x="5258393" y="4118389"/>
            <a:ext cx="849931" cy="276999"/>
          </a:xfrm>
          <a:prstGeom prst="rect">
            <a:avLst/>
          </a:prstGeom>
          <a:noFill/>
          <a:ln w="9525">
            <a:noFill/>
            <a:miter lim="800000"/>
            <a:headEnd/>
            <a:tailEnd/>
          </a:ln>
        </p:spPr>
        <p:txBody>
          <a:bodyPr wrap="square">
            <a:prstTxWarp prst="textNoShape">
              <a:avLst/>
            </a:prstTxWarp>
            <a:spAutoFit/>
          </a:bodyPr>
          <a:lstStyle/>
          <a:p>
            <a:r>
              <a:rPr lang="en-US" sz="1200" b="1" dirty="0">
                <a:solidFill>
                  <a:prstClr val="white"/>
                </a:solidFill>
              </a:rPr>
              <a:t>NFS</a:t>
            </a:r>
          </a:p>
        </p:txBody>
      </p:sp>
      <p:sp>
        <p:nvSpPr>
          <p:cNvPr id="48" name="Slide Number Placeholder 122"/>
          <p:cNvSpPr>
            <a:spLocks noGrp="1"/>
          </p:cNvSpPr>
          <p:nvPr>
            <p:ph type="sldNum" sz="quarter" idx="10"/>
          </p:nvPr>
        </p:nvSpPr>
        <p:spPr bwMode="auto">
          <a:xfrm>
            <a:off x="381000" y="6553200"/>
            <a:ext cx="2133600" cy="304800"/>
          </a:xfrm>
          <a:noFill/>
          <a:ln>
            <a:miter lim="800000"/>
            <a:headEnd/>
            <a:tailEnd/>
          </a:ln>
        </p:spPr>
        <p:txBody>
          <a:bodyPr/>
          <a:lstStyle/>
          <a:p>
            <a:fld id="{BAECE065-7B01-1749-9CC8-19858EAD9296}" type="slidenum">
              <a:rPr lang="en-US" smtClean="0"/>
              <a:pPr/>
              <a:t>3</a:t>
            </a:fld>
            <a:endParaRPr lang="en-US" dirty="0" smtClean="0"/>
          </a:p>
        </p:txBody>
      </p:sp>
      <p:sp>
        <p:nvSpPr>
          <p:cNvPr id="51" name="Rectangle 7"/>
          <p:cNvSpPr txBox="1">
            <a:spLocks noGrp="1" noChangeArrowheads="1"/>
          </p:cNvSpPr>
          <p:nvPr/>
        </p:nvSpPr>
        <p:spPr bwMode="auto">
          <a:xfrm>
            <a:off x="4648200" y="6553200"/>
            <a:ext cx="4191000" cy="304800"/>
          </a:xfrm>
          <a:prstGeom prst="rect">
            <a:avLst/>
          </a:prstGeom>
          <a:noFill/>
          <a:ln w="9525">
            <a:noFill/>
            <a:miter lim="800000"/>
            <a:headEnd/>
            <a:tailEnd/>
          </a:ln>
        </p:spPr>
        <p:txBody>
          <a:bodyPr>
            <a:prstTxWarp prst="textNoShape">
              <a:avLst/>
            </a:prstTxWarp>
          </a:bodyPr>
          <a:lstStyle/>
          <a:p>
            <a:pPr algn="r" eaLnBrk="0" hangingPunct="0"/>
            <a:r>
              <a:rPr lang="en-US" sz="1100" dirty="0">
                <a:solidFill>
                  <a:srgbClr val="FFFFFF"/>
                </a:solidFill>
                <a:latin typeface="Franklin Gothic Medium" pitchFamily="-111" charset="0"/>
              </a:rPr>
              <a:t>&gt;&gt; Strictly Confidential </a:t>
            </a:r>
          </a:p>
        </p:txBody>
      </p:sp>
      <p:grpSp>
        <p:nvGrpSpPr>
          <p:cNvPr id="9" name="Group 56"/>
          <p:cNvGrpSpPr/>
          <p:nvPr/>
        </p:nvGrpSpPr>
        <p:grpSpPr>
          <a:xfrm>
            <a:off x="2872070" y="3529534"/>
            <a:ext cx="1225787" cy="533400"/>
            <a:chOff x="914400" y="3428998"/>
            <a:chExt cx="1225787" cy="533400"/>
          </a:xfrm>
        </p:grpSpPr>
        <p:pic>
          <p:nvPicPr>
            <p:cNvPr id="58" name="Picture 57" descr="oracle db no line.png"/>
            <p:cNvPicPr>
              <a:picLocks noChangeAspect="1"/>
            </p:cNvPicPr>
            <p:nvPr/>
          </p:nvPicPr>
          <p:blipFill>
            <a:blip r:embed="rId7" cstate="print"/>
            <a:stretch>
              <a:fillRect/>
            </a:stretch>
          </p:blipFill>
          <p:spPr>
            <a:xfrm>
              <a:off x="914400" y="3428998"/>
              <a:ext cx="406735" cy="533400"/>
            </a:xfrm>
            <a:prstGeom prst="rect">
              <a:avLst/>
            </a:prstGeom>
            <a:effectLst>
              <a:outerShdw blurRad="38100" dir="2700000">
                <a:srgbClr val="000000"/>
              </a:outerShdw>
            </a:effectLst>
          </p:spPr>
        </p:pic>
        <p:sp>
          <p:nvSpPr>
            <p:cNvPr id="59" name="TextBox 131"/>
            <p:cNvSpPr txBox="1">
              <a:spLocks noChangeArrowheads="1"/>
            </p:cNvSpPr>
            <p:nvPr/>
          </p:nvSpPr>
          <p:spPr bwMode="auto">
            <a:xfrm>
              <a:off x="1290256" y="3685399"/>
              <a:ext cx="849931" cy="276999"/>
            </a:xfrm>
            <a:prstGeom prst="rect">
              <a:avLst/>
            </a:prstGeom>
            <a:noFill/>
            <a:ln w="9525">
              <a:noFill/>
              <a:miter lim="800000"/>
              <a:headEnd/>
              <a:tailEnd/>
            </a:ln>
          </p:spPr>
          <p:txBody>
            <a:bodyPr wrap="square">
              <a:prstTxWarp prst="textNoShape">
                <a:avLst/>
              </a:prstTxWarp>
              <a:spAutoFit/>
            </a:bodyPr>
            <a:lstStyle/>
            <a:p>
              <a:r>
                <a:rPr lang="en-US" sz="1200" b="1" dirty="0">
                  <a:solidFill>
                    <a:srgbClr val="800000"/>
                  </a:solidFill>
                </a:rPr>
                <a:t>1 TB</a:t>
              </a:r>
            </a:p>
          </p:txBody>
        </p:sp>
      </p:grpSp>
      <p:grpSp>
        <p:nvGrpSpPr>
          <p:cNvPr id="10" name="Group 59"/>
          <p:cNvGrpSpPr/>
          <p:nvPr/>
        </p:nvGrpSpPr>
        <p:grpSpPr>
          <a:xfrm>
            <a:off x="4628466" y="3533090"/>
            <a:ext cx="1225787" cy="533400"/>
            <a:chOff x="914400" y="3428998"/>
            <a:chExt cx="1225787" cy="533400"/>
          </a:xfrm>
        </p:grpSpPr>
        <p:pic>
          <p:nvPicPr>
            <p:cNvPr id="61" name="Picture 60" descr="oracle db no line.png"/>
            <p:cNvPicPr>
              <a:picLocks noChangeAspect="1"/>
            </p:cNvPicPr>
            <p:nvPr/>
          </p:nvPicPr>
          <p:blipFill>
            <a:blip r:embed="rId7" cstate="print"/>
            <a:stretch>
              <a:fillRect/>
            </a:stretch>
          </p:blipFill>
          <p:spPr>
            <a:xfrm>
              <a:off x="914400" y="3428998"/>
              <a:ext cx="406735" cy="533400"/>
            </a:xfrm>
            <a:prstGeom prst="rect">
              <a:avLst/>
            </a:prstGeom>
            <a:effectLst>
              <a:outerShdw blurRad="38100" dir="2700000">
                <a:srgbClr val="000000"/>
              </a:outerShdw>
            </a:effectLst>
          </p:spPr>
        </p:pic>
        <p:sp>
          <p:nvSpPr>
            <p:cNvPr id="62" name="TextBox 131"/>
            <p:cNvSpPr txBox="1">
              <a:spLocks noChangeArrowheads="1"/>
            </p:cNvSpPr>
            <p:nvPr/>
          </p:nvSpPr>
          <p:spPr bwMode="auto">
            <a:xfrm>
              <a:off x="1290256" y="3685399"/>
              <a:ext cx="849931" cy="276999"/>
            </a:xfrm>
            <a:prstGeom prst="rect">
              <a:avLst/>
            </a:prstGeom>
            <a:noFill/>
            <a:ln w="9525">
              <a:noFill/>
              <a:miter lim="800000"/>
              <a:headEnd/>
              <a:tailEnd/>
            </a:ln>
          </p:spPr>
          <p:txBody>
            <a:bodyPr wrap="square">
              <a:prstTxWarp prst="textNoShape">
                <a:avLst/>
              </a:prstTxWarp>
              <a:spAutoFit/>
            </a:bodyPr>
            <a:lstStyle/>
            <a:p>
              <a:r>
                <a:rPr lang="en-US" sz="1200" b="1" dirty="0">
                  <a:solidFill>
                    <a:srgbClr val="800000"/>
                  </a:solidFill>
                </a:rPr>
                <a:t>1 TB</a:t>
              </a:r>
            </a:p>
          </p:txBody>
        </p:sp>
      </p:grpSp>
      <p:grpSp>
        <p:nvGrpSpPr>
          <p:cNvPr id="13" name="Group 62"/>
          <p:cNvGrpSpPr/>
          <p:nvPr/>
        </p:nvGrpSpPr>
        <p:grpSpPr>
          <a:xfrm>
            <a:off x="6213326" y="3550501"/>
            <a:ext cx="1225787" cy="533400"/>
            <a:chOff x="914400" y="3428998"/>
            <a:chExt cx="1225787" cy="533400"/>
          </a:xfrm>
        </p:grpSpPr>
        <p:pic>
          <p:nvPicPr>
            <p:cNvPr id="64" name="Picture 63" descr="oracle db no line.png"/>
            <p:cNvPicPr>
              <a:picLocks noChangeAspect="1"/>
            </p:cNvPicPr>
            <p:nvPr/>
          </p:nvPicPr>
          <p:blipFill>
            <a:blip r:embed="rId7" cstate="print"/>
            <a:stretch>
              <a:fillRect/>
            </a:stretch>
          </p:blipFill>
          <p:spPr>
            <a:xfrm>
              <a:off x="914400" y="3428998"/>
              <a:ext cx="406735" cy="533400"/>
            </a:xfrm>
            <a:prstGeom prst="rect">
              <a:avLst/>
            </a:prstGeom>
            <a:effectLst>
              <a:outerShdw blurRad="38100" dir="2700000">
                <a:srgbClr val="000000"/>
              </a:outerShdw>
            </a:effectLst>
          </p:spPr>
        </p:pic>
        <p:sp>
          <p:nvSpPr>
            <p:cNvPr id="65" name="TextBox 131"/>
            <p:cNvSpPr txBox="1">
              <a:spLocks noChangeArrowheads="1"/>
            </p:cNvSpPr>
            <p:nvPr/>
          </p:nvSpPr>
          <p:spPr bwMode="auto">
            <a:xfrm>
              <a:off x="1290256" y="3685399"/>
              <a:ext cx="849931" cy="276999"/>
            </a:xfrm>
            <a:prstGeom prst="rect">
              <a:avLst/>
            </a:prstGeom>
            <a:noFill/>
            <a:ln w="9525">
              <a:noFill/>
              <a:miter lim="800000"/>
              <a:headEnd/>
              <a:tailEnd/>
            </a:ln>
          </p:spPr>
          <p:txBody>
            <a:bodyPr wrap="square">
              <a:prstTxWarp prst="textNoShape">
                <a:avLst/>
              </a:prstTxWarp>
              <a:spAutoFit/>
            </a:bodyPr>
            <a:lstStyle/>
            <a:p>
              <a:r>
                <a:rPr lang="en-US" sz="1200" b="1" dirty="0">
                  <a:solidFill>
                    <a:srgbClr val="800000"/>
                  </a:solidFill>
                </a:rPr>
                <a:t>1 TB</a:t>
              </a:r>
            </a:p>
          </p:txBody>
        </p:sp>
      </p:grpSp>
      <p:grpSp>
        <p:nvGrpSpPr>
          <p:cNvPr id="14" name="Group 65"/>
          <p:cNvGrpSpPr/>
          <p:nvPr/>
        </p:nvGrpSpPr>
        <p:grpSpPr>
          <a:xfrm>
            <a:off x="7557173" y="3540202"/>
            <a:ext cx="1225787" cy="533400"/>
            <a:chOff x="914400" y="3428998"/>
            <a:chExt cx="1225787" cy="533400"/>
          </a:xfrm>
        </p:grpSpPr>
        <p:pic>
          <p:nvPicPr>
            <p:cNvPr id="67" name="Picture 66" descr="oracle db no line.png"/>
            <p:cNvPicPr>
              <a:picLocks noChangeAspect="1"/>
            </p:cNvPicPr>
            <p:nvPr/>
          </p:nvPicPr>
          <p:blipFill>
            <a:blip r:embed="rId7" cstate="print"/>
            <a:stretch>
              <a:fillRect/>
            </a:stretch>
          </p:blipFill>
          <p:spPr>
            <a:xfrm>
              <a:off x="914400" y="3428998"/>
              <a:ext cx="406735" cy="533400"/>
            </a:xfrm>
            <a:prstGeom prst="rect">
              <a:avLst/>
            </a:prstGeom>
            <a:effectLst>
              <a:outerShdw blurRad="38100" dir="2700000">
                <a:srgbClr val="000000"/>
              </a:outerShdw>
            </a:effectLst>
          </p:spPr>
        </p:pic>
        <p:sp>
          <p:nvSpPr>
            <p:cNvPr id="68" name="TextBox 131"/>
            <p:cNvSpPr txBox="1">
              <a:spLocks noChangeArrowheads="1"/>
            </p:cNvSpPr>
            <p:nvPr/>
          </p:nvSpPr>
          <p:spPr bwMode="auto">
            <a:xfrm>
              <a:off x="1290256" y="3685399"/>
              <a:ext cx="849931" cy="276999"/>
            </a:xfrm>
            <a:prstGeom prst="rect">
              <a:avLst/>
            </a:prstGeom>
            <a:noFill/>
            <a:ln w="9525">
              <a:noFill/>
              <a:miter lim="800000"/>
              <a:headEnd/>
              <a:tailEnd/>
            </a:ln>
          </p:spPr>
          <p:txBody>
            <a:bodyPr wrap="square">
              <a:prstTxWarp prst="textNoShape">
                <a:avLst/>
              </a:prstTxWarp>
              <a:spAutoFit/>
            </a:bodyPr>
            <a:lstStyle/>
            <a:p>
              <a:r>
                <a:rPr lang="en-US" sz="1200" b="1" dirty="0">
                  <a:solidFill>
                    <a:srgbClr val="800000"/>
                  </a:solidFill>
                </a:rPr>
                <a:t>1 TB</a:t>
              </a:r>
            </a:p>
          </p:txBody>
        </p:sp>
      </p:grpSp>
      <p:sp>
        <p:nvSpPr>
          <p:cNvPr id="69" name="TextBox 68"/>
          <p:cNvSpPr txBox="1"/>
          <p:nvPr/>
        </p:nvSpPr>
        <p:spPr>
          <a:xfrm>
            <a:off x="450933" y="2147455"/>
            <a:ext cx="1756139" cy="369332"/>
          </a:xfrm>
          <a:prstGeom prst="rect">
            <a:avLst/>
          </a:prstGeom>
          <a:noFill/>
        </p:spPr>
        <p:txBody>
          <a:bodyPr wrap="square" rtlCol="0">
            <a:spAutoFit/>
          </a:bodyPr>
          <a:lstStyle/>
          <a:p>
            <a:r>
              <a:rPr lang="en-US" dirty="0" smtClean="0"/>
              <a:t>Production</a:t>
            </a:r>
            <a:endParaRPr lang="en-US" dirty="0"/>
          </a:p>
        </p:txBody>
      </p:sp>
      <p:sp>
        <p:nvSpPr>
          <p:cNvPr id="70" name="TextBox 69"/>
          <p:cNvSpPr txBox="1"/>
          <p:nvPr/>
        </p:nvSpPr>
        <p:spPr>
          <a:xfrm>
            <a:off x="2514600" y="2147455"/>
            <a:ext cx="1756139" cy="369332"/>
          </a:xfrm>
          <a:prstGeom prst="rect">
            <a:avLst/>
          </a:prstGeom>
          <a:noFill/>
        </p:spPr>
        <p:txBody>
          <a:bodyPr wrap="square" rtlCol="0">
            <a:spAutoFit/>
          </a:bodyPr>
          <a:lstStyle/>
          <a:p>
            <a:r>
              <a:rPr lang="en-US" dirty="0" smtClean="0"/>
              <a:t>Development</a:t>
            </a:r>
            <a:endParaRPr lang="en-US" dirty="0"/>
          </a:p>
        </p:txBody>
      </p:sp>
      <p:sp>
        <p:nvSpPr>
          <p:cNvPr id="71" name="TextBox 70"/>
          <p:cNvSpPr txBox="1"/>
          <p:nvPr/>
        </p:nvSpPr>
        <p:spPr>
          <a:xfrm>
            <a:off x="4412887" y="2147455"/>
            <a:ext cx="1182870" cy="369332"/>
          </a:xfrm>
          <a:prstGeom prst="rect">
            <a:avLst/>
          </a:prstGeom>
          <a:noFill/>
        </p:spPr>
        <p:txBody>
          <a:bodyPr wrap="square" rtlCol="0">
            <a:spAutoFit/>
          </a:bodyPr>
          <a:lstStyle/>
          <a:p>
            <a:r>
              <a:rPr lang="en-US" dirty="0" smtClean="0"/>
              <a:t>Q/A</a:t>
            </a:r>
            <a:endParaRPr lang="en-US" dirty="0"/>
          </a:p>
        </p:txBody>
      </p:sp>
      <p:sp>
        <p:nvSpPr>
          <p:cNvPr id="73" name="TextBox 72"/>
          <p:cNvSpPr txBox="1"/>
          <p:nvPr/>
        </p:nvSpPr>
        <p:spPr>
          <a:xfrm>
            <a:off x="5997747" y="2147455"/>
            <a:ext cx="1182870" cy="369332"/>
          </a:xfrm>
          <a:prstGeom prst="rect">
            <a:avLst/>
          </a:prstGeom>
          <a:noFill/>
        </p:spPr>
        <p:txBody>
          <a:bodyPr wrap="square" rtlCol="0">
            <a:spAutoFit/>
          </a:bodyPr>
          <a:lstStyle/>
          <a:p>
            <a:r>
              <a:rPr lang="en-US" dirty="0" smtClean="0"/>
              <a:t>Reporting</a:t>
            </a:r>
            <a:endParaRPr lang="en-US" dirty="0"/>
          </a:p>
        </p:txBody>
      </p:sp>
      <p:sp>
        <p:nvSpPr>
          <p:cNvPr id="75" name="TextBox 74"/>
          <p:cNvSpPr txBox="1"/>
          <p:nvPr/>
        </p:nvSpPr>
        <p:spPr>
          <a:xfrm>
            <a:off x="7600090" y="2147455"/>
            <a:ext cx="1182870" cy="369332"/>
          </a:xfrm>
          <a:prstGeom prst="rect">
            <a:avLst/>
          </a:prstGeom>
          <a:noFill/>
        </p:spPr>
        <p:txBody>
          <a:bodyPr wrap="square" rtlCol="0">
            <a:spAutoFit/>
          </a:bodyPr>
          <a:lstStyle/>
          <a:p>
            <a:r>
              <a:rPr lang="en-US" dirty="0" smtClean="0"/>
              <a:t>UAT</a:t>
            </a:r>
            <a:endParaRPr lang="en-US" dirty="0"/>
          </a:p>
        </p:txBody>
      </p:sp>
      <p:cxnSp>
        <p:nvCxnSpPr>
          <p:cNvPr id="82" name="Straight Connector 81"/>
          <p:cNvCxnSpPr>
            <a:cxnSpLocks noChangeShapeType="1"/>
          </p:cNvCxnSpPr>
          <p:nvPr/>
        </p:nvCxnSpPr>
        <p:spPr bwMode="auto">
          <a:xfrm rot="5400000">
            <a:off x="1465929" y="4143629"/>
            <a:ext cx="1883284" cy="1588"/>
          </a:xfrm>
          <a:prstGeom prst="line">
            <a:avLst/>
          </a:prstGeom>
          <a:noFill/>
          <a:ln w="50800" cap="rnd">
            <a:solidFill>
              <a:srgbClr val="A80000"/>
            </a:solidFill>
            <a:prstDash val="sysDot"/>
            <a:round/>
            <a:headEnd/>
            <a:tailEnd/>
          </a:ln>
          <a:effectLst>
            <a:outerShdw blurRad="63500" dist="20000" dir="5400000" rotWithShape="0">
              <a:srgbClr val="000000">
                <a:alpha val="37999"/>
              </a:srgbClr>
            </a:outerShdw>
          </a:effectLst>
        </p:spPr>
      </p:cxnSp>
      <p:cxnSp>
        <p:nvCxnSpPr>
          <p:cNvPr id="83" name="Straight Arrow Connector 82"/>
          <p:cNvCxnSpPr>
            <a:cxnSpLocks noChangeShapeType="1"/>
          </p:cNvCxnSpPr>
          <p:nvPr/>
        </p:nvCxnSpPr>
        <p:spPr bwMode="auto">
          <a:xfrm>
            <a:off x="2407571" y="5124769"/>
            <a:ext cx="2530694" cy="1588"/>
          </a:xfrm>
          <a:prstGeom prst="straightConnector1">
            <a:avLst/>
          </a:prstGeom>
          <a:noFill/>
          <a:ln w="50800" cap="rnd">
            <a:solidFill>
              <a:srgbClr val="A80000"/>
            </a:solidFill>
            <a:prstDash val="sysDot"/>
            <a:round/>
            <a:headEnd/>
            <a:tailEnd type="triangle" w="med" len="med"/>
          </a:ln>
          <a:effectLst>
            <a:outerShdw blurRad="63500" dist="20000" dir="5400000" rotWithShape="0">
              <a:srgbClr val="000000">
                <a:alpha val="37999"/>
              </a:srgbClr>
            </a:outerShdw>
          </a:effectLst>
        </p:spPr>
      </p:cxnSp>
      <p:cxnSp>
        <p:nvCxnSpPr>
          <p:cNvPr id="84" name="Straight Connector 83"/>
          <p:cNvCxnSpPr>
            <a:cxnSpLocks noChangeShapeType="1"/>
          </p:cNvCxnSpPr>
          <p:nvPr/>
        </p:nvCxnSpPr>
        <p:spPr bwMode="auto">
          <a:xfrm>
            <a:off x="1734272" y="3139015"/>
            <a:ext cx="698851" cy="1588"/>
          </a:xfrm>
          <a:prstGeom prst="line">
            <a:avLst/>
          </a:prstGeom>
          <a:noFill/>
          <a:ln w="50800" cap="rnd">
            <a:solidFill>
              <a:srgbClr val="A80000"/>
            </a:solidFill>
            <a:prstDash val="sysDot"/>
            <a:round/>
            <a:headEnd/>
            <a:tailEnd/>
          </a:ln>
          <a:effectLst>
            <a:outerShdw blurRad="63500" dist="20000" dir="5400000" rotWithShape="0">
              <a:srgbClr val="000000">
                <a:alpha val="37999"/>
              </a:srgbClr>
            </a:outerShdw>
          </a:effectLst>
        </p:spPr>
      </p:cxnSp>
      <p:sp>
        <p:nvSpPr>
          <p:cNvPr id="85" name="TextBox 131"/>
          <p:cNvSpPr txBox="1">
            <a:spLocks noChangeArrowheads="1"/>
          </p:cNvSpPr>
          <p:nvPr/>
        </p:nvSpPr>
        <p:spPr bwMode="auto">
          <a:xfrm>
            <a:off x="990600" y="3200398"/>
            <a:ext cx="1263328" cy="646331"/>
          </a:xfrm>
          <a:prstGeom prst="rect">
            <a:avLst/>
          </a:prstGeom>
          <a:noFill/>
          <a:ln w="9525">
            <a:noFill/>
            <a:miter lim="800000"/>
            <a:headEnd/>
            <a:tailEnd/>
          </a:ln>
        </p:spPr>
        <p:txBody>
          <a:bodyPr wrap="square">
            <a:prstTxWarp prst="textNoShape">
              <a:avLst/>
            </a:prstTxWarp>
            <a:spAutoFit/>
          </a:bodyPr>
          <a:lstStyle/>
          <a:p>
            <a:pPr marL="342900" algn="r"/>
            <a:r>
              <a:rPr lang="en-US" sz="1200" i="1" dirty="0">
                <a:solidFill>
                  <a:srgbClr val="800000"/>
                </a:solidFill>
                <a:latin typeface="Franklin Gothic Medium"/>
              </a:rPr>
              <a:t>Sync via standard APIs</a:t>
            </a:r>
          </a:p>
        </p:txBody>
      </p:sp>
      <p:sp>
        <p:nvSpPr>
          <p:cNvPr id="86" name="TextBox 131"/>
          <p:cNvSpPr txBox="1">
            <a:spLocks noChangeArrowheads="1"/>
          </p:cNvSpPr>
          <p:nvPr/>
        </p:nvSpPr>
        <p:spPr bwMode="auto">
          <a:xfrm>
            <a:off x="4154391" y="5536686"/>
            <a:ext cx="849931" cy="276999"/>
          </a:xfrm>
          <a:prstGeom prst="rect">
            <a:avLst/>
          </a:prstGeom>
          <a:noFill/>
          <a:ln w="9525">
            <a:noFill/>
            <a:miter lim="800000"/>
            <a:headEnd/>
            <a:tailEnd/>
          </a:ln>
        </p:spPr>
        <p:txBody>
          <a:bodyPr wrap="square">
            <a:prstTxWarp prst="textNoShape">
              <a:avLst/>
            </a:prstTxWarp>
            <a:spAutoFit/>
          </a:bodyPr>
          <a:lstStyle/>
          <a:p>
            <a:r>
              <a:rPr lang="en-US" sz="1200" b="1" dirty="0" smtClean="0">
                <a:solidFill>
                  <a:srgbClr val="800000"/>
                </a:solidFill>
              </a:rPr>
              <a:t>300MB</a:t>
            </a:r>
            <a:endParaRPr lang="en-US" sz="1200" b="1" dirty="0">
              <a:solidFill>
                <a:srgbClr val="800000"/>
              </a:solidFill>
            </a:endParaRPr>
          </a:p>
        </p:txBody>
      </p:sp>
      <p:grpSp>
        <p:nvGrpSpPr>
          <p:cNvPr id="17" name="Group 86"/>
          <p:cNvGrpSpPr/>
          <p:nvPr/>
        </p:nvGrpSpPr>
        <p:grpSpPr>
          <a:xfrm>
            <a:off x="2771961" y="3388656"/>
            <a:ext cx="6546850" cy="1697359"/>
            <a:chOff x="2743200" y="3428998"/>
            <a:chExt cx="6546850" cy="1697359"/>
          </a:xfrm>
        </p:grpSpPr>
        <p:sp>
          <p:nvSpPr>
            <p:cNvPr id="88" name="Trapezoid 87"/>
            <p:cNvSpPr/>
            <p:nvPr/>
          </p:nvSpPr>
          <p:spPr>
            <a:xfrm rot="10800000">
              <a:off x="2743200" y="3890662"/>
              <a:ext cx="5227570" cy="768704"/>
            </a:xfrm>
            <a:prstGeom prst="trapezoid">
              <a:avLst>
                <a:gd name="adj" fmla="val 301812"/>
              </a:avLst>
            </a:prstGeom>
            <a:solidFill>
              <a:schemeClr val="accent1">
                <a:lumMod val="20000"/>
                <a:lumOff val="80000"/>
                <a:alpha val="4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9" name="TextBox 116"/>
            <p:cNvSpPr txBox="1">
              <a:spLocks noChangeArrowheads="1"/>
            </p:cNvSpPr>
            <p:nvPr/>
          </p:nvSpPr>
          <p:spPr bwMode="auto">
            <a:xfrm>
              <a:off x="3115749" y="3428998"/>
              <a:ext cx="1338776" cy="276999"/>
            </a:xfrm>
            <a:prstGeom prst="rect">
              <a:avLst/>
            </a:prstGeom>
            <a:noFill/>
            <a:ln w="9525">
              <a:noFill/>
              <a:miter lim="800000"/>
              <a:headEnd/>
              <a:tailEnd/>
            </a:ln>
          </p:spPr>
          <p:txBody>
            <a:bodyPr wrap="square">
              <a:prstTxWarp prst="textNoShape">
                <a:avLst/>
              </a:prstTxWarp>
              <a:spAutoFit/>
            </a:bodyPr>
            <a:lstStyle/>
            <a:p>
              <a:r>
                <a:rPr lang="en-US" sz="1200" dirty="0">
                  <a:solidFill>
                    <a:prstClr val="black">
                      <a:lumMod val="65000"/>
                      <a:lumOff val="35000"/>
                    </a:prstClr>
                  </a:solidFill>
                </a:rPr>
                <a:t>1 TB VDB</a:t>
              </a:r>
            </a:p>
          </p:txBody>
        </p:sp>
        <p:grpSp>
          <p:nvGrpSpPr>
            <p:cNvPr id="18" name="Group 120"/>
            <p:cNvGrpSpPr/>
            <p:nvPr/>
          </p:nvGrpSpPr>
          <p:grpSpPr>
            <a:xfrm>
              <a:off x="2743200" y="3428998"/>
              <a:ext cx="415925" cy="533400"/>
              <a:chOff x="3464247" y="3505200"/>
              <a:chExt cx="415925" cy="533400"/>
            </a:xfrm>
          </p:grpSpPr>
          <p:pic>
            <p:nvPicPr>
              <p:cNvPr id="106" name="Picture 109" descr="vdb.png"/>
              <p:cNvPicPr>
                <a:picLocks noChangeAspect="1"/>
              </p:cNvPicPr>
              <p:nvPr/>
            </p:nvPicPr>
            <p:blipFill>
              <a:blip r:embed="rId8" cstate="print">
                <a:lum bright="59000" contrast="-68000"/>
              </a:blip>
              <a:srcRect/>
              <a:stretch>
                <a:fillRect/>
              </a:stretch>
            </p:blipFill>
            <p:spPr bwMode="auto">
              <a:xfrm>
                <a:off x="3464247" y="3505200"/>
                <a:ext cx="415925" cy="533400"/>
              </a:xfrm>
              <a:prstGeom prst="rect">
                <a:avLst/>
              </a:prstGeom>
              <a:noFill/>
              <a:ln w="9525">
                <a:noFill/>
                <a:miter lim="800000"/>
                <a:headEnd/>
                <a:tailEnd/>
              </a:ln>
            </p:spPr>
          </p:pic>
          <p:pic>
            <p:nvPicPr>
              <p:cNvPr id="107" name="Picture 106" descr="db oracle.png"/>
              <p:cNvPicPr>
                <a:picLocks noChangeAspect="1"/>
              </p:cNvPicPr>
              <p:nvPr/>
            </p:nvPicPr>
            <p:blipFill>
              <a:blip r:embed="rId9" cstate="print">
                <a:lum bright="59000" contrast="-68000"/>
              </a:blip>
              <a:srcRect/>
              <a:stretch>
                <a:fillRect/>
              </a:stretch>
            </p:blipFill>
            <p:spPr bwMode="auto">
              <a:xfrm>
                <a:off x="3479985" y="3517900"/>
                <a:ext cx="376307" cy="493980"/>
              </a:xfrm>
              <a:prstGeom prst="rect">
                <a:avLst/>
              </a:prstGeom>
              <a:noFill/>
              <a:ln w="9525">
                <a:noFill/>
                <a:miter lim="800000"/>
                <a:headEnd/>
                <a:tailEnd/>
              </a:ln>
              <a:effectLst>
                <a:outerShdw rotWithShape="0">
                  <a:srgbClr val="808080"/>
                </a:outerShdw>
              </a:effectLst>
            </p:spPr>
          </p:pic>
        </p:grpSp>
        <p:sp>
          <p:nvSpPr>
            <p:cNvPr id="91" name="TextBox 116"/>
            <p:cNvSpPr txBox="1">
              <a:spLocks noChangeArrowheads="1"/>
            </p:cNvSpPr>
            <p:nvPr/>
          </p:nvSpPr>
          <p:spPr bwMode="auto">
            <a:xfrm>
              <a:off x="4792149" y="3428998"/>
              <a:ext cx="1338776" cy="276999"/>
            </a:xfrm>
            <a:prstGeom prst="rect">
              <a:avLst/>
            </a:prstGeom>
            <a:noFill/>
            <a:ln w="9525">
              <a:noFill/>
              <a:miter lim="800000"/>
              <a:headEnd/>
              <a:tailEnd/>
            </a:ln>
          </p:spPr>
          <p:txBody>
            <a:bodyPr wrap="square">
              <a:prstTxWarp prst="textNoShape">
                <a:avLst/>
              </a:prstTxWarp>
              <a:spAutoFit/>
            </a:bodyPr>
            <a:lstStyle/>
            <a:p>
              <a:r>
                <a:rPr lang="en-US" sz="1200" dirty="0">
                  <a:solidFill>
                    <a:prstClr val="black">
                      <a:lumMod val="65000"/>
                      <a:lumOff val="35000"/>
                    </a:prstClr>
                  </a:solidFill>
                </a:rPr>
                <a:t>1 TB VDB</a:t>
              </a:r>
            </a:p>
          </p:txBody>
        </p:sp>
        <p:grpSp>
          <p:nvGrpSpPr>
            <p:cNvPr id="21" name="Group 120"/>
            <p:cNvGrpSpPr/>
            <p:nvPr/>
          </p:nvGrpSpPr>
          <p:grpSpPr>
            <a:xfrm>
              <a:off x="4419600" y="3428998"/>
              <a:ext cx="415925" cy="533400"/>
              <a:chOff x="3464247" y="3505200"/>
              <a:chExt cx="415925" cy="533400"/>
            </a:xfrm>
          </p:grpSpPr>
          <p:pic>
            <p:nvPicPr>
              <p:cNvPr id="104" name="Picture 109" descr="vdb.png"/>
              <p:cNvPicPr>
                <a:picLocks noChangeAspect="1"/>
              </p:cNvPicPr>
              <p:nvPr/>
            </p:nvPicPr>
            <p:blipFill>
              <a:blip r:embed="rId8" cstate="print">
                <a:lum bright="59000" contrast="-68000"/>
              </a:blip>
              <a:srcRect/>
              <a:stretch>
                <a:fillRect/>
              </a:stretch>
            </p:blipFill>
            <p:spPr bwMode="auto">
              <a:xfrm>
                <a:off x="3464247" y="3505200"/>
                <a:ext cx="415925" cy="533400"/>
              </a:xfrm>
              <a:prstGeom prst="rect">
                <a:avLst/>
              </a:prstGeom>
              <a:noFill/>
              <a:ln w="9525">
                <a:noFill/>
                <a:miter lim="800000"/>
                <a:headEnd/>
                <a:tailEnd/>
              </a:ln>
            </p:spPr>
          </p:pic>
          <p:pic>
            <p:nvPicPr>
              <p:cNvPr id="105" name="Picture 104" descr="db oracle.png"/>
              <p:cNvPicPr>
                <a:picLocks noChangeAspect="1"/>
              </p:cNvPicPr>
              <p:nvPr/>
            </p:nvPicPr>
            <p:blipFill>
              <a:blip r:embed="rId9" cstate="print">
                <a:lum bright="59000" contrast="-68000"/>
              </a:blip>
              <a:srcRect/>
              <a:stretch>
                <a:fillRect/>
              </a:stretch>
            </p:blipFill>
            <p:spPr bwMode="auto">
              <a:xfrm>
                <a:off x="3479985" y="3517900"/>
                <a:ext cx="376307" cy="493980"/>
              </a:xfrm>
              <a:prstGeom prst="rect">
                <a:avLst/>
              </a:prstGeom>
              <a:noFill/>
              <a:ln w="9525">
                <a:noFill/>
                <a:miter lim="800000"/>
                <a:headEnd/>
                <a:tailEnd/>
              </a:ln>
              <a:effectLst>
                <a:outerShdw rotWithShape="0">
                  <a:srgbClr val="808080"/>
                </a:outerShdw>
              </a:effectLst>
            </p:spPr>
          </p:pic>
        </p:grpSp>
        <p:sp>
          <p:nvSpPr>
            <p:cNvPr id="93" name="TextBox 116"/>
            <p:cNvSpPr txBox="1">
              <a:spLocks noChangeArrowheads="1"/>
            </p:cNvSpPr>
            <p:nvPr/>
          </p:nvSpPr>
          <p:spPr bwMode="auto">
            <a:xfrm>
              <a:off x="6468549" y="3428998"/>
              <a:ext cx="1338776" cy="276999"/>
            </a:xfrm>
            <a:prstGeom prst="rect">
              <a:avLst/>
            </a:prstGeom>
            <a:noFill/>
            <a:ln w="9525">
              <a:noFill/>
              <a:miter lim="800000"/>
              <a:headEnd/>
              <a:tailEnd/>
            </a:ln>
          </p:spPr>
          <p:txBody>
            <a:bodyPr wrap="square">
              <a:prstTxWarp prst="textNoShape">
                <a:avLst/>
              </a:prstTxWarp>
              <a:spAutoFit/>
            </a:bodyPr>
            <a:lstStyle/>
            <a:p>
              <a:r>
                <a:rPr lang="en-US" sz="1200" dirty="0">
                  <a:solidFill>
                    <a:prstClr val="black">
                      <a:lumMod val="65000"/>
                      <a:lumOff val="35000"/>
                    </a:prstClr>
                  </a:solidFill>
                </a:rPr>
                <a:t>1 TB VDB</a:t>
              </a:r>
            </a:p>
          </p:txBody>
        </p:sp>
        <p:grpSp>
          <p:nvGrpSpPr>
            <p:cNvPr id="22" name="Group 120"/>
            <p:cNvGrpSpPr/>
            <p:nvPr/>
          </p:nvGrpSpPr>
          <p:grpSpPr>
            <a:xfrm>
              <a:off x="6096000" y="3428998"/>
              <a:ext cx="415925" cy="533400"/>
              <a:chOff x="3464247" y="3505200"/>
              <a:chExt cx="415925" cy="533400"/>
            </a:xfrm>
          </p:grpSpPr>
          <p:pic>
            <p:nvPicPr>
              <p:cNvPr id="102" name="Picture 109" descr="vdb.png"/>
              <p:cNvPicPr>
                <a:picLocks noChangeAspect="1"/>
              </p:cNvPicPr>
              <p:nvPr/>
            </p:nvPicPr>
            <p:blipFill>
              <a:blip r:embed="rId8" cstate="print">
                <a:lum bright="59000" contrast="-68000"/>
              </a:blip>
              <a:srcRect/>
              <a:stretch>
                <a:fillRect/>
              </a:stretch>
            </p:blipFill>
            <p:spPr bwMode="auto">
              <a:xfrm>
                <a:off x="3464247" y="3505200"/>
                <a:ext cx="415925" cy="533400"/>
              </a:xfrm>
              <a:prstGeom prst="rect">
                <a:avLst/>
              </a:prstGeom>
              <a:noFill/>
              <a:ln w="9525">
                <a:noFill/>
                <a:miter lim="800000"/>
                <a:headEnd/>
                <a:tailEnd/>
              </a:ln>
            </p:spPr>
          </p:pic>
          <p:pic>
            <p:nvPicPr>
              <p:cNvPr id="103" name="Picture 102" descr="db oracle.png"/>
              <p:cNvPicPr>
                <a:picLocks noChangeAspect="1"/>
              </p:cNvPicPr>
              <p:nvPr/>
            </p:nvPicPr>
            <p:blipFill>
              <a:blip r:embed="rId9" cstate="print">
                <a:lum bright="59000" contrast="-68000"/>
              </a:blip>
              <a:srcRect/>
              <a:stretch>
                <a:fillRect/>
              </a:stretch>
            </p:blipFill>
            <p:spPr bwMode="auto">
              <a:xfrm>
                <a:off x="3479985" y="3517900"/>
                <a:ext cx="376307" cy="493980"/>
              </a:xfrm>
              <a:prstGeom prst="rect">
                <a:avLst/>
              </a:prstGeom>
              <a:noFill/>
              <a:ln w="9525">
                <a:noFill/>
                <a:miter lim="800000"/>
                <a:headEnd/>
                <a:tailEnd/>
              </a:ln>
              <a:effectLst>
                <a:outerShdw rotWithShape="0">
                  <a:srgbClr val="808080"/>
                </a:outerShdw>
              </a:effectLst>
            </p:spPr>
          </p:pic>
        </p:grpSp>
        <p:sp>
          <p:nvSpPr>
            <p:cNvPr id="95" name="TextBox 116"/>
            <p:cNvSpPr txBox="1">
              <a:spLocks noChangeArrowheads="1"/>
            </p:cNvSpPr>
            <p:nvPr/>
          </p:nvSpPr>
          <p:spPr bwMode="auto">
            <a:xfrm>
              <a:off x="7951274" y="3428998"/>
              <a:ext cx="1338776" cy="276999"/>
            </a:xfrm>
            <a:prstGeom prst="rect">
              <a:avLst/>
            </a:prstGeom>
            <a:noFill/>
            <a:ln w="9525">
              <a:noFill/>
              <a:miter lim="800000"/>
              <a:headEnd/>
              <a:tailEnd/>
            </a:ln>
          </p:spPr>
          <p:txBody>
            <a:bodyPr wrap="square">
              <a:prstTxWarp prst="textNoShape">
                <a:avLst/>
              </a:prstTxWarp>
              <a:spAutoFit/>
            </a:bodyPr>
            <a:lstStyle/>
            <a:p>
              <a:r>
                <a:rPr lang="en-US" sz="1200" dirty="0">
                  <a:solidFill>
                    <a:prstClr val="black">
                      <a:lumMod val="65000"/>
                      <a:lumOff val="35000"/>
                    </a:prstClr>
                  </a:solidFill>
                </a:rPr>
                <a:t>1 TB VDB</a:t>
              </a:r>
            </a:p>
          </p:txBody>
        </p:sp>
        <p:grpSp>
          <p:nvGrpSpPr>
            <p:cNvPr id="23" name="Group 120"/>
            <p:cNvGrpSpPr/>
            <p:nvPr/>
          </p:nvGrpSpPr>
          <p:grpSpPr>
            <a:xfrm>
              <a:off x="7578725" y="3428998"/>
              <a:ext cx="415925" cy="533400"/>
              <a:chOff x="3464247" y="3505200"/>
              <a:chExt cx="415925" cy="533400"/>
            </a:xfrm>
          </p:grpSpPr>
          <p:pic>
            <p:nvPicPr>
              <p:cNvPr id="100" name="Picture 109" descr="vdb.png"/>
              <p:cNvPicPr>
                <a:picLocks noChangeAspect="1"/>
              </p:cNvPicPr>
              <p:nvPr/>
            </p:nvPicPr>
            <p:blipFill>
              <a:blip r:embed="rId8" cstate="print">
                <a:lum bright="59000" contrast="-68000"/>
              </a:blip>
              <a:srcRect/>
              <a:stretch>
                <a:fillRect/>
              </a:stretch>
            </p:blipFill>
            <p:spPr bwMode="auto">
              <a:xfrm>
                <a:off x="3464247" y="3505200"/>
                <a:ext cx="415925" cy="533400"/>
              </a:xfrm>
              <a:prstGeom prst="rect">
                <a:avLst/>
              </a:prstGeom>
              <a:noFill/>
              <a:ln w="9525">
                <a:noFill/>
                <a:miter lim="800000"/>
                <a:headEnd/>
                <a:tailEnd/>
              </a:ln>
            </p:spPr>
          </p:pic>
          <p:pic>
            <p:nvPicPr>
              <p:cNvPr id="101" name="Picture 100" descr="db oracle.png"/>
              <p:cNvPicPr>
                <a:picLocks noChangeAspect="1"/>
              </p:cNvPicPr>
              <p:nvPr/>
            </p:nvPicPr>
            <p:blipFill>
              <a:blip r:embed="rId9" cstate="print">
                <a:lum bright="59000" contrast="-68000"/>
              </a:blip>
              <a:srcRect/>
              <a:stretch>
                <a:fillRect/>
              </a:stretch>
            </p:blipFill>
            <p:spPr bwMode="auto">
              <a:xfrm>
                <a:off x="3479985" y="3517900"/>
                <a:ext cx="376307" cy="493980"/>
              </a:xfrm>
              <a:prstGeom prst="rect">
                <a:avLst/>
              </a:prstGeom>
              <a:noFill/>
              <a:ln w="9525">
                <a:noFill/>
                <a:miter lim="800000"/>
                <a:headEnd/>
                <a:tailEnd/>
              </a:ln>
              <a:effectLst>
                <a:outerShdw rotWithShape="0">
                  <a:srgbClr val="808080"/>
                </a:outerShdw>
              </a:effectLst>
            </p:spPr>
          </p:pic>
        </p:grpSp>
        <p:sp>
          <p:nvSpPr>
            <p:cNvPr id="98" name="TextBox 131"/>
            <p:cNvSpPr txBox="1">
              <a:spLocks noChangeArrowheads="1"/>
            </p:cNvSpPr>
            <p:nvPr/>
          </p:nvSpPr>
          <p:spPr bwMode="auto">
            <a:xfrm>
              <a:off x="5719844" y="3944478"/>
              <a:ext cx="1828800" cy="461665"/>
            </a:xfrm>
            <a:prstGeom prst="rect">
              <a:avLst/>
            </a:prstGeom>
            <a:noFill/>
            <a:ln w="9525">
              <a:noFill/>
              <a:miter lim="800000"/>
              <a:headEnd/>
              <a:tailEnd/>
            </a:ln>
          </p:spPr>
          <p:txBody>
            <a:bodyPr wrap="square">
              <a:prstTxWarp prst="textNoShape">
                <a:avLst/>
              </a:prstTxWarp>
              <a:spAutoFit/>
            </a:bodyPr>
            <a:lstStyle/>
            <a:p>
              <a:r>
                <a:rPr lang="en-US" sz="1200" i="1" dirty="0">
                  <a:solidFill>
                    <a:srgbClr val="800000"/>
                  </a:solidFill>
                  <a:latin typeface="Franklin Gothic Medium"/>
                </a:rPr>
                <a:t>Provision and refresh                                            from any time or SCN</a:t>
              </a:r>
            </a:p>
          </p:txBody>
        </p:sp>
        <p:pic>
          <p:nvPicPr>
            <p:cNvPr id="99" name="Picture 98" descr="timeflowicon_source.png"/>
            <p:cNvPicPr>
              <a:picLocks noChangeAspect="1"/>
            </p:cNvPicPr>
            <p:nvPr/>
          </p:nvPicPr>
          <p:blipFill>
            <a:blip r:embed="rId10" cstate="print"/>
            <a:stretch>
              <a:fillRect/>
            </a:stretch>
          </p:blipFill>
          <p:spPr>
            <a:xfrm>
              <a:off x="4519858" y="4430502"/>
              <a:ext cx="1682741" cy="695855"/>
            </a:xfrm>
            <a:prstGeom prst="rect">
              <a:avLst/>
            </a:prstGeom>
          </p:spPr>
        </p:pic>
      </p:grpSp>
      <p:pic>
        <p:nvPicPr>
          <p:cNvPr id="37" name="Picture 36" descr="delphix server no line.png"/>
          <p:cNvPicPr>
            <a:picLocks noChangeAspect="1"/>
          </p:cNvPicPr>
          <p:nvPr/>
        </p:nvPicPr>
        <p:blipFill>
          <a:blip r:embed="rId11" cstate="print"/>
          <a:stretch>
            <a:fillRect/>
          </a:stretch>
        </p:blipFill>
        <p:spPr>
          <a:xfrm>
            <a:off x="4938265" y="4956494"/>
            <a:ext cx="915988" cy="336550"/>
          </a:xfrm>
          <a:prstGeom prst="rect">
            <a:avLst/>
          </a:prstGeom>
          <a:effectLst>
            <a:outerShdw blurRad="38100" dir="2700000">
              <a:srgbClr val="00000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6"/>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9"/>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3"/>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116"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4506" y="-207036"/>
            <a:ext cx="8458200" cy="914400"/>
          </a:xfrm>
        </p:spPr>
        <p:txBody>
          <a:bodyPr>
            <a:normAutofit/>
          </a:bodyPr>
          <a:lstStyle/>
          <a:p>
            <a:r>
              <a:rPr lang="en-US" sz="3200" dirty="0" smtClean="0"/>
              <a:t>4. SQL needs Tuning</a:t>
            </a:r>
          </a:p>
        </p:txBody>
      </p:sp>
      <p:pic>
        <p:nvPicPr>
          <p:cNvPr id="25603" name="Picture 2"/>
          <p:cNvPicPr>
            <a:picLocks noChangeAspect="1" noChangeArrowheads="1"/>
          </p:cNvPicPr>
          <p:nvPr/>
        </p:nvPicPr>
        <p:blipFill>
          <a:blip r:embed="rId3" cstate="print"/>
          <a:srcRect/>
          <a:stretch>
            <a:fillRect/>
          </a:stretch>
        </p:blipFill>
        <p:spPr bwMode="auto">
          <a:xfrm>
            <a:off x="998538" y="1189038"/>
            <a:ext cx="6330950" cy="5246687"/>
          </a:xfrm>
          <a:prstGeom prst="rect">
            <a:avLst/>
          </a:prstGeom>
          <a:noFill/>
          <a:ln w="9525">
            <a:noFill/>
            <a:miter lim="800000"/>
            <a:headEnd/>
            <a:tailEnd/>
          </a:ln>
        </p:spPr>
      </p:pic>
      <p:sp>
        <p:nvSpPr>
          <p:cNvPr id="25604" name="Rectangle 4"/>
          <p:cNvSpPr>
            <a:spLocks noChangeArrowheads="1"/>
          </p:cNvSpPr>
          <p:nvPr/>
        </p:nvSpPr>
        <p:spPr bwMode="auto">
          <a:xfrm>
            <a:off x="2090738" y="4513263"/>
            <a:ext cx="1727200" cy="609600"/>
          </a:xfrm>
          <a:prstGeom prst="rect">
            <a:avLst/>
          </a:prstGeom>
          <a:noFill/>
          <a:ln w="38100" algn="ctr">
            <a:solidFill>
              <a:srgbClr val="FF0000"/>
            </a:solidFill>
            <a:round/>
            <a:headEnd/>
            <a:tailEnd type="triangle" w="med" len="med"/>
          </a:ln>
        </p:spPr>
        <p:txBody>
          <a:bodyPr/>
          <a:lstStyle/>
          <a:p>
            <a:pPr eaLnBrk="1" hangingPunct="1"/>
            <a:endParaRPr lang="en-US" sz="1800">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p:cNvSpPr>
          <p:nvPr>
            <p:ph type="title"/>
          </p:nvPr>
        </p:nvSpPr>
        <p:spPr>
          <a:xfrm>
            <a:off x="17253" y="-224289"/>
            <a:ext cx="8458200" cy="914400"/>
          </a:xfrm>
        </p:spPr>
        <p:txBody>
          <a:bodyPr/>
          <a:lstStyle/>
          <a:p>
            <a:r>
              <a:rPr lang="en-US" sz="3200" dirty="0" smtClean="0"/>
              <a:t>Tuning SQL Complexity</a:t>
            </a:r>
          </a:p>
        </p:txBody>
      </p:sp>
      <p:sp>
        <p:nvSpPr>
          <p:cNvPr id="4" name="TextBox 3"/>
          <p:cNvSpPr txBox="1"/>
          <p:nvPr/>
        </p:nvSpPr>
        <p:spPr>
          <a:xfrm>
            <a:off x="123378" y="1346202"/>
            <a:ext cx="3429000" cy="5016500"/>
          </a:xfrm>
          <a:prstGeom prst="rect">
            <a:avLst/>
          </a:prstGeom>
          <a:solidFill>
            <a:schemeClr val="bg1">
              <a:lumMod val="95000"/>
            </a:schemeClr>
          </a:solidFill>
          <a:ln>
            <a:solidFill>
              <a:schemeClr val="tx1"/>
            </a:solidFill>
          </a:ln>
        </p:spPr>
        <p:txBody>
          <a:bodyPr>
            <a:spAutoFit/>
          </a:bodyPr>
          <a:lstStyle/>
          <a:p>
            <a:pPr>
              <a:defRPr/>
            </a:pPr>
            <a:r>
              <a:rPr lang="en-US" sz="1000" dirty="0">
                <a:latin typeface="Arial" pitchFamily="34" charset="0"/>
              </a:rPr>
              <a:t>PARSING IN CURSOR #2 </a:t>
            </a:r>
            <a:r>
              <a:rPr lang="en-US" sz="1000" dirty="0" err="1">
                <a:latin typeface="Arial" pitchFamily="34" charset="0"/>
              </a:rPr>
              <a:t>len</a:t>
            </a:r>
            <a:r>
              <a:rPr lang="en-US" sz="1000" dirty="0">
                <a:latin typeface="Arial" pitchFamily="34" charset="0"/>
              </a:rPr>
              <a:t>=53 </a:t>
            </a:r>
            <a:r>
              <a:rPr lang="en-US" sz="1000" dirty="0" err="1">
                <a:latin typeface="Arial" pitchFamily="34" charset="0"/>
              </a:rPr>
              <a:t>dep</a:t>
            </a:r>
            <a:r>
              <a:rPr lang="en-US" sz="1000" dirty="0">
                <a:latin typeface="Arial" pitchFamily="34" charset="0"/>
              </a:rPr>
              <a:t>=0 </a:t>
            </a:r>
            <a:r>
              <a:rPr lang="en-US" sz="1000" dirty="0" err="1">
                <a:latin typeface="Arial" pitchFamily="34" charset="0"/>
              </a:rPr>
              <a:t>uid</a:t>
            </a:r>
            <a:r>
              <a:rPr lang="en-US" sz="1000" dirty="0">
                <a:latin typeface="Arial" pitchFamily="34" charset="0"/>
              </a:rPr>
              <a:t>=61 </a:t>
            </a:r>
            <a:r>
              <a:rPr lang="en-US" sz="1000" dirty="0" err="1">
                <a:latin typeface="Arial" pitchFamily="34" charset="0"/>
              </a:rPr>
              <a:t>oct</a:t>
            </a:r>
            <a:r>
              <a:rPr lang="en-US" sz="1000" dirty="0">
                <a:latin typeface="Arial" pitchFamily="34" charset="0"/>
              </a:rPr>
              <a:t>=3 lid=61 </a:t>
            </a:r>
            <a:r>
              <a:rPr lang="en-US" sz="1000" dirty="0" err="1">
                <a:latin typeface="Arial" pitchFamily="34" charset="0"/>
              </a:rPr>
              <a:t>tim</a:t>
            </a:r>
            <a:r>
              <a:rPr lang="en-US" sz="1000" dirty="0">
                <a:latin typeface="Arial" pitchFamily="34" charset="0"/>
              </a:rPr>
              <a:t>=1151519905950403 </a:t>
            </a:r>
            <a:r>
              <a:rPr lang="en-US" sz="1000" dirty="0" err="1">
                <a:latin typeface="Arial" pitchFamily="34" charset="0"/>
              </a:rPr>
              <a:t>hv</a:t>
            </a:r>
            <a:r>
              <a:rPr lang="en-US" sz="1000" dirty="0">
                <a:latin typeface="Arial" pitchFamily="34" charset="0"/>
              </a:rPr>
              <a:t>=2296704914 ad='4e50010c'</a:t>
            </a:r>
            <a:br>
              <a:rPr lang="en-US" sz="1000" dirty="0">
                <a:latin typeface="Arial" pitchFamily="34" charset="0"/>
              </a:rPr>
            </a:br>
            <a:r>
              <a:rPr lang="en-US" sz="1000" dirty="0">
                <a:latin typeface="Arial" pitchFamily="34" charset="0"/>
              </a:rPr>
              <a:t>SELECT 'Hello, world; today is ' || SYSDATE FROM dual</a:t>
            </a:r>
            <a:br>
              <a:rPr lang="en-US" sz="1000" dirty="0">
                <a:latin typeface="Arial" pitchFamily="34" charset="0"/>
              </a:rPr>
            </a:br>
            <a:r>
              <a:rPr lang="en-US" sz="1000" dirty="0">
                <a:latin typeface="Arial" pitchFamily="34" charset="0"/>
              </a:rPr>
              <a:t>END OF STMT</a:t>
            </a:r>
            <a:br>
              <a:rPr lang="en-US" sz="1000" dirty="0">
                <a:latin typeface="Arial" pitchFamily="34" charset="0"/>
              </a:rPr>
            </a:br>
            <a:r>
              <a:rPr lang="en-US" sz="1000" dirty="0">
                <a:latin typeface="Arial" pitchFamily="34" charset="0"/>
              </a:rPr>
              <a:t>PARSE #2:c=4000,e=1540,p=0,cr=0,cu=0,mis=1,r=0,dep=0,og=1,tim=1151519905950397</a:t>
            </a:r>
            <a:br>
              <a:rPr lang="en-US" sz="1000" dirty="0">
                <a:latin typeface="Arial" pitchFamily="34" charset="0"/>
              </a:rPr>
            </a:br>
            <a:r>
              <a:rPr lang="en-US" sz="1000" dirty="0">
                <a:latin typeface="Arial" pitchFamily="34" charset="0"/>
              </a:rPr>
              <a:t>BINDS #2:</a:t>
            </a:r>
            <a:br>
              <a:rPr lang="en-US" sz="1000" dirty="0">
                <a:latin typeface="Arial" pitchFamily="34" charset="0"/>
              </a:rPr>
            </a:br>
            <a:r>
              <a:rPr lang="en-US" sz="1000" dirty="0">
                <a:latin typeface="Arial" pitchFamily="34" charset="0"/>
              </a:rPr>
              <a:t>EXEC #2:c=0,e=58,p=0,cr=0,cu=0,mis=0,r=0,dep=0,og=1,tim=1151519906034782</a:t>
            </a:r>
            <a:br>
              <a:rPr lang="en-US" sz="1000" dirty="0">
                <a:latin typeface="Arial" pitchFamily="34" charset="0"/>
              </a:rPr>
            </a:br>
            <a:r>
              <a:rPr lang="en-US" sz="1000" dirty="0">
                <a:latin typeface="Arial" pitchFamily="34" charset="0"/>
              </a:rPr>
              <a:t>WAIT #2: </a:t>
            </a:r>
            <a:r>
              <a:rPr lang="en-US" sz="1000" dirty="0" err="1">
                <a:latin typeface="Arial" pitchFamily="34" charset="0"/>
              </a:rPr>
              <a:t>nam</a:t>
            </a:r>
            <a:r>
              <a:rPr lang="en-US" sz="1000" dirty="0">
                <a:latin typeface="Arial" pitchFamily="34" charset="0"/>
              </a:rPr>
              <a:t>='SQL*Net message to client' </a:t>
            </a:r>
            <a:r>
              <a:rPr lang="en-US" sz="1000" dirty="0" err="1">
                <a:latin typeface="Arial" pitchFamily="34" charset="0"/>
              </a:rPr>
              <a:t>ela</a:t>
            </a:r>
            <a:r>
              <a:rPr lang="en-US" sz="1000" dirty="0">
                <a:latin typeface="Arial" pitchFamily="34" charset="0"/>
              </a:rPr>
              <a:t>= 2 driver id=1650815232 #bytes=1 p3=0 </a:t>
            </a:r>
            <a:r>
              <a:rPr lang="en-US" sz="1000" dirty="0" err="1">
                <a:latin typeface="Arial" pitchFamily="34" charset="0"/>
              </a:rPr>
              <a:t>obj</a:t>
            </a:r>
            <a:r>
              <a:rPr lang="en-US" sz="1000" dirty="0">
                <a:latin typeface="Arial" pitchFamily="34" charset="0"/>
              </a:rPr>
              <a:t>#=-1 </a:t>
            </a:r>
            <a:r>
              <a:rPr lang="en-US" sz="1000" dirty="0" err="1">
                <a:latin typeface="Arial" pitchFamily="34" charset="0"/>
              </a:rPr>
              <a:t>tim</a:t>
            </a:r>
            <a:r>
              <a:rPr lang="en-US" sz="1000" dirty="0">
                <a:latin typeface="Arial" pitchFamily="34" charset="0"/>
              </a:rPr>
              <a:t>=1151519906034809</a:t>
            </a:r>
            <a:br>
              <a:rPr lang="en-US" sz="1000" dirty="0">
                <a:latin typeface="Arial" pitchFamily="34" charset="0"/>
              </a:rPr>
            </a:br>
            <a:r>
              <a:rPr lang="en-US" sz="1000" dirty="0">
                <a:latin typeface="Arial" pitchFamily="34" charset="0"/>
              </a:rPr>
              <a:t>FETCH #2:c=0,e=29,p=0,cr=0,cu=0,mis=0,r=1,dep=0,og=1,tim=1151519906034864</a:t>
            </a:r>
            <a:br>
              <a:rPr lang="en-US" sz="1000" dirty="0">
                <a:latin typeface="Arial" pitchFamily="34" charset="0"/>
              </a:rPr>
            </a:br>
            <a:r>
              <a:rPr lang="en-US" sz="1000" dirty="0">
                <a:latin typeface="Arial" pitchFamily="34" charset="0"/>
              </a:rPr>
              <a:t>WAIT #2: </a:t>
            </a:r>
            <a:r>
              <a:rPr lang="en-US" sz="1000" dirty="0" err="1">
                <a:latin typeface="Arial" pitchFamily="34" charset="0"/>
              </a:rPr>
              <a:t>nam</a:t>
            </a:r>
            <a:r>
              <a:rPr lang="en-US" sz="1000" dirty="0">
                <a:latin typeface="Arial" pitchFamily="34" charset="0"/>
              </a:rPr>
              <a:t>='SQL*Net message from client' </a:t>
            </a:r>
            <a:r>
              <a:rPr lang="en-US" sz="1000" dirty="0" err="1">
                <a:latin typeface="Arial" pitchFamily="34" charset="0"/>
              </a:rPr>
              <a:t>ela</a:t>
            </a:r>
            <a:r>
              <a:rPr lang="en-US" sz="1000" dirty="0">
                <a:latin typeface="Arial" pitchFamily="34" charset="0"/>
              </a:rPr>
              <a:t>= 215 driver id=1650815232 #bytes=1 p3=0 </a:t>
            </a:r>
            <a:r>
              <a:rPr lang="en-US" sz="1000" dirty="0" err="1">
                <a:latin typeface="Arial" pitchFamily="34" charset="0"/>
              </a:rPr>
              <a:t>obj</a:t>
            </a:r>
            <a:r>
              <a:rPr lang="en-US" sz="1000" dirty="0">
                <a:latin typeface="Arial" pitchFamily="34" charset="0"/>
              </a:rPr>
              <a:t>#=-1 </a:t>
            </a:r>
            <a:r>
              <a:rPr lang="en-US" sz="1000" dirty="0" err="1">
                <a:latin typeface="Arial" pitchFamily="34" charset="0"/>
              </a:rPr>
              <a:t>tim</a:t>
            </a:r>
            <a:r>
              <a:rPr lang="en-US" sz="1000" dirty="0">
                <a:latin typeface="Arial" pitchFamily="34" charset="0"/>
              </a:rPr>
              <a:t>=1151519906035133</a:t>
            </a:r>
            <a:br>
              <a:rPr lang="en-US" sz="1000" dirty="0">
                <a:latin typeface="Arial" pitchFamily="34" charset="0"/>
              </a:rPr>
            </a:br>
            <a:r>
              <a:rPr lang="en-US" sz="1000" dirty="0">
                <a:latin typeface="Arial" pitchFamily="34" charset="0"/>
              </a:rPr>
              <a:t>FETCH #2:c=0,e=1,p=0,cr=0,cu=0,mis=0,r=0,dep=0,og=0,tim=1151519906035165</a:t>
            </a:r>
            <a:br>
              <a:rPr lang="en-US" sz="1000" dirty="0">
                <a:latin typeface="Arial" pitchFamily="34" charset="0"/>
              </a:rPr>
            </a:br>
            <a:r>
              <a:rPr lang="en-US" sz="1000" dirty="0">
                <a:latin typeface="Arial" pitchFamily="34" charset="0"/>
              </a:rPr>
              <a:t>WAIT #2: </a:t>
            </a:r>
            <a:r>
              <a:rPr lang="en-US" sz="1000" dirty="0" err="1">
                <a:latin typeface="Arial" pitchFamily="34" charset="0"/>
              </a:rPr>
              <a:t>nam</a:t>
            </a:r>
            <a:r>
              <a:rPr lang="en-US" sz="1000" dirty="0">
                <a:latin typeface="Arial" pitchFamily="34" charset="0"/>
              </a:rPr>
              <a:t>='SQL*Net message to client' </a:t>
            </a:r>
            <a:r>
              <a:rPr lang="en-US" sz="1000" dirty="0" err="1">
                <a:latin typeface="Arial" pitchFamily="34" charset="0"/>
              </a:rPr>
              <a:t>ela</a:t>
            </a:r>
            <a:r>
              <a:rPr lang="en-US" sz="1000" dirty="0">
                <a:latin typeface="Arial" pitchFamily="34" charset="0"/>
              </a:rPr>
              <a:t>= 1 driver id=1650815232 #bytes=1 p3=0 </a:t>
            </a:r>
            <a:r>
              <a:rPr lang="en-US" sz="1000" dirty="0" err="1">
                <a:latin typeface="Arial" pitchFamily="34" charset="0"/>
              </a:rPr>
              <a:t>obj</a:t>
            </a:r>
            <a:r>
              <a:rPr lang="en-US" sz="1000" dirty="0">
                <a:latin typeface="Arial" pitchFamily="34" charset="0"/>
              </a:rPr>
              <a:t>#=-1 </a:t>
            </a:r>
            <a:r>
              <a:rPr lang="en-US" sz="1000" dirty="0" err="1">
                <a:latin typeface="Arial" pitchFamily="34" charset="0"/>
              </a:rPr>
              <a:t>tim</a:t>
            </a:r>
            <a:r>
              <a:rPr lang="en-US" sz="1000" dirty="0">
                <a:latin typeface="Arial" pitchFamily="34" charset="0"/>
              </a:rPr>
              <a:t>=1151519906035188</a:t>
            </a:r>
            <a:br>
              <a:rPr lang="en-US" sz="1000" dirty="0">
                <a:latin typeface="Arial" pitchFamily="34" charset="0"/>
              </a:rPr>
            </a:br>
            <a:r>
              <a:rPr lang="en-US" sz="1000" dirty="0">
                <a:latin typeface="Arial" pitchFamily="34" charset="0"/>
              </a:rPr>
              <a:t>WAIT #2: </a:t>
            </a:r>
            <a:r>
              <a:rPr lang="en-US" sz="1000" dirty="0" err="1">
                <a:latin typeface="Arial" pitchFamily="34" charset="0"/>
              </a:rPr>
              <a:t>nam</a:t>
            </a:r>
            <a:r>
              <a:rPr lang="en-US" sz="1000" dirty="0">
                <a:latin typeface="Arial" pitchFamily="34" charset="0"/>
              </a:rPr>
              <a:t>='SQL*Net message from client' </a:t>
            </a:r>
            <a:r>
              <a:rPr lang="en-US" sz="1000" dirty="0" err="1">
                <a:latin typeface="Arial" pitchFamily="34" charset="0"/>
              </a:rPr>
              <a:t>ela</a:t>
            </a:r>
            <a:r>
              <a:rPr lang="en-US" sz="1000" dirty="0">
                <a:latin typeface="Arial" pitchFamily="34" charset="0"/>
              </a:rPr>
              <a:t>= 192 driver id=1650815232 #bytes=1 p3=0 </a:t>
            </a:r>
            <a:r>
              <a:rPr lang="en-US" sz="1000" dirty="0" err="1">
                <a:latin typeface="Arial" pitchFamily="34" charset="0"/>
              </a:rPr>
              <a:t>obj</a:t>
            </a:r>
            <a:r>
              <a:rPr lang="en-US" sz="1000" dirty="0">
                <a:latin typeface="Arial" pitchFamily="34" charset="0"/>
              </a:rPr>
              <a:t>#=-1 </a:t>
            </a:r>
            <a:r>
              <a:rPr lang="en-US" sz="1000" dirty="0" err="1">
                <a:latin typeface="Arial" pitchFamily="34" charset="0"/>
              </a:rPr>
              <a:t>tim</a:t>
            </a:r>
            <a:r>
              <a:rPr lang="en-US" sz="1000" dirty="0">
                <a:latin typeface="Arial" pitchFamily="34" charset="0"/>
              </a:rPr>
              <a:t>=1151519906035400</a:t>
            </a:r>
            <a:br>
              <a:rPr lang="en-US" sz="1000" dirty="0">
                <a:latin typeface="Arial" pitchFamily="34" charset="0"/>
              </a:rPr>
            </a:br>
            <a:r>
              <a:rPr lang="en-US" sz="1000" dirty="0">
                <a:latin typeface="Arial" pitchFamily="34" charset="0"/>
              </a:rPr>
              <a:t>STAT #2 id=1 </a:t>
            </a:r>
            <a:r>
              <a:rPr lang="en-US" sz="1000" dirty="0" err="1">
                <a:latin typeface="Arial" pitchFamily="34" charset="0"/>
              </a:rPr>
              <a:t>cnt</a:t>
            </a:r>
            <a:r>
              <a:rPr lang="en-US" sz="1000" dirty="0">
                <a:latin typeface="Arial" pitchFamily="34" charset="0"/>
              </a:rPr>
              <a:t>=1 </a:t>
            </a:r>
            <a:r>
              <a:rPr lang="en-US" sz="1000" dirty="0" err="1">
                <a:latin typeface="Arial" pitchFamily="34" charset="0"/>
              </a:rPr>
              <a:t>pid</a:t>
            </a:r>
            <a:r>
              <a:rPr lang="en-US" sz="1000" dirty="0">
                <a:latin typeface="Arial" pitchFamily="34" charset="0"/>
              </a:rPr>
              <a:t>=0 pos=1 </a:t>
            </a:r>
            <a:r>
              <a:rPr lang="en-US" sz="1000" dirty="0" err="1">
                <a:latin typeface="Arial" pitchFamily="34" charset="0"/>
              </a:rPr>
              <a:t>obj</a:t>
            </a:r>
            <a:r>
              <a:rPr lang="en-US" sz="1000" dirty="0">
                <a:latin typeface="Arial" pitchFamily="34" charset="0"/>
              </a:rPr>
              <a:t>=0 op='FAST DUAL  (</a:t>
            </a:r>
            <a:r>
              <a:rPr lang="en-US" sz="1000" dirty="0" err="1">
                <a:latin typeface="Arial" pitchFamily="34" charset="0"/>
              </a:rPr>
              <a:t>cr</a:t>
            </a:r>
            <a:r>
              <a:rPr lang="en-US" sz="1000" dirty="0">
                <a:latin typeface="Arial" pitchFamily="34" charset="0"/>
              </a:rPr>
              <a:t>=0 pr=0 pw=0 time=3 us)</a:t>
            </a:r>
          </a:p>
        </p:txBody>
      </p:sp>
      <p:sp>
        <p:nvSpPr>
          <p:cNvPr id="8" name="TextBox 7"/>
          <p:cNvSpPr txBox="1"/>
          <p:nvPr/>
        </p:nvSpPr>
        <p:spPr>
          <a:xfrm>
            <a:off x="3149600" y="1476828"/>
            <a:ext cx="5805714" cy="4893647"/>
          </a:xfrm>
          <a:prstGeom prst="rect">
            <a:avLst/>
          </a:prstGeom>
          <a:solidFill>
            <a:schemeClr val="bg1">
              <a:lumMod val="95000"/>
            </a:schemeClr>
          </a:solidFill>
          <a:ln>
            <a:solidFill>
              <a:schemeClr val="tx1"/>
            </a:solidFill>
          </a:ln>
        </p:spPr>
        <p:txBody>
          <a:bodyPr wrap="square">
            <a:spAutoFit/>
          </a:bodyPr>
          <a:lstStyle/>
          <a:p>
            <a:pPr>
              <a:defRPr/>
            </a:pPr>
            <a:r>
              <a:rPr lang="en-US" sz="800" dirty="0">
                <a:latin typeface="Courier New" pitchFamily="49" charset="0"/>
                <a:cs typeface="Courier New" pitchFamily="49" charset="0"/>
              </a:rPr>
              <a:t>--------------------------------------------------------------------------------------------</a:t>
            </a:r>
          </a:p>
          <a:p>
            <a:pPr>
              <a:defRPr/>
            </a:pPr>
            <a:r>
              <a:rPr lang="en-US" sz="800" dirty="0">
                <a:latin typeface="Courier New" pitchFamily="49" charset="0"/>
                <a:cs typeface="Courier New" pitchFamily="49" charset="0"/>
              </a:rPr>
              <a:t>| Id  | Operation                           | Name               | Starts | E-Rows | A-Rows |</a:t>
            </a:r>
          </a:p>
          <a:p>
            <a:pPr>
              <a:defRPr/>
            </a:pPr>
            <a:r>
              <a:rPr lang="en-US" sz="800" dirty="0">
                <a:latin typeface="Courier New" pitchFamily="49" charset="0"/>
                <a:cs typeface="Courier New" pitchFamily="49" charset="0"/>
              </a:rPr>
              <a:t>---------------------------------------------------------------------------------------------</a:t>
            </a:r>
          </a:p>
          <a:p>
            <a:pPr>
              <a:defRPr/>
            </a:pPr>
            <a:r>
              <a:rPr lang="en-US" sz="800" dirty="0">
                <a:latin typeface="Courier New" pitchFamily="49" charset="0"/>
                <a:cs typeface="Courier New" pitchFamily="49" charset="0"/>
              </a:rPr>
              <a:t>|   1 |  HASH GROUP BY                      |                    |      1 |      1 |      1 |</a:t>
            </a:r>
          </a:p>
          <a:p>
            <a:pPr>
              <a:defRPr/>
            </a:pPr>
            <a:r>
              <a:rPr lang="en-US" sz="800" dirty="0">
                <a:latin typeface="Courier New" pitchFamily="49" charset="0"/>
                <a:cs typeface="Courier New" pitchFamily="49" charset="0"/>
              </a:rPr>
              <a:t>|*  2 |   FILTER                            |                    |      1 |        |   1909 |</a:t>
            </a:r>
          </a:p>
          <a:p>
            <a:pPr>
              <a:defRPr/>
            </a:pPr>
            <a:r>
              <a:rPr lang="en-US" sz="800" dirty="0">
                <a:latin typeface="Courier New" pitchFamily="49" charset="0"/>
                <a:cs typeface="Courier New" pitchFamily="49" charset="0"/>
              </a:rPr>
              <a:t>|*  3 |    TABLE ACCESS BY INDEX ROWID      | PS_RETROPAYPGM_TBL |      1 |      1 |   3413 |</a:t>
            </a:r>
          </a:p>
          <a:p>
            <a:pPr>
              <a:defRPr/>
            </a:pPr>
            <a:r>
              <a:rPr lang="en-US" sz="800" dirty="0">
                <a:latin typeface="Courier New" pitchFamily="49" charset="0"/>
                <a:cs typeface="Courier New" pitchFamily="49" charset="0"/>
              </a:rPr>
              <a:t>|   4 |     NESTED LOOPS                    |                    |      1 |    165 |   6827 |</a:t>
            </a:r>
          </a:p>
          <a:p>
            <a:pPr>
              <a:defRPr/>
            </a:pPr>
            <a:r>
              <a:rPr lang="en-US" sz="800" dirty="0">
                <a:latin typeface="Courier New" pitchFamily="49" charset="0"/>
                <a:cs typeface="Courier New" pitchFamily="49" charset="0"/>
              </a:rPr>
              <a:t>|*  5 |      HASH JOIN                      |                    |      1 |    165 |   3413 |</a:t>
            </a:r>
          </a:p>
          <a:p>
            <a:pPr>
              <a:defRPr/>
            </a:pPr>
            <a:r>
              <a:rPr lang="en-US" sz="800" dirty="0">
                <a:latin typeface="Courier New" pitchFamily="49" charset="0"/>
                <a:cs typeface="Courier New" pitchFamily="49" charset="0"/>
              </a:rPr>
              <a:t>|*  6 |       HASH JOIN                     |                    |      1 |    165 |   3624 |</a:t>
            </a:r>
          </a:p>
          <a:p>
            <a:pPr>
              <a:defRPr/>
            </a:pPr>
            <a:r>
              <a:rPr lang="en-US" sz="800" dirty="0">
                <a:latin typeface="Courier New" pitchFamily="49" charset="0"/>
                <a:cs typeface="Courier New" pitchFamily="49" charset="0"/>
              </a:rPr>
              <a:t>|   7 |        TABLE ACCESS BY INDEX ROWID  | WB_JOB             |      1 |    242 |   2895 |</a:t>
            </a:r>
          </a:p>
          <a:p>
            <a:pPr>
              <a:defRPr/>
            </a:pPr>
            <a:r>
              <a:rPr lang="en-US" sz="800" dirty="0">
                <a:latin typeface="Courier New" pitchFamily="49" charset="0"/>
                <a:cs typeface="Courier New" pitchFamily="49" charset="0"/>
              </a:rPr>
              <a:t>|   8 |         NESTED LOOPS                |                    |      1 |    233 |   2897 |</a:t>
            </a:r>
          </a:p>
          <a:p>
            <a:pPr>
              <a:defRPr/>
            </a:pPr>
            <a:r>
              <a:rPr lang="en-US" sz="800" dirty="0">
                <a:latin typeface="Courier New" pitchFamily="49" charset="0"/>
                <a:cs typeface="Courier New" pitchFamily="49" charset="0"/>
              </a:rPr>
              <a:t>|   9 |          TABLE ACCESS BY INDEX ROWID| PS_PAY_CALENDAR    |      1 |      1 |      1 |</a:t>
            </a:r>
          </a:p>
          <a:p>
            <a:pPr>
              <a:defRPr/>
            </a:pPr>
            <a:r>
              <a:rPr lang="en-US" sz="800" dirty="0">
                <a:latin typeface="Courier New" pitchFamily="49" charset="0"/>
                <a:cs typeface="Courier New" pitchFamily="49" charset="0"/>
              </a:rPr>
              <a:t>|* 10 |           INDEX RANGE SCAN          | PS0PAY_CALENDAR    |      1 |      1 |      1 |</a:t>
            </a:r>
          </a:p>
          <a:p>
            <a:pPr>
              <a:defRPr/>
            </a:pPr>
            <a:r>
              <a:rPr lang="en-US" sz="800" dirty="0">
                <a:latin typeface="Courier New" pitchFamily="49" charset="0"/>
                <a:cs typeface="Courier New" pitchFamily="49" charset="0"/>
              </a:rPr>
              <a:t>|* 11 |          INDEX RANGE SCAN           | WBBJOB_B           |      1 |    286 |   2895 |</a:t>
            </a:r>
          </a:p>
          <a:p>
            <a:pPr>
              <a:defRPr/>
            </a:pPr>
            <a:r>
              <a:rPr lang="en-US" sz="800" dirty="0">
                <a:latin typeface="Courier New" pitchFamily="49" charset="0"/>
                <a:cs typeface="Courier New" pitchFamily="49" charset="0"/>
              </a:rPr>
              <a:t>|* 12 |        TABLE ACCESS FULL            | WB_RETROPAY_EARNS  |      1 |  27456 |    122K|</a:t>
            </a:r>
          </a:p>
          <a:p>
            <a:pPr>
              <a:defRPr/>
            </a:pPr>
            <a:r>
              <a:rPr lang="en-US" sz="800" dirty="0">
                <a:latin typeface="Courier New" pitchFamily="49" charset="0"/>
                <a:cs typeface="Courier New" pitchFamily="49" charset="0"/>
              </a:rPr>
              <a:t>|  13 |       TABLE ACCESS FULL             | PS_RETROPAY_RQST   |      1 |  13679 |  13679 |</a:t>
            </a:r>
          </a:p>
          <a:p>
            <a:pPr>
              <a:defRPr/>
            </a:pPr>
            <a:r>
              <a:rPr lang="en-US" sz="800" dirty="0">
                <a:latin typeface="Courier New" pitchFamily="49" charset="0"/>
                <a:cs typeface="Courier New" pitchFamily="49" charset="0"/>
              </a:rPr>
              <a:t>|* 14 |      INDEX RANGE SCAN               | PS#RETROPAYPGM_TBL |   3413 |      1 |   3413 |</a:t>
            </a:r>
          </a:p>
          <a:p>
            <a:pPr>
              <a:defRPr/>
            </a:pPr>
            <a:r>
              <a:rPr lang="en-US" sz="800" dirty="0">
                <a:latin typeface="Courier New" pitchFamily="49" charset="0"/>
                <a:cs typeface="Courier New" pitchFamily="49" charset="0"/>
              </a:rPr>
              <a:t>|  15 |    SORT AGGREGATE                   |                    |   1791 |      1 |   1791 |</a:t>
            </a:r>
          </a:p>
          <a:p>
            <a:pPr>
              <a:defRPr/>
            </a:pPr>
            <a:r>
              <a:rPr lang="en-US" sz="800" dirty="0">
                <a:latin typeface="Courier New" pitchFamily="49" charset="0"/>
                <a:cs typeface="Courier New" pitchFamily="49" charset="0"/>
              </a:rPr>
              <a:t>|  16 |     FIRST ROW                       |                    |   1791 |      1 |   1579 |</a:t>
            </a:r>
          </a:p>
          <a:p>
            <a:pPr>
              <a:defRPr/>
            </a:pPr>
            <a:r>
              <a:rPr lang="en-US" sz="800" dirty="0">
                <a:latin typeface="Courier New" pitchFamily="49" charset="0"/>
                <a:cs typeface="Courier New" pitchFamily="49" charset="0"/>
              </a:rPr>
              <a:t>|* 17 |      INDEX RANGE SCAN (MIN/MAX)     | WB_JOB_F           |   1791 |      1 |   1579 |</a:t>
            </a:r>
          </a:p>
          <a:p>
            <a:pPr>
              <a:defRPr/>
            </a:pPr>
            <a:r>
              <a:rPr lang="en-US" sz="800" dirty="0">
                <a:latin typeface="Courier New" pitchFamily="49" charset="0"/>
                <a:cs typeface="Courier New" pitchFamily="49" charset="0"/>
              </a:rPr>
              <a:t>|  18 |       SORT AGGREGATE                |                    |   1539 |      1 |   1539 |</a:t>
            </a:r>
          </a:p>
          <a:p>
            <a:pPr>
              <a:defRPr/>
            </a:pPr>
            <a:r>
              <a:rPr lang="en-US" sz="800" dirty="0">
                <a:latin typeface="Courier New" pitchFamily="49" charset="0"/>
                <a:cs typeface="Courier New" pitchFamily="49" charset="0"/>
              </a:rPr>
              <a:t>|  19 |        FIRST ROW                    |                    |   1539 |      1 |   1539 |</a:t>
            </a:r>
          </a:p>
          <a:p>
            <a:pPr>
              <a:defRPr/>
            </a:pPr>
            <a:r>
              <a:rPr lang="en-US" sz="800" dirty="0">
                <a:latin typeface="Courier New" pitchFamily="49" charset="0"/>
                <a:cs typeface="Courier New" pitchFamily="49" charset="0"/>
              </a:rPr>
              <a:t>|* 20 |         INDEX RANGE SCAN (MIN/MAX)  | WB_JOB_G           |   1539 |      1 |   1539 |</a:t>
            </a:r>
          </a:p>
          <a:p>
            <a:pPr>
              <a:defRPr/>
            </a:pPr>
            <a:r>
              <a:rPr lang="en-US" sz="800" dirty="0">
                <a:latin typeface="Courier New" pitchFamily="49" charset="0"/>
                <a:cs typeface="Courier New" pitchFamily="49" charset="0"/>
              </a:rPr>
              <a:t>---------------------------------------------------------------------------------------------</a:t>
            </a:r>
          </a:p>
          <a:p>
            <a:pPr>
              <a:defRPr/>
            </a:pPr>
            <a:endParaRPr lang="en-US" sz="800" dirty="0">
              <a:latin typeface="Courier New" pitchFamily="49" charset="0"/>
              <a:cs typeface="Courier New" pitchFamily="49" charset="0"/>
            </a:endParaRPr>
          </a:p>
          <a:p>
            <a:pPr>
              <a:defRPr/>
            </a:pPr>
            <a:endParaRPr lang="en-US" sz="800" dirty="0">
              <a:latin typeface="Courier New" pitchFamily="49" charset="0"/>
              <a:cs typeface="Courier New" pitchFamily="49" charset="0"/>
            </a:endParaRPr>
          </a:p>
          <a:p>
            <a:pPr>
              <a:defRPr/>
            </a:pPr>
            <a:r>
              <a:rPr lang="en-US" sz="800" dirty="0">
                <a:latin typeface="Courier New" pitchFamily="49" charset="0"/>
                <a:cs typeface="Courier New" pitchFamily="49" charset="0"/>
              </a:rPr>
              <a:t>Predicate Information (identified by operation id):</a:t>
            </a:r>
          </a:p>
          <a:p>
            <a:pPr>
              <a:defRPr/>
            </a:pPr>
            <a:r>
              <a:rPr lang="en-US" sz="800" dirty="0">
                <a:latin typeface="Courier New" pitchFamily="49" charset="0"/>
                <a:cs typeface="Courier New" pitchFamily="49" charset="0"/>
              </a:rPr>
              <a:t>---------------------------------------------------</a:t>
            </a:r>
          </a:p>
          <a:p>
            <a:pPr>
              <a:defRPr/>
            </a:pPr>
            <a:endParaRPr lang="en-US" sz="800" dirty="0">
              <a:latin typeface="Courier New" pitchFamily="49" charset="0"/>
              <a:cs typeface="Courier New" pitchFamily="49" charset="0"/>
            </a:endParaRPr>
          </a:p>
          <a:p>
            <a:pPr>
              <a:defRPr/>
            </a:pPr>
            <a:r>
              <a:rPr lang="en-US" sz="800" dirty="0">
                <a:latin typeface="Courier New" pitchFamily="49" charset="0"/>
                <a:cs typeface="Courier New" pitchFamily="49" charset="0"/>
              </a:rPr>
              <a:t>   2 - filter(("B"."EFFDT"= AND "B"."EFFSEQ"=))</a:t>
            </a:r>
          </a:p>
          <a:p>
            <a:pPr>
              <a:defRPr/>
            </a:pPr>
            <a:r>
              <a:rPr lang="en-US" sz="800" dirty="0">
                <a:latin typeface="Courier New" pitchFamily="49" charset="0"/>
                <a:cs typeface="Courier New" pitchFamily="49" charset="0"/>
              </a:rPr>
              <a:t>   3 - filter("E"."OFF_CYCLE"="A"."PAY_OFF_CYCLE_CAL")</a:t>
            </a:r>
          </a:p>
          <a:p>
            <a:pPr>
              <a:defRPr/>
            </a:pPr>
            <a:r>
              <a:rPr lang="en-US" sz="800" dirty="0">
                <a:latin typeface="Courier New" pitchFamily="49" charset="0"/>
                <a:cs typeface="Courier New" pitchFamily="49" charset="0"/>
              </a:rPr>
              <a:t>   5 - access("D"."RETROPAY_SEQ_NO"="C"."RETROPAY_SEQ_NO")</a:t>
            </a:r>
          </a:p>
          <a:p>
            <a:pPr>
              <a:defRPr/>
            </a:pPr>
            <a:r>
              <a:rPr lang="en-US" sz="800" dirty="0">
                <a:latin typeface="Courier New" pitchFamily="49" charset="0"/>
                <a:cs typeface="Courier New" pitchFamily="49" charset="0"/>
              </a:rPr>
              <a:t>   6 - access("C"."EMPLID"="B"."EMPLID" AND "C"."EMPL_RCD#"="B"."EMPL_RCD#")</a:t>
            </a:r>
          </a:p>
          <a:p>
            <a:pPr>
              <a:defRPr/>
            </a:pPr>
            <a:r>
              <a:rPr lang="en-US" sz="800" dirty="0">
                <a:latin typeface="Courier New" pitchFamily="49" charset="0"/>
                <a:cs typeface="Courier New" pitchFamily="49" charset="0"/>
              </a:rPr>
              <a:t>  10 - access("A"."RUN_ID"='PD2' AND "A"."PAY_CONFIRM_RUN"='N')</a:t>
            </a:r>
          </a:p>
          <a:p>
            <a:pPr>
              <a:defRPr/>
            </a:pPr>
            <a:r>
              <a:rPr lang="en-US" sz="800" dirty="0">
                <a:latin typeface="Courier New" pitchFamily="49" charset="0"/>
                <a:cs typeface="Courier New" pitchFamily="49" charset="0"/>
              </a:rPr>
              <a:t>  11 - access("B"."COMPANY"="A"."COMPANY" AND "B"."PAYGROUP"="A"."PAYGROUP")</a:t>
            </a:r>
          </a:p>
          <a:p>
            <a:pPr>
              <a:defRPr/>
            </a:pPr>
            <a:r>
              <a:rPr lang="en-US" sz="800" dirty="0">
                <a:latin typeface="Courier New" pitchFamily="49" charset="0"/>
                <a:cs typeface="Courier New" pitchFamily="49" charset="0"/>
              </a:rPr>
              <a:t>  12 - filter(("C"."RETROPAY_PRCS_FLAG"='C' AND "C"."RETROPAY_LOAD_SW"='Y'))</a:t>
            </a:r>
          </a:p>
          <a:p>
            <a:pPr>
              <a:defRPr/>
            </a:pPr>
            <a:r>
              <a:rPr lang="en-US" sz="800" dirty="0">
                <a:latin typeface="Courier New" pitchFamily="49" charset="0"/>
                <a:cs typeface="Courier New" pitchFamily="49" charset="0"/>
              </a:rPr>
              <a:t>  14 - access("E"."RETROPAY_PGM_ID"="D"."RETROPAY_PGM_ID")</a:t>
            </a:r>
          </a:p>
          <a:p>
            <a:pPr>
              <a:defRPr/>
            </a:pPr>
            <a:r>
              <a:rPr lang="en-US" sz="800" dirty="0">
                <a:latin typeface="Courier New" pitchFamily="49" charset="0"/>
                <a:cs typeface="Courier New" pitchFamily="49" charset="0"/>
              </a:rPr>
              <a:t>  17 - access("F"."EMPLID"=:B1 AND "F"."EMPL_RCD#"=:B2 AND "F"."EFFDT"&lt;=:B3)</a:t>
            </a:r>
          </a:p>
          <a:p>
            <a:pPr>
              <a:defRPr/>
            </a:pPr>
            <a:r>
              <a:rPr lang="en-US" sz="800" dirty="0">
                <a:latin typeface="Courier New" pitchFamily="49" charset="0"/>
                <a:cs typeface="Courier New" pitchFamily="49" charset="0"/>
              </a:rPr>
              <a:t>  20 - access("G"."EMPLID"=:B1 AND "G"."EMPL_RCD#"=:B2 AND "G"."EFFDT"=:B3)</a:t>
            </a:r>
          </a:p>
        </p:txBody>
      </p:sp>
      <p:sp>
        <p:nvSpPr>
          <p:cNvPr id="5125" name="TextBox 8"/>
          <p:cNvSpPr txBox="1">
            <a:spLocks noChangeArrowheads="1"/>
          </p:cNvSpPr>
          <p:nvPr/>
        </p:nvSpPr>
        <p:spPr bwMode="auto">
          <a:xfrm>
            <a:off x="685800" y="990600"/>
            <a:ext cx="2590800" cy="381000"/>
          </a:xfrm>
          <a:prstGeom prst="rect">
            <a:avLst/>
          </a:prstGeom>
          <a:noFill/>
          <a:ln w="9525">
            <a:noFill/>
            <a:miter lim="800000"/>
            <a:headEnd/>
            <a:tailEnd/>
          </a:ln>
        </p:spPr>
        <p:txBody>
          <a:bodyPr>
            <a:spAutoFit/>
          </a:bodyPr>
          <a:lstStyle/>
          <a:p>
            <a:r>
              <a:rPr lang="en-US"/>
              <a:t>Trace file </a:t>
            </a:r>
          </a:p>
        </p:txBody>
      </p:sp>
      <p:sp>
        <p:nvSpPr>
          <p:cNvPr id="5126" name="TextBox 9"/>
          <p:cNvSpPr txBox="1">
            <a:spLocks noChangeArrowheads="1"/>
          </p:cNvSpPr>
          <p:nvPr/>
        </p:nvSpPr>
        <p:spPr bwMode="auto">
          <a:xfrm>
            <a:off x="4495800" y="1066800"/>
            <a:ext cx="3657600" cy="369888"/>
          </a:xfrm>
          <a:prstGeom prst="rect">
            <a:avLst/>
          </a:prstGeom>
          <a:noFill/>
          <a:ln w="9525">
            <a:noFill/>
            <a:miter lim="800000"/>
            <a:headEnd/>
            <a:tailEnd/>
          </a:ln>
        </p:spPr>
        <p:txBody>
          <a:bodyPr>
            <a:spAutoFit/>
          </a:bodyPr>
          <a:lstStyle/>
          <a:p>
            <a:r>
              <a:rPr lang="en-US" dirty="0"/>
              <a:t>Execution </a:t>
            </a:r>
            <a:r>
              <a:rPr lang="en-US" dirty="0" smtClean="0"/>
              <a:t>Plan</a:t>
            </a:r>
            <a:endParaRPr lang="en-US" dirty="0"/>
          </a:p>
        </p:txBody>
      </p:sp>
      <p:sp>
        <p:nvSpPr>
          <p:cNvPr id="11" name="TextBox 10"/>
          <p:cNvSpPr txBox="1"/>
          <p:nvPr/>
        </p:nvSpPr>
        <p:spPr>
          <a:xfrm rot="20068380">
            <a:off x="836613" y="2809875"/>
            <a:ext cx="6780212" cy="1350963"/>
          </a:xfrm>
          <a:prstGeom prst="rect">
            <a:avLst/>
          </a:prstGeom>
          <a:solidFill>
            <a:schemeClr val="accent5">
              <a:lumMod val="60000"/>
              <a:lumOff val="40000"/>
            </a:schemeClr>
          </a:solidFill>
          <a:ln>
            <a:solidFill>
              <a:schemeClr val="tx1"/>
            </a:solidFill>
          </a:ln>
        </p:spPr>
        <p:txBody>
          <a:bodyPr>
            <a:spAutoFit/>
          </a:bodyPr>
          <a:lstStyle/>
          <a:p>
            <a:pPr>
              <a:lnSpc>
                <a:spcPct val="93000"/>
              </a:lnSpc>
              <a:buClr>
                <a:srgbClr val="000000"/>
              </a:buClr>
              <a:buSzPct val="100000"/>
              <a:buFont typeface="Arial" charset="0"/>
              <a:buNone/>
              <a:defRPr/>
            </a:pPr>
            <a:r>
              <a:rPr lang="en-US" sz="8800" dirty="0"/>
              <a:t>Complexity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53" y="-224289"/>
            <a:ext cx="8458200" cy="914400"/>
          </a:xfrm>
        </p:spPr>
        <p:txBody>
          <a:bodyPr>
            <a:normAutofit/>
          </a:bodyPr>
          <a:lstStyle/>
          <a:p>
            <a:r>
              <a:rPr lang="en-US" sz="3200" dirty="0" smtClean="0"/>
              <a:t>Visual SQL Tuning</a:t>
            </a:r>
            <a:endParaRPr lang="en-US" sz="3200" dirty="0"/>
          </a:p>
        </p:txBody>
      </p:sp>
      <p:sp>
        <p:nvSpPr>
          <p:cNvPr id="3" name="Content Placeholder 2"/>
          <p:cNvSpPr>
            <a:spLocks noGrp="1"/>
          </p:cNvSpPr>
          <p:nvPr>
            <p:ph idx="1"/>
          </p:nvPr>
        </p:nvSpPr>
        <p:spPr/>
        <p:txBody>
          <a:bodyPr/>
          <a:lstStyle/>
          <a:p>
            <a:endParaRPr lang="en-US"/>
          </a:p>
        </p:txBody>
      </p:sp>
      <p:pic>
        <p:nvPicPr>
          <p:cNvPr id="2050" name="Picture 2" descr="http://www.embarcadero.com/images/et/product/db_optimizer/Indexes_VST_datasheetimag.jpg"/>
          <p:cNvPicPr>
            <a:picLocks noChangeAspect="1" noChangeArrowheads="1"/>
          </p:cNvPicPr>
          <p:nvPr/>
        </p:nvPicPr>
        <p:blipFill>
          <a:blip r:embed="rId3" cstate="print"/>
          <a:srcRect/>
          <a:stretch>
            <a:fillRect/>
          </a:stretch>
        </p:blipFill>
        <p:spPr bwMode="auto">
          <a:xfrm>
            <a:off x="533400" y="1295400"/>
            <a:ext cx="7162800" cy="5421109"/>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05" y="-209913"/>
            <a:ext cx="8458200" cy="914400"/>
          </a:xfrm>
        </p:spPr>
        <p:txBody>
          <a:bodyPr>
            <a:normAutofit/>
          </a:bodyPr>
          <a:lstStyle/>
          <a:p>
            <a:r>
              <a:rPr lang="en-US" sz="3200" dirty="0" smtClean="0"/>
              <a:t>Tuning SQL</a:t>
            </a:r>
            <a:endParaRPr lang="en-US" sz="3200" dirty="0"/>
          </a:p>
        </p:txBody>
      </p:sp>
      <p:sp>
        <p:nvSpPr>
          <p:cNvPr id="3" name="Content Placeholder 2"/>
          <p:cNvSpPr>
            <a:spLocks noGrp="1"/>
          </p:cNvSpPr>
          <p:nvPr>
            <p:ph idx="1"/>
          </p:nvPr>
        </p:nvSpPr>
        <p:spPr/>
        <p:txBody>
          <a:bodyPr>
            <a:noAutofit/>
          </a:bodyPr>
          <a:lstStyle/>
          <a:p>
            <a:r>
              <a:rPr lang="en-US" sz="3600" dirty="0" smtClean="0"/>
              <a:t>Indexes</a:t>
            </a:r>
          </a:p>
          <a:p>
            <a:pPr lvl="1"/>
            <a:r>
              <a:rPr lang="en-US" sz="2000" dirty="0" smtClean="0"/>
              <a:t>Missing indexes</a:t>
            </a:r>
          </a:p>
          <a:p>
            <a:r>
              <a:rPr lang="en-US" sz="3600" dirty="0" smtClean="0"/>
              <a:t>Table Stats</a:t>
            </a:r>
          </a:p>
          <a:p>
            <a:pPr lvl="1"/>
            <a:r>
              <a:rPr lang="en-US" sz="2000" dirty="0" smtClean="0"/>
              <a:t>Stale statistics</a:t>
            </a:r>
          </a:p>
          <a:p>
            <a:r>
              <a:rPr lang="en-US" sz="3600" dirty="0" smtClean="0"/>
              <a:t>Histograms</a:t>
            </a:r>
          </a:p>
          <a:p>
            <a:pPr lvl="1"/>
            <a:r>
              <a:rPr lang="en-US" sz="2000" dirty="0" smtClean="0"/>
              <a:t>Recommendations</a:t>
            </a:r>
          </a:p>
          <a:p>
            <a:r>
              <a:rPr lang="en-US" sz="3600" dirty="0" smtClean="0"/>
              <a:t>Execution Plan </a:t>
            </a:r>
          </a:p>
          <a:p>
            <a:pPr lvl="1"/>
            <a:r>
              <a:rPr lang="en-US" sz="2400" dirty="0" smtClean="0"/>
              <a:t>DB Optimizer automatically finds better plans</a:t>
            </a:r>
            <a:endParaRPr lang="en-US" sz="3200" dirty="0" smtClean="0"/>
          </a:p>
          <a:p>
            <a:r>
              <a:rPr lang="en-US" sz="3600" u="sng" dirty="0" smtClean="0"/>
              <a:t>Visual SQL Tuning</a:t>
            </a:r>
            <a:r>
              <a:rPr lang="en-US" sz="3600" dirty="0" smtClean="0"/>
              <a:t> diagrams</a:t>
            </a:r>
            <a:endParaRPr lang="en-US" sz="3600" dirty="0"/>
          </a:p>
        </p:txBody>
      </p:sp>
      <p:pic>
        <p:nvPicPr>
          <p:cNvPr id="4" name="Picture 2"/>
          <p:cNvPicPr>
            <a:picLocks noChangeAspect="1" noChangeArrowheads="1"/>
          </p:cNvPicPr>
          <p:nvPr/>
        </p:nvPicPr>
        <p:blipFill>
          <a:blip r:embed="rId3" cstate="print"/>
          <a:srcRect/>
          <a:stretch>
            <a:fillRect/>
          </a:stretch>
        </p:blipFill>
        <p:spPr bwMode="auto">
          <a:xfrm>
            <a:off x="3581400" y="1295400"/>
            <a:ext cx="5399008" cy="3429000"/>
          </a:xfrm>
          <a:prstGeom prst="rect">
            <a:avLst/>
          </a:prstGeom>
          <a:noFill/>
          <a:ln w="9525">
            <a:solidFill>
              <a:schemeClr val="bg1">
                <a:lumMod val="65000"/>
              </a:schemeClr>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8752" y="-227166"/>
            <a:ext cx="8458200" cy="914400"/>
          </a:xfrm>
        </p:spPr>
        <p:txBody>
          <a:bodyPr>
            <a:normAutofit/>
          </a:bodyPr>
          <a:lstStyle/>
          <a:p>
            <a:r>
              <a:rPr lang="en-US" sz="3600" dirty="0" smtClean="0"/>
              <a:t>VST Steps</a:t>
            </a:r>
          </a:p>
        </p:txBody>
      </p:sp>
      <p:sp>
        <p:nvSpPr>
          <p:cNvPr id="10243" name="Content Placeholder 2"/>
          <p:cNvSpPr>
            <a:spLocks noGrp="1"/>
          </p:cNvSpPr>
          <p:nvPr>
            <p:ph idx="1"/>
          </p:nvPr>
        </p:nvSpPr>
        <p:spPr>
          <a:xfrm>
            <a:off x="361950" y="1000125"/>
            <a:ext cx="8782050" cy="5205413"/>
          </a:xfrm>
        </p:spPr>
        <p:txBody>
          <a:bodyPr>
            <a:normAutofit fontScale="92500" lnSpcReduction="10000"/>
          </a:bodyPr>
          <a:lstStyle/>
          <a:p>
            <a:pPr marL="228600" indent="-228600">
              <a:lnSpc>
                <a:spcPct val="100000"/>
              </a:lnSpc>
              <a:spcBef>
                <a:spcPct val="0"/>
              </a:spcBef>
              <a:buFontTx/>
              <a:buAutoNum type="arabicPeriod"/>
            </a:pPr>
            <a:endParaRPr lang="en-US" sz="1800" dirty="0" smtClean="0"/>
          </a:p>
          <a:p>
            <a:pPr marL="228600" indent="-228600">
              <a:lnSpc>
                <a:spcPct val="100000"/>
              </a:lnSpc>
              <a:spcBef>
                <a:spcPts val="1200"/>
              </a:spcBef>
              <a:buFontTx/>
              <a:buNone/>
            </a:pPr>
            <a:endParaRPr lang="en-US" sz="2600" dirty="0" smtClean="0"/>
          </a:p>
          <a:p>
            <a:pPr marL="228600" indent="-228600">
              <a:lnSpc>
                <a:spcPct val="100000"/>
              </a:lnSpc>
              <a:spcBef>
                <a:spcPts val="1200"/>
              </a:spcBef>
              <a:buFontTx/>
              <a:buAutoNum type="arabicPeriod"/>
            </a:pPr>
            <a:r>
              <a:rPr lang="en-US" sz="4400" dirty="0" smtClean="0"/>
              <a:t> Tables </a:t>
            </a:r>
          </a:p>
          <a:p>
            <a:pPr marL="628650" lvl="1" indent="-228600">
              <a:spcBef>
                <a:spcPts val="1200"/>
              </a:spcBef>
            </a:pPr>
            <a:r>
              <a:rPr lang="en-US" sz="3900" dirty="0" smtClean="0"/>
              <a:t> drawn as nodes</a:t>
            </a:r>
          </a:p>
          <a:p>
            <a:pPr marL="228600" indent="-228600">
              <a:lnSpc>
                <a:spcPct val="100000"/>
              </a:lnSpc>
              <a:spcBef>
                <a:spcPts val="1200"/>
              </a:spcBef>
              <a:buFontTx/>
              <a:buAutoNum type="arabicPeriod"/>
            </a:pPr>
            <a:r>
              <a:rPr lang="en-US" sz="4400" dirty="0" smtClean="0"/>
              <a:t>  Joins </a:t>
            </a:r>
          </a:p>
          <a:p>
            <a:pPr marL="628650" lvl="1" indent="-228600">
              <a:spcBef>
                <a:spcPts val="1200"/>
              </a:spcBef>
            </a:pPr>
            <a:r>
              <a:rPr lang="en-US" sz="3500" dirty="0" smtClean="0"/>
              <a:t> drawn as connector lines</a:t>
            </a:r>
          </a:p>
          <a:p>
            <a:pPr marL="228600" indent="-228600">
              <a:lnSpc>
                <a:spcPct val="100000"/>
              </a:lnSpc>
              <a:spcBef>
                <a:spcPts val="1200"/>
              </a:spcBef>
              <a:buFontTx/>
              <a:buAutoNum type="arabicPeriod"/>
            </a:pPr>
            <a:r>
              <a:rPr lang="en-US" sz="4400" dirty="0" smtClean="0"/>
              <a:t>  Filters </a:t>
            </a:r>
          </a:p>
          <a:p>
            <a:pPr marL="628650" lvl="1" indent="-228600">
              <a:spcBef>
                <a:spcPts val="1200"/>
              </a:spcBef>
            </a:pPr>
            <a:r>
              <a:rPr lang="en-US" sz="4000" dirty="0" smtClean="0"/>
              <a:t> </a:t>
            </a:r>
            <a:r>
              <a:rPr lang="en-US" sz="3500" dirty="0" smtClean="0"/>
              <a:t>mark on each table with filter in where clause</a:t>
            </a:r>
            <a:endParaRPr lang="en-US" sz="4000" dirty="0" smtClean="0"/>
          </a:p>
          <a:p>
            <a:pPr marL="228600" indent="-228600">
              <a:lnSpc>
                <a:spcPct val="100000"/>
              </a:lnSpc>
              <a:spcBef>
                <a:spcPts val="1200"/>
              </a:spcBef>
              <a:buFontTx/>
              <a:buAutoNum type="arabicPeriod"/>
            </a:pPr>
            <a:endParaRPr lang="en-US" sz="2400" dirty="0" smtClean="0"/>
          </a:p>
        </p:txBody>
      </p:sp>
      <p:sp>
        <p:nvSpPr>
          <p:cNvPr id="10244" name="Slide Number Placeholder 3"/>
          <p:cNvSpPr>
            <a:spLocks noGrp="1"/>
          </p:cNvSpPr>
          <p:nvPr>
            <p:ph type="sldNum" sz="quarter" idx="10"/>
          </p:nvPr>
        </p:nvSpPr>
        <p:spPr>
          <a:noFill/>
        </p:spPr>
        <p:txBody>
          <a:bodyPr/>
          <a:lstStyle/>
          <a:p>
            <a:fld id="{60DD5F5A-0631-431F-A815-74D1F5845C55}" type="slidenum">
              <a:rPr lang="en-US" smtClean="0"/>
              <a:pPr/>
              <a:t>34</a:t>
            </a:fld>
            <a:endParaRPr lang="en-US" smtClean="0"/>
          </a:p>
        </p:txBody>
      </p:sp>
      <p:sp>
        <p:nvSpPr>
          <p:cNvPr id="10245" name="Date Placeholder 4"/>
          <p:cNvSpPr>
            <a:spLocks noGrp="1"/>
          </p:cNvSpPr>
          <p:nvPr>
            <p:ph type="dt" sz="quarter" idx="11"/>
          </p:nvPr>
        </p:nvSpPr>
        <p:spPr>
          <a:noFill/>
        </p:spPr>
        <p:txBody>
          <a:bodyPr/>
          <a:lstStyle/>
          <a:p>
            <a:fld id="{34280288-0BA3-4A7B-94B4-48D05F9C41A5}" type="datetime1">
              <a:rPr lang="en-US" smtClean="0"/>
              <a:pPr/>
              <a:t>2/24/2011</a:t>
            </a:fld>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258795"/>
            <a:ext cx="8458200" cy="914400"/>
          </a:xfrm>
        </p:spPr>
        <p:txBody>
          <a:bodyPr>
            <a:normAutofit/>
          </a:bodyPr>
          <a:lstStyle/>
          <a:p>
            <a:r>
              <a:rPr lang="en-US" sz="3600" dirty="0" smtClean="0"/>
              <a:t>How to VST: Tables and Joins</a:t>
            </a:r>
          </a:p>
        </p:txBody>
      </p:sp>
      <p:sp>
        <p:nvSpPr>
          <p:cNvPr id="12291" name="Content Placeholder 2"/>
          <p:cNvSpPr>
            <a:spLocks noGrp="1"/>
          </p:cNvSpPr>
          <p:nvPr>
            <p:ph idx="1"/>
          </p:nvPr>
        </p:nvSpPr>
        <p:spPr>
          <a:xfrm>
            <a:off x="203200" y="958850"/>
            <a:ext cx="6389688" cy="3816350"/>
          </a:xfrm>
        </p:spPr>
        <p:txBody>
          <a:bodyPr/>
          <a:lstStyle/>
          <a:p>
            <a:pPr>
              <a:buFont typeface="Wingdings" pitchFamily="2" charset="2"/>
              <a:buNone/>
            </a:pPr>
            <a:r>
              <a:rPr lang="en-US" sz="1000" smtClean="0">
                <a:latin typeface="Courier New" pitchFamily="49" charset="0"/>
                <a:cs typeface="Courier New" pitchFamily="49" charset="0"/>
              </a:rPr>
              <a:t>SELECT C.Phone_Number, C.Honorific, C.First_Name, C.Last_Name, </a:t>
            </a:r>
          </a:p>
          <a:p>
            <a:pPr>
              <a:buFont typeface="Wingdings" pitchFamily="2" charset="2"/>
              <a:buNone/>
            </a:pPr>
            <a:r>
              <a:rPr lang="en-US" sz="1000" smtClean="0">
                <a:latin typeface="Courier New" pitchFamily="49" charset="0"/>
                <a:cs typeface="Courier New" pitchFamily="49" charset="0"/>
              </a:rPr>
              <a:t>       C.Suffix, C.Address_ID, A.Address_ID, A.Street_Address_Line1, </a:t>
            </a:r>
          </a:p>
          <a:p>
            <a:pPr>
              <a:buFont typeface="Wingdings" pitchFamily="2" charset="2"/>
              <a:buNone/>
            </a:pPr>
            <a:r>
              <a:rPr lang="en-US" sz="1000" smtClean="0">
                <a:latin typeface="Courier New" pitchFamily="49" charset="0"/>
                <a:cs typeface="Courier New" pitchFamily="49" charset="0"/>
              </a:rPr>
              <a:t>       A.Street_Address_Line2, A.City_Name, A.State_Abbreviation, </a:t>
            </a:r>
          </a:p>
          <a:p>
            <a:pPr>
              <a:buFont typeface="Wingdings" pitchFamily="2" charset="2"/>
              <a:buNone/>
            </a:pPr>
            <a:r>
              <a:rPr lang="en-US" sz="1000" smtClean="0">
                <a:latin typeface="Courier New" pitchFamily="49" charset="0"/>
                <a:cs typeface="Courier New" pitchFamily="49" charset="0"/>
              </a:rPr>
              <a:t>       A.ZIP_Code, OD.Deferred_Shipment_Date, OD.Item_Count, </a:t>
            </a:r>
          </a:p>
          <a:p>
            <a:pPr>
              <a:buFont typeface="Wingdings" pitchFamily="2" charset="2"/>
              <a:buNone/>
            </a:pPr>
            <a:r>
              <a:rPr lang="en-US" sz="1000" smtClean="0">
                <a:latin typeface="Courier New" pitchFamily="49" charset="0"/>
                <a:cs typeface="Courier New" pitchFamily="49" charset="0"/>
              </a:rPr>
              <a:t>       ODT.Text, OT.Text, P.Product_Description, S.Shipment_Date </a:t>
            </a:r>
          </a:p>
          <a:p>
            <a:pPr>
              <a:buFont typeface="Wingdings" pitchFamily="2" charset="2"/>
              <a:buNone/>
            </a:pPr>
            <a:r>
              <a:rPr lang="en-US" sz="1000" smtClean="0">
                <a:latin typeface="Courier New" pitchFamily="49" charset="0"/>
                <a:cs typeface="Courier New" pitchFamily="49" charset="0"/>
              </a:rPr>
              <a:t>FROM Orders O, Order_Details OD, Products P, Customers C, Shipments S, </a:t>
            </a:r>
          </a:p>
          <a:p>
            <a:pPr>
              <a:buFont typeface="Wingdings" pitchFamily="2" charset="2"/>
              <a:buNone/>
            </a:pPr>
            <a:r>
              <a:rPr lang="en-US" sz="1000" smtClean="0">
                <a:latin typeface="Courier New" pitchFamily="49" charset="0"/>
                <a:cs typeface="Courier New" pitchFamily="49" charset="0"/>
              </a:rPr>
              <a:t>     Addresses A, Code_Translations ODT, Code_Translations OT</a:t>
            </a:r>
          </a:p>
          <a:p>
            <a:pPr>
              <a:buFont typeface="Wingdings" pitchFamily="2" charset="2"/>
              <a:buNone/>
            </a:pPr>
            <a:r>
              <a:rPr lang="en-US" sz="1000" smtClean="0">
                <a:latin typeface="Courier New" pitchFamily="49" charset="0"/>
                <a:cs typeface="Courier New" pitchFamily="49" charset="0"/>
              </a:rPr>
              <a:t>WHERE UPPER(C.Last_Name) LIKE :Last_Name||'%'</a:t>
            </a:r>
          </a:p>
          <a:p>
            <a:pPr>
              <a:buFont typeface="Wingdings" pitchFamily="2" charset="2"/>
              <a:buNone/>
            </a:pPr>
            <a:r>
              <a:rPr lang="en-US" sz="1000" smtClean="0">
                <a:latin typeface="Courier New" pitchFamily="49" charset="0"/>
                <a:cs typeface="Courier New" pitchFamily="49" charset="0"/>
              </a:rPr>
              <a:t>  AND UPPER(C.First_Name) LIKE :First_Name||'%'</a:t>
            </a:r>
          </a:p>
          <a:p>
            <a:pPr>
              <a:buFont typeface="Wingdings" pitchFamily="2" charset="2"/>
              <a:buNone/>
            </a:pPr>
            <a:r>
              <a:rPr lang="en-US" sz="1000" smtClean="0">
                <a:latin typeface="Courier New" pitchFamily="49" charset="0"/>
                <a:cs typeface="Courier New" pitchFamily="49" charset="0"/>
              </a:rPr>
              <a:t>  AND OD.Order_ID = O.Order_ID</a:t>
            </a:r>
          </a:p>
          <a:p>
            <a:pPr>
              <a:buFont typeface="Wingdings" pitchFamily="2" charset="2"/>
              <a:buNone/>
            </a:pPr>
            <a:r>
              <a:rPr lang="en-US" sz="1000" smtClean="0">
                <a:latin typeface="Courier New" pitchFamily="49" charset="0"/>
                <a:cs typeface="Courier New" pitchFamily="49" charset="0"/>
              </a:rPr>
              <a:t>  AND O.Customer_ID = C.Customer_ID</a:t>
            </a:r>
          </a:p>
          <a:p>
            <a:pPr>
              <a:buFont typeface="Wingdings" pitchFamily="2" charset="2"/>
              <a:buNone/>
            </a:pPr>
            <a:r>
              <a:rPr lang="en-US" sz="1000" smtClean="0">
                <a:latin typeface="Courier New" pitchFamily="49" charset="0"/>
                <a:cs typeface="Courier New" pitchFamily="49" charset="0"/>
              </a:rPr>
              <a:t>  AND OD.Product_ID = P.Product_ID(+)</a:t>
            </a:r>
          </a:p>
          <a:p>
            <a:pPr>
              <a:buFont typeface="Wingdings" pitchFamily="2" charset="2"/>
              <a:buNone/>
            </a:pPr>
            <a:r>
              <a:rPr lang="en-US" sz="1000" smtClean="0">
                <a:latin typeface="Courier New" pitchFamily="49" charset="0"/>
                <a:cs typeface="Courier New" pitchFamily="49" charset="0"/>
              </a:rPr>
              <a:t>  AND OD.Shipment_ID = S.Shipment_ID(+)</a:t>
            </a:r>
          </a:p>
          <a:p>
            <a:pPr>
              <a:buFont typeface="Wingdings" pitchFamily="2" charset="2"/>
              <a:buNone/>
            </a:pPr>
            <a:r>
              <a:rPr lang="en-US" sz="1000" smtClean="0">
                <a:latin typeface="Courier New" pitchFamily="49" charset="0"/>
                <a:cs typeface="Courier New" pitchFamily="49" charset="0"/>
              </a:rPr>
              <a:t>  AND S.Address_ID = A.Address_ID(+)</a:t>
            </a:r>
          </a:p>
          <a:p>
            <a:pPr>
              <a:buFont typeface="Wingdings" pitchFamily="2" charset="2"/>
              <a:buNone/>
            </a:pPr>
            <a:r>
              <a:rPr lang="en-US" sz="1000" smtClean="0">
                <a:latin typeface="Courier New" pitchFamily="49" charset="0"/>
                <a:cs typeface="Courier New" pitchFamily="49" charset="0"/>
              </a:rPr>
              <a:t>  AND O.Status_Code = OT.Code</a:t>
            </a:r>
          </a:p>
          <a:p>
            <a:pPr>
              <a:buFont typeface="Wingdings" pitchFamily="2" charset="2"/>
              <a:buNone/>
            </a:pPr>
            <a:r>
              <a:rPr lang="en-US" sz="1000" smtClean="0">
                <a:latin typeface="Courier New" pitchFamily="49" charset="0"/>
                <a:cs typeface="Courier New" pitchFamily="49" charset="0"/>
              </a:rPr>
              <a:t>  AND OT.Code_Type = 'ORDER_STATUS'</a:t>
            </a:r>
          </a:p>
          <a:p>
            <a:pPr>
              <a:buFont typeface="Wingdings" pitchFamily="2" charset="2"/>
              <a:buNone/>
            </a:pPr>
            <a:r>
              <a:rPr lang="en-US" sz="1000" smtClean="0">
                <a:latin typeface="Courier New" pitchFamily="49" charset="0"/>
                <a:cs typeface="Courier New" pitchFamily="49" charset="0"/>
              </a:rPr>
              <a:t>  AND OD.Status_Code = ODT.Code</a:t>
            </a:r>
          </a:p>
          <a:p>
            <a:pPr>
              <a:buFont typeface="Wingdings" pitchFamily="2" charset="2"/>
              <a:buNone/>
            </a:pPr>
            <a:r>
              <a:rPr lang="en-US" sz="1000" smtClean="0">
                <a:latin typeface="Courier New" pitchFamily="49" charset="0"/>
                <a:cs typeface="Courier New" pitchFamily="49" charset="0"/>
              </a:rPr>
              <a:t>  AND ODT.Code_Type = 'ORDER_DETAIL_STATUS'</a:t>
            </a:r>
          </a:p>
          <a:p>
            <a:pPr>
              <a:buFont typeface="Wingdings" pitchFamily="2" charset="2"/>
              <a:buNone/>
            </a:pPr>
            <a:r>
              <a:rPr lang="en-US" sz="1000" smtClean="0">
                <a:latin typeface="Courier New" pitchFamily="49" charset="0"/>
                <a:cs typeface="Courier New" pitchFamily="49" charset="0"/>
              </a:rPr>
              <a:t>  AND O.Order_Date &gt; :Now - 366</a:t>
            </a:r>
          </a:p>
          <a:p>
            <a:pPr>
              <a:buFont typeface="Wingdings" pitchFamily="2" charset="2"/>
              <a:buNone/>
            </a:pPr>
            <a:r>
              <a:rPr lang="en-US" sz="1000" smtClean="0">
                <a:latin typeface="Courier New" pitchFamily="49" charset="0"/>
                <a:cs typeface="Courier New" pitchFamily="49" charset="0"/>
              </a:rPr>
              <a:t>ORDER BY C.Customer_ID, O.Order_ID DESC, S.Shipment_ID, OD.Order_Detail_ID;</a:t>
            </a:r>
          </a:p>
          <a:p>
            <a:pPr>
              <a:buFont typeface="Wingdings" pitchFamily="2" charset="2"/>
              <a:buNone/>
            </a:pPr>
            <a:endParaRPr lang="en-US" sz="1000" smtClean="0">
              <a:latin typeface="Courier New" pitchFamily="49" charset="0"/>
              <a:cs typeface="Courier New" pitchFamily="49" charset="0"/>
            </a:endParaRPr>
          </a:p>
        </p:txBody>
      </p:sp>
      <p:sp>
        <p:nvSpPr>
          <p:cNvPr id="12292" name="Footer Placeholder 3"/>
          <p:cNvSpPr>
            <a:spLocks noGrp="1"/>
          </p:cNvSpPr>
          <p:nvPr>
            <p:ph type="ftr" sz="quarter" idx="4294967295"/>
          </p:nvPr>
        </p:nvSpPr>
        <p:spPr bwMode="auto">
          <a:xfrm>
            <a:off x="7772400" y="6553200"/>
            <a:ext cx="1371600" cy="74613"/>
          </a:xfrm>
          <a:prstGeom prst="rect">
            <a:avLst/>
          </a:prstGeom>
          <a:noFill/>
          <a:ln>
            <a:miter lim="800000"/>
            <a:headEnd/>
            <a:tailEnd/>
          </a:ln>
        </p:spPr>
        <p:txBody>
          <a:bodyPr/>
          <a:lstStyle/>
          <a:p>
            <a:pPr algn="r"/>
            <a:r>
              <a:rPr lang="en-US" sz="1200">
                <a:solidFill>
                  <a:srgbClr val="565A5C"/>
                </a:solidFill>
              </a:rPr>
              <a:t>Copyright 2006 Kyle Hailey</a:t>
            </a:r>
          </a:p>
        </p:txBody>
      </p:sp>
      <p:sp>
        <p:nvSpPr>
          <p:cNvPr id="6" name="Content Placeholder 2"/>
          <p:cNvSpPr txBox="1">
            <a:spLocks/>
          </p:cNvSpPr>
          <p:nvPr/>
        </p:nvSpPr>
        <p:spPr bwMode="auto">
          <a:xfrm>
            <a:off x="5145088" y="962025"/>
            <a:ext cx="3230562" cy="2093913"/>
          </a:xfrm>
          <a:prstGeom prst="rect">
            <a:avLst/>
          </a:prstGeom>
          <a:solidFill>
            <a:schemeClr val="bg1"/>
          </a:solidFill>
          <a:ln w="9525">
            <a:solidFill>
              <a:schemeClr val="tx1"/>
            </a:solidFill>
            <a:miter lim="800000"/>
            <a:headEnd/>
            <a:tailEnd/>
          </a:ln>
          <a:effectLst/>
        </p:spPr>
        <p:txBody>
          <a:bodyPr lIns="93662" tIns="46038" rIns="93662" bIns="46038"/>
          <a:lstStyle/>
          <a:p>
            <a:pPr marL="346075" indent="-346075">
              <a:spcBef>
                <a:spcPct val="20000"/>
              </a:spcBef>
              <a:buFont typeface="Wingdings" pitchFamily="2" charset="2"/>
              <a:buNone/>
              <a:defRPr/>
            </a:pPr>
            <a:r>
              <a:rPr lang="en-US" sz="1200" b="1" u="sng" kern="0" dirty="0">
                <a:latin typeface="Courier New" pitchFamily="49" charset="0"/>
                <a:cs typeface="Courier New" pitchFamily="49" charset="0"/>
              </a:rPr>
              <a:t>Tables</a:t>
            </a: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Orders O, </a:t>
            </a: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a:t>
            </a:r>
            <a:r>
              <a:rPr lang="en-US" sz="1200" kern="0" dirty="0" err="1">
                <a:latin typeface="Courier New" pitchFamily="49" charset="0"/>
                <a:cs typeface="Courier New" pitchFamily="49" charset="0"/>
              </a:rPr>
              <a:t>Order_Details</a:t>
            </a:r>
            <a:r>
              <a:rPr lang="en-US" sz="1200" kern="0" dirty="0">
                <a:latin typeface="Courier New" pitchFamily="49" charset="0"/>
                <a:cs typeface="Courier New" pitchFamily="49" charset="0"/>
              </a:rPr>
              <a:t> OD, </a:t>
            </a: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Products P, </a:t>
            </a: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Customers C, </a:t>
            </a: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Shipments S, </a:t>
            </a: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Addresses A, </a:t>
            </a: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a:t>
            </a:r>
            <a:r>
              <a:rPr lang="en-US" sz="1200" kern="0" dirty="0" err="1">
                <a:latin typeface="Courier New" pitchFamily="49" charset="0"/>
                <a:cs typeface="Courier New" pitchFamily="49" charset="0"/>
              </a:rPr>
              <a:t>Code_Translations</a:t>
            </a:r>
            <a:r>
              <a:rPr lang="en-US" sz="1200" kern="0" dirty="0">
                <a:latin typeface="Courier New" pitchFamily="49" charset="0"/>
                <a:cs typeface="Courier New" pitchFamily="49" charset="0"/>
              </a:rPr>
              <a:t> ODT, </a:t>
            </a: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a:t>
            </a:r>
            <a:r>
              <a:rPr lang="en-US" sz="1200" kern="0" dirty="0" err="1">
                <a:latin typeface="Courier New" pitchFamily="49" charset="0"/>
                <a:cs typeface="Courier New" pitchFamily="49" charset="0"/>
              </a:rPr>
              <a:t>Code_Translations</a:t>
            </a:r>
            <a:r>
              <a:rPr lang="en-US" sz="1200" kern="0" dirty="0">
                <a:latin typeface="Courier New" pitchFamily="49" charset="0"/>
                <a:cs typeface="Courier New" pitchFamily="49" charset="0"/>
              </a:rPr>
              <a:t> OT</a:t>
            </a:r>
          </a:p>
          <a:p>
            <a:pPr marL="346075" indent="-346075">
              <a:spcBef>
                <a:spcPct val="20000"/>
              </a:spcBef>
              <a:buFont typeface="Wingdings" pitchFamily="2" charset="2"/>
              <a:buNone/>
              <a:defRPr/>
            </a:pPr>
            <a:endParaRPr lang="en-US" sz="1000" kern="0" dirty="0">
              <a:latin typeface="Courier New" pitchFamily="49" charset="0"/>
              <a:cs typeface="Courier New" pitchFamily="49" charset="0"/>
            </a:endParaRPr>
          </a:p>
        </p:txBody>
      </p:sp>
      <p:sp>
        <p:nvSpPr>
          <p:cNvPr id="7" name="Content Placeholder 2"/>
          <p:cNvSpPr txBox="1">
            <a:spLocks/>
          </p:cNvSpPr>
          <p:nvPr/>
        </p:nvSpPr>
        <p:spPr bwMode="auto">
          <a:xfrm>
            <a:off x="5084763" y="3082925"/>
            <a:ext cx="3416300" cy="2011363"/>
          </a:xfrm>
          <a:prstGeom prst="rect">
            <a:avLst/>
          </a:prstGeom>
          <a:solidFill>
            <a:schemeClr val="bg1"/>
          </a:solidFill>
          <a:ln w="9525">
            <a:solidFill>
              <a:schemeClr val="tx1"/>
            </a:solidFill>
            <a:miter lim="800000"/>
            <a:headEnd/>
            <a:tailEnd/>
          </a:ln>
          <a:effectLst/>
        </p:spPr>
        <p:txBody>
          <a:bodyPr lIns="93662" tIns="46038" rIns="93662" bIns="46038"/>
          <a:lstStyle/>
          <a:p>
            <a:pPr marL="346075" indent="-346075">
              <a:spcBef>
                <a:spcPct val="20000"/>
              </a:spcBef>
              <a:buFont typeface="Wingdings" pitchFamily="2" charset="2"/>
              <a:buNone/>
              <a:defRPr/>
            </a:pPr>
            <a:r>
              <a:rPr lang="en-US" sz="1200" b="1" u="sng" kern="0" dirty="0">
                <a:latin typeface="Courier New" pitchFamily="49" charset="0"/>
                <a:cs typeface="Courier New" pitchFamily="49" charset="0"/>
              </a:rPr>
              <a:t>Joins</a:t>
            </a: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a:t>
            </a:r>
            <a:r>
              <a:rPr lang="en-US" sz="1200" kern="0" dirty="0" err="1">
                <a:latin typeface="Courier New" pitchFamily="49" charset="0"/>
                <a:cs typeface="Courier New" pitchFamily="49" charset="0"/>
              </a:rPr>
              <a:t>OD.Order_ID</a:t>
            </a:r>
            <a:r>
              <a:rPr lang="en-US" sz="1200" kern="0" dirty="0">
                <a:latin typeface="Courier New" pitchFamily="49" charset="0"/>
                <a:cs typeface="Courier New" pitchFamily="49" charset="0"/>
              </a:rPr>
              <a:t> = </a:t>
            </a:r>
            <a:r>
              <a:rPr lang="en-US" sz="1200" kern="0" dirty="0" err="1">
                <a:latin typeface="Courier New" pitchFamily="49" charset="0"/>
                <a:cs typeface="Courier New" pitchFamily="49" charset="0"/>
              </a:rPr>
              <a:t>O.Order_ID</a:t>
            </a:r>
            <a:endParaRPr lang="en-US" sz="1200" kern="0" dirty="0">
              <a:latin typeface="Courier New" pitchFamily="49" charset="0"/>
              <a:cs typeface="Courier New" pitchFamily="49" charset="0"/>
            </a:endParaRP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a:t>
            </a:r>
            <a:r>
              <a:rPr lang="en-US" sz="1200" kern="0" dirty="0" err="1">
                <a:latin typeface="Courier New" pitchFamily="49" charset="0"/>
                <a:cs typeface="Courier New" pitchFamily="49" charset="0"/>
              </a:rPr>
              <a:t>O.Customer_ID</a:t>
            </a:r>
            <a:r>
              <a:rPr lang="en-US" sz="1200" kern="0" dirty="0">
                <a:latin typeface="Courier New" pitchFamily="49" charset="0"/>
                <a:cs typeface="Courier New" pitchFamily="49" charset="0"/>
              </a:rPr>
              <a:t> = </a:t>
            </a:r>
            <a:r>
              <a:rPr lang="en-US" sz="1200" kern="0" dirty="0" err="1">
                <a:latin typeface="Courier New" pitchFamily="49" charset="0"/>
                <a:cs typeface="Courier New" pitchFamily="49" charset="0"/>
              </a:rPr>
              <a:t>C.Customer_ID</a:t>
            </a:r>
            <a:endParaRPr lang="en-US" sz="1200" kern="0" dirty="0">
              <a:latin typeface="Courier New" pitchFamily="49" charset="0"/>
              <a:cs typeface="Courier New" pitchFamily="49" charset="0"/>
            </a:endParaRP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a:t>
            </a:r>
            <a:r>
              <a:rPr lang="en-US" sz="1200" kern="0" dirty="0" err="1">
                <a:latin typeface="Courier New" pitchFamily="49" charset="0"/>
                <a:cs typeface="Courier New" pitchFamily="49" charset="0"/>
              </a:rPr>
              <a:t>OD.Product_ID</a:t>
            </a:r>
            <a:r>
              <a:rPr lang="en-US" sz="1200" kern="0" dirty="0">
                <a:latin typeface="Courier New" pitchFamily="49" charset="0"/>
                <a:cs typeface="Courier New" pitchFamily="49" charset="0"/>
              </a:rPr>
              <a:t> = </a:t>
            </a:r>
            <a:r>
              <a:rPr lang="en-US" sz="1200" kern="0" dirty="0" err="1">
                <a:latin typeface="Courier New" pitchFamily="49" charset="0"/>
                <a:cs typeface="Courier New" pitchFamily="49" charset="0"/>
              </a:rPr>
              <a:t>P.Product_ID</a:t>
            </a:r>
            <a:r>
              <a:rPr lang="en-US" sz="1200" kern="0" dirty="0">
                <a:latin typeface="Courier New" pitchFamily="49" charset="0"/>
                <a:cs typeface="Courier New" pitchFamily="49" charset="0"/>
              </a:rPr>
              <a:t>(+)</a:t>
            </a: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a:t>
            </a:r>
            <a:r>
              <a:rPr lang="en-US" sz="1200" kern="0" dirty="0" err="1">
                <a:latin typeface="Courier New" pitchFamily="49" charset="0"/>
                <a:cs typeface="Courier New" pitchFamily="49" charset="0"/>
              </a:rPr>
              <a:t>OD.Shipment_ID</a:t>
            </a:r>
            <a:r>
              <a:rPr lang="en-US" sz="1200" kern="0" dirty="0">
                <a:latin typeface="Courier New" pitchFamily="49" charset="0"/>
                <a:cs typeface="Courier New" pitchFamily="49" charset="0"/>
              </a:rPr>
              <a:t> = </a:t>
            </a:r>
            <a:r>
              <a:rPr lang="en-US" sz="1200" kern="0" dirty="0" err="1">
                <a:latin typeface="Courier New" pitchFamily="49" charset="0"/>
                <a:cs typeface="Courier New" pitchFamily="49" charset="0"/>
              </a:rPr>
              <a:t>S.Shipment_ID</a:t>
            </a:r>
            <a:r>
              <a:rPr lang="en-US" sz="1200" kern="0" dirty="0">
                <a:latin typeface="Courier New" pitchFamily="49" charset="0"/>
                <a:cs typeface="Courier New" pitchFamily="49" charset="0"/>
              </a:rPr>
              <a:t>(+)</a:t>
            </a: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a:t>
            </a:r>
            <a:r>
              <a:rPr lang="en-US" sz="1200" kern="0" dirty="0" err="1">
                <a:latin typeface="Courier New" pitchFamily="49" charset="0"/>
                <a:cs typeface="Courier New" pitchFamily="49" charset="0"/>
              </a:rPr>
              <a:t>S.Address_ID</a:t>
            </a:r>
            <a:r>
              <a:rPr lang="en-US" sz="1200" kern="0" dirty="0">
                <a:latin typeface="Courier New" pitchFamily="49" charset="0"/>
                <a:cs typeface="Courier New" pitchFamily="49" charset="0"/>
              </a:rPr>
              <a:t> = </a:t>
            </a:r>
            <a:r>
              <a:rPr lang="en-US" sz="1200" kern="0" dirty="0" err="1">
                <a:latin typeface="Courier New" pitchFamily="49" charset="0"/>
                <a:cs typeface="Courier New" pitchFamily="49" charset="0"/>
              </a:rPr>
              <a:t>A.Address_ID</a:t>
            </a:r>
            <a:r>
              <a:rPr lang="en-US" sz="1200" kern="0" dirty="0">
                <a:latin typeface="Courier New" pitchFamily="49" charset="0"/>
                <a:cs typeface="Courier New" pitchFamily="49" charset="0"/>
              </a:rPr>
              <a:t>(+)</a:t>
            </a: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a:t>
            </a:r>
            <a:r>
              <a:rPr lang="en-US" sz="1200" kern="0" dirty="0" err="1">
                <a:latin typeface="Courier New" pitchFamily="49" charset="0"/>
                <a:cs typeface="Courier New" pitchFamily="49" charset="0"/>
              </a:rPr>
              <a:t>O.Status_Code</a:t>
            </a:r>
            <a:r>
              <a:rPr lang="en-US" sz="1200" kern="0" dirty="0">
                <a:latin typeface="Courier New" pitchFamily="49" charset="0"/>
                <a:cs typeface="Courier New" pitchFamily="49" charset="0"/>
              </a:rPr>
              <a:t> = </a:t>
            </a:r>
            <a:r>
              <a:rPr lang="en-US" sz="1200" kern="0" dirty="0" err="1">
                <a:latin typeface="Courier New" pitchFamily="49" charset="0"/>
                <a:cs typeface="Courier New" pitchFamily="49" charset="0"/>
              </a:rPr>
              <a:t>OT.Code</a:t>
            </a:r>
            <a:endParaRPr lang="en-US" sz="1200" kern="0" dirty="0">
              <a:latin typeface="Courier New" pitchFamily="49" charset="0"/>
              <a:cs typeface="Courier New" pitchFamily="49" charset="0"/>
            </a:endParaRP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a:t>
            </a:r>
            <a:r>
              <a:rPr lang="en-US" sz="1200" kern="0" dirty="0" err="1">
                <a:latin typeface="Courier New" pitchFamily="49" charset="0"/>
                <a:cs typeface="Courier New" pitchFamily="49" charset="0"/>
              </a:rPr>
              <a:t>OD.Status_Code</a:t>
            </a:r>
            <a:r>
              <a:rPr lang="en-US" sz="1200" kern="0" dirty="0">
                <a:latin typeface="Courier New" pitchFamily="49" charset="0"/>
                <a:cs typeface="Courier New" pitchFamily="49" charset="0"/>
              </a:rPr>
              <a:t> = </a:t>
            </a:r>
            <a:r>
              <a:rPr lang="en-US" sz="1200" kern="0" dirty="0" err="1">
                <a:latin typeface="Courier New" pitchFamily="49" charset="0"/>
                <a:cs typeface="Courier New" pitchFamily="49" charset="0"/>
              </a:rPr>
              <a:t>ODT.Code</a:t>
            </a:r>
            <a:endParaRPr lang="en-US" sz="1200" kern="0" dirty="0">
              <a:latin typeface="Courier New" pitchFamily="49" charset="0"/>
              <a:cs typeface="Courier New" pitchFamily="49" charset="0"/>
            </a:endParaRPr>
          </a:p>
          <a:p>
            <a:pPr marL="346075" indent="-346075">
              <a:spcBef>
                <a:spcPct val="20000"/>
              </a:spcBef>
              <a:buFont typeface="Wingdings" pitchFamily="2" charset="2"/>
              <a:buNone/>
              <a:defRPr/>
            </a:pPr>
            <a:endParaRPr lang="en-US" sz="1000" kern="0" dirty="0">
              <a:latin typeface="Courier New" pitchFamily="49" charset="0"/>
              <a:cs typeface="Courier New" pitchFamily="49" charset="0"/>
            </a:endParaRPr>
          </a:p>
        </p:txBody>
      </p:sp>
      <p:cxnSp>
        <p:nvCxnSpPr>
          <p:cNvPr id="9" name="Straight Arrow Connector 8"/>
          <p:cNvCxnSpPr>
            <a:cxnSpLocks noChangeShapeType="1"/>
          </p:cNvCxnSpPr>
          <p:nvPr/>
        </p:nvCxnSpPr>
        <p:spPr bwMode="auto">
          <a:xfrm flipV="1">
            <a:off x="2613025" y="2268538"/>
            <a:ext cx="2782888" cy="177800"/>
          </a:xfrm>
          <a:prstGeom prst="straightConnector1">
            <a:avLst/>
          </a:prstGeom>
          <a:noFill/>
          <a:ln w="38100" algn="ctr">
            <a:solidFill>
              <a:schemeClr val="tx1"/>
            </a:solidFill>
            <a:round/>
            <a:headEnd/>
            <a:tailEnd type="arrow" w="med" len="med"/>
          </a:ln>
        </p:spPr>
      </p:cxnSp>
      <p:cxnSp>
        <p:nvCxnSpPr>
          <p:cNvPr id="10" name="Straight Arrow Connector 9"/>
          <p:cNvCxnSpPr>
            <a:cxnSpLocks noChangeShapeType="1"/>
          </p:cNvCxnSpPr>
          <p:nvPr/>
        </p:nvCxnSpPr>
        <p:spPr bwMode="auto">
          <a:xfrm>
            <a:off x="2957513" y="3859213"/>
            <a:ext cx="2382837" cy="792162"/>
          </a:xfrm>
          <a:prstGeom prst="straightConnector1">
            <a:avLst/>
          </a:prstGeom>
          <a:noFill/>
          <a:ln w="38100" algn="ctr">
            <a:solidFill>
              <a:schemeClr val="tx1"/>
            </a:solidFill>
            <a:round/>
            <a:headEnd/>
            <a:tailEnd type="arrow" w="med" len="med"/>
          </a:ln>
        </p:spPr>
      </p:cxnSp>
      <p:sp>
        <p:nvSpPr>
          <p:cNvPr id="12297" name="TextBox 10"/>
          <p:cNvSpPr txBox="1">
            <a:spLocks noChangeArrowheads="1"/>
          </p:cNvSpPr>
          <p:nvPr/>
        </p:nvSpPr>
        <p:spPr bwMode="auto">
          <a:xfrm>
            <a:off x="157163" y="5888038"/>
            <a:ext cx="5894387" cy="461962"/>
          </a:xfrm>
          <a:prstGeom prst="rect">
            <a:avLst/>
          </a:prstGeom>
          <a:noFill/>
          <a:ln w="9525">
            <a:noFill/>
            <a:miter lim="800000"/>
            <a:headEnd/>
            <a:tailEnd/>
          </a:ln>
        </p:spPr>
        <p:txBody>
          <a:bodyPr>
            <a:spAutoFit/>
          </a:bodyPr>
          <a:lstStyle/>
          <a:p>
            <a:r>
              <a:rPr lang="en-US" sz="2400"/>
              <a:t>Dan Tow – SQL TUNING</a:t>
            </a:r>
          </a:p>
        </p:txBody>
      </p:sp>
      <p:sp>
        <p:nvSpPr>
          <p:cNvPr id="11" name="Content Placeholder 2"/>
          <p:cNvSpPr txBox="1">
            <a:spLocks/>
          </p:cNvSpPr>
          <p:nvPr/>
        </p:nvSpPr>
        <p:spPr bwMode="auto">
          <a:xfrm>
            <a:off x="4500563" y="5214938"/>
            <a:ext cx="4560887" cy="1138237"/>
          </a:xfrm>
          <a:prstGeom prst="rect">
            <a:avLst/>
          </a:prstGeom>
          <a:solidFill>
            <a:schemeClr val="bg1"/>
          </a:solidFill>
          <a:ln w="9525">
            <a:solidFill>
              <a:schemeClr val="tx1"/>
            </a:solidFill>
            <a:miter lim="800000"/>
            <a:headEnd/>
            <a:tailEnd/>
          </a:ln>
          <a:effectLst/>
        </p:spPr>
        <p:txBody>
          <a:bodyPr lIns="93662" tIns="46038" rIns="93662" bIns="46038"/>
          <a:lstStyle/>
          <a:p>
            <a:pPr marL="346075" indent="-346075">
              <a:spcBef>
                <a:spcPct val="20000"/>
              </a:spcBef>
              <a:buFont typeface="Wingdings" pitchFamily="2" charset="2"/>
              <a:buNone/>
              <a:defRPr/>
            </a:pPr>
            <a:r>
              <a:rPr lang="en-US" sz="1200" b="1" u="sng" kern="0" dirty="0">
                <a:latin typeface="Courier New" pitchFamily="49" charset="0"/>
                <a:cs typeface="Courier New" pitchFamily="49" charset="0"/>
              </a:rPr>
              <a:t>Filters</a:t>
            </a:r>
            <a:endParaRPr lang="en-US" sz="1200" kern="0" dirty="0">
              <a:latin typeface="Courier New" pitchFamily="49" charset="0"/>
              <a:cs typeface="Courier New" pitchFamily="49" charset="0"/>
            </a:endParaRPr>
          </a:p>
          <a:p>
            <a:pPr>
              <a:spcBef>
                <a:spcPts val="0"/>
              </a:spcBef>
              <a:buFont typeface="Wingdings" pitchFamily="2" charset="2"/>
              <a:buNone/>
              <a:defRPr/>
            </a:pPr>
            <a:r>
              <a:rPr lang="en-US" sz="1200" dirty="0">
                <a:latin typeface="Courier New" pitchFamily="49" charset="0"/>
                <a:cs typeface="Courier New" pitchFamily="49" charset="0"/>
              </a:rPr>
              <a:t>WHERE UPPER(</a:t>
            </a:r>
            <a:r>
              <a:rPr lang="en-US" sz="1200" dirty="0" err="1">
                <a:latin typeface="Courier New" pitchFamily="49" charset="0"/>
                <a:cs typeface="Courier New" pitchFamily="49" charset="0"/>
              </a:rPr>
              <a:t>C.Last_Name</a:t>
            </a:r>
            <a:r>
              <a:rPr lang="en-US" sz="1200" dirty="0">
                <a:latin typeface="Courier New" pitchFamily="49" charset="0"/>
                <a:cs typeface="Courier New" pitchFamily="49" charset="0"/>
              </a:rPr>
              <a:t>) LIKE :</a:t>
            </a:r>
            <a:r>
              <a:rPr lang="en-US" sz="1200" dirty="0" err="1">
                <a:latin typeface="Courier New" pitchFamily="49" charset="0"/>
                <a:cs typeface="Courier New" pitchFamily="49" charset="0"/>
              </a:rPr>
              <a:t>Last_Name</a:t>
            </a:r>
            <a:r>
              <a:rPr lang="en-US" sz="1200" dirty="0">
                <a:latin typeface="Courier New" pitchFamily="49" charset="0"/>
                <a:cs typeface="Courier New" pitchFamily="49" charset="0"/>
              </a:rPr>
              <a:t>||'%'</a:t>
            </a:r>
          </a:p>
          <a:p>
            <a:pPr>
              <a:spcBef>
                <a:spcPts val="0"/>
              </a:spcBef>
              <a:buFont typeface="Wingdings" pitchFamily="2" charset="2"/>
              <a:buNone/>
              <a:defRPr/>
            </a:pPr>
            <a:r>
              <a:rPr lang="en-US" sz="1200" dirty="0">
                <a:latin typeface="Courier New" pitchFamily="49" charset="0"/>
                <a:cs typeface="Courier New" pitchFamily="49" charset="0"/>
              </a:rPr>
              <a:t>  AND UPPER(</a:t>
            </a:r>
            <a:r>
              <a:rPr lang="en-US" sz="1200" dirty="0" err="1">
                <a:latin typeface="Courier New" pitchFamily="49" charset="0"/>
                <a:cs typeface="Courier New" pitchFamily="49" charset="0"/>
              </a:rPr>
              <a:t>C.First_Name</a:t>
            </a:r>
            <a:r>
              <a:rPr lang="en-US" sz="1200" dirty="0">
                <a:latin typeface="Courier New" pitchFamily="49" charset="0"/>
                <a:cs typeface="Courier New" pitchFamily="49" charset="0"/>
              </a:rPr>
              <a:t>) LIKE :</a:t>
            </a:r>
            <a:r>
              <a:rPr lang="en-US" sz="1200" dirty="0" err="1">
                <a:latin typeface="Courier New" pitchFamily="49" charset="0"/>
                <a:cs typeface="Courier New" pitchFamily="49" charset="0"/>
              </a:rPr>
              <a:t>First_Name</a:t>
            </a:r>
            <a:r>
              <a:rPr lang="en-US" sz="1200" dirty="0">
                <a:latin typeface="Courier New" pitchFamily="49" charset="0"/>
                <a:cs typeface="Courier New" pitchFamily="49" charset="0"/>
              </a:rPr>
              <a:t>||'%'</a:t>
            </a:r>
          </a:p>
          <a:p>
            <a:pPr marL="346075" indent="-346075">
              <a:spcBef>
                <a:spcPts val="0"/>
              </a:spcBef>
              <a:buFont typeface="Wingdings" pitchFamily="2" charset="2"/>
              <a:buNone/>
              <a:defRPr/>
            </a:pPr>
            <a:r>
              <a:rPr lang="en-US" sz="1200" kern="0" dirty="0">
                <a:latin typeface="Courier New" pitchFamily="49" charset="0"/>
                <a:cs typeface="Courier New" pitchFamily="49" charset="0"/>
              </a:rPr>
              <a:t>  AND </a:t>
            </a:r>
            <a:r>
              <a:rPr lang="en-US" sz="1200" kern="0" dirty="0" err="1">
                <a:latin typeface="Courier New" pitchFamily="49" charset="0"/>
                <a:cs typeface="Courier New" pitchFamily="49" charset="0"/>
              </a:rPr>
              <a:t>OT.Code_Type</a:t>
            </a:r>
            <a:r>
              <a:rPr lang="en-US" sz="1200" kern="0" dirty="0">
                <a:latin typeface="Courier New" pitchFamily="49" charset="0"/>
                <a:cs typeface="Courier New" pitchFamily="49" charset="0"/>
              </a:rPr>
              <a:t> = 'ORDER_STATUS'</a:t>
            </a:r>
          </a:p>
          <a:p>
            <a:pPr marL="346075" indent="-346075">
              <a:spcBef>
                <a:spcPts val="0"/>
              </a:spcBef>
              <a:buFont typeface="Wingdings" pitchFamily="2" charset="2"/>
              <a:buNone/>
              <a:defRPr/>
            </a:pPr>
            <a:r>
              <a:rPr lang="en-US" sz="1200" kern="0" dirty="0">
                <a:latin typeface="Courier New" pitchFamily="49" charset="0"/>
                <a:cs typeface="Courier New" pitchFamily="49" charset="0"/>
              </a:rPr>
              <a:t>  </a:t>
            </a:r>
            <a:r>
              <a:rPr lang="en-US" sz="1200" dirty="0">
                <a:latin typeface="Courier New" pitchFamily="49" charset="0"/>
                <a:cs typeface="Courier New" pitchFamily="49" charset="0"/>
              </a:rPr>
              <a:t>AND </a:t>
            </a:r>
            <a:r>
              <a:rPr lang="en-US" sz="1200" dirty="0" err="1">
                <a:latin typeface="Courier New" pitchFamily="49" charset="0"/>
                <a:cs typeface="Courier New" pitchFamily="49" charset="0"/>
              </a:rPr>
              <a:t>O.Order_Date</a:t>
            </a:r>
            <a:r>
              <a:rPr lang="en-US" sz="1200" dirty="0">
                <a:latin typeface="Courier New" pitchFamily="49" charset="0"/>
                <a:cs typeface="Courier New" pitchFamily="49" charset="0"/>
              </a:rPr>
              <a:t> &gt; :Now – 366</a:t>
            </a:r>
          </a:p>
          <a:p>
            <a:pPr marL="346075" indent="-346075">
              <a:spcBef>
                <a:spcPts val="0"/>
              </a:spcBef>
              <a:buFont typeface="Wingdings" pitchFamily="2" charset="2"/>
              <a:buNone/>
              <a:defRPr/>
            </a:pPr>
            <a:r>
              <a:rPr lang="en-US" sz="1200" dirty="0">
                <a:latin typeface="Courier New" pitchFamily="49" charset="0"/>
                <a:cs typeface="Courier New" pitchFamily="49" charset="0"/>
              </a:rPr>
              <a:t>  AND </a:t>
            </a:r>
            <a:r>
              <a:rPr lang="en-US" sz="1200" dirty="0" err="1">
                <a:latin typeface="Courier New" pitchFamily="49" charset="0"/>
                <a:cs typeface="Courier New" pitchFamily="49" charset="0"/>
              </a:rPr>
              <a:t>ODT.Code_Type</a:t>
            </a:r>
            <a:r>
              <a:rPr lang="en-US" sz="1200" dirty="0">
                <a:latin typeface="Courier New" pitchFamily="49" charset="0"/>
                <a:cs typeface="Courier New" pitchFamily="49" charset="0"/>
              </a:rPr>
              <a:t> = 'ORDER_DETAIL_STATUS'</a:t>
            </a:r>
          </a:p>
          <a:p>
            <a:pPr marL="346075" indent="-346075">
              <a:spcBef>
                <a:spcPct val="20000"/>
              </a:spcBef>
              <a:buFont typeface="Wingdings" pitchFamily="2" charset="2"/>
              <a:buNone/>
              <a:defRPr/>
            </a:pPr>
            <a:endParaRPr lang="en-US" sz="1200" kern="0" dirty="0">
              <a:latin typeface="Courier New" pitchFamily="49" charset="0"/>
              <a:cs typeface="Courier New" pitchFamily="49" charset="0"/>
            </a:endParaRPr>
          </a:p>
        </p:txBody>
      </p:sp>
      <p:cxnSp>
        <p:nvCxnSpPr>
          <p:cNvPr id="12" name="Straight Arrow Connector 11"/>
          <p:cNvCxnSpPr>
            <a:cxnSpLocks noChangeShapeType="1"/>
            <a:endCxn id="11" idx="1"/>
          </p:cNvCxnSpPr>
          <p:nvPr/>
        </p:nvCxnSpPr>
        <p:spPr bwMode="auto">
          <a:xfrm>
            <a:off x="3660775" y="4999038"/>
            <a:ext cx="839788" cy="785812"/>
          </a:xfrm>
          <a:prstGeom prst="straightConnector1">
            <a:avLst/>
          </a:prstGeom>
          <a:noFill/>
          <a:ln w="38100" algn="ctr">
            <a:solidFill>
              <a:schemeClr val="tx1"/>
            </a:solid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7513" y="-261672"/>
            <a:ext cx="8458200" cy="914400"/>
          </a:xfrm>
        </p:spPr>
        <p:txBody>
          <a:bodyPr/>
          <a:lstStyle/>
          <a:p>
            <a:r>
              <a:rPr lang="en-US" smtClean="0"/>
              <a:t> Layout tables and connections</a:t>
            </a:r>
          </a:p>
        </p:txBody>
      </p:sp>
      <p:sp>
        <p:nvSpPr>
          <p:cNvPr id="5" name="Content Placeholder 2"/>
          <p:cNvSpPr txBox="1">
            <a:spLocks/>
          </p:cNvSpPr>
          <p:nvPr/>
        </p:nvSpPr>
        <p:spPr bwMode="auto">
          <a:xfrm>
            <a:off x="688975" y="1139825"/>
            <a:ext cx="2562225" cy="2405063"/>
          </a:xfrm>
          <a:prstGeom prst="rect">
            <a:avLst/>
          </a:prstGeom>
          <a:solidFill>
            <a:schemeClr val="bg1"/>
          </a:solidFill>
          <a:ln w="9525">
            <a:solidFill>
              <a:schemeClr val="tx1"/>
            </a:solidFill>
            <a:miter lim="800000"/>
            <a:headEnd/>
            <a:tailEnd/>
          </a:ln>
          <a:effectLst/>
        </p:spPr>
        <p:txBody>
          <a:bodyPr lIns="93662" tIns="46038" rIns="93662" bIns="46038"/>
          <a:lstStyle/>
          <a:p>
            <a:pPr marL="346075" indent="-346075">
              <a:spcBef>
                <a:spcPct val="20000"/>
              </a:spcBef>
              <a:buFont typeface="Wingdings" pitchFamily="2" charset="2"/>
              <a:buNone/>
              <a:defRPr/>
            </a:pPr>
            <a:r>
              <a:rPr lang="en-US" sz="1200" b="1" u="sng" kern="0" dirty="0">
                <a:latin typeface="Courier New" pitchFamily="49" charset="0"/>
                <a:cs typeface="Courier New" pitchFamily="49" charset="0"/>
              </a:rPr>
              <a:t>Tables</a:t>
            </a: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Orders O, </a:t>
            </a: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a:t>
            </a:r>
            <a:r>
              <a:rPr lang="en-US" sz="1200" kern="0" dirty="0" err="1">
                <a:latin typeface="Courier New" pitchFamily="49" charset="0"/>
                <a:cs typeface="Courier New" pitchFamily="49" charset="0"/>
              </a:rPr>
              <a:t>Order_Details</a:t>
            </a:r>
            <a:r>
              <a:rPr lang="en-US" sz="1200" kern="0" dirty="0">
                <a:latin typeface="Courier New" pitchFamily="49" charset="0"/>
                <a:cs typeface="Courier New" pitchFamily="49" charset="0"/>
              </a:rPr>
              <a:t> OD, </a:t>
            </a: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Products P, </a:t>
            </a: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Customers C, </a:t>
            </a: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Shipments S, </a:t>
            </a: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Addresses A, </a:t>
            </a: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a:t>
            </a:r>
            <a:r>
              <a:rPr lang="en-US" sz="1200" kern="0" dirty="0" err="1">
                <a:latin typeface="Courier New" pitchFamily="49" charset="0"/>
                <a:cs typeface="Courier New" pitchFamily="49" charset="0"/>
              </a:rPr>
              <a:t>Code_Translations</a:t>
            </a:r>
            <a:r>
              <a:rPr lang="en-US" sz="1200" kern="0" dirty="0">
                <a:latin typeface="Courier New" pitchFamily="49" charset="0"/>
                <a:cs typeface="Courier New" pitchFamily="49" charset="0"/>
              </a:rPr>
              <a:t> ODT, </a:t>
            </a: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a:t>
            </a:r>
            <a:r>
              <a:rPr lang="en-US" sz="1200" kern="0" dirty="0" err="1">
                <a:latin typeface="Courier New" pitchFamily="49" charset="0"/>
                <a:cs typeface="Courier New" pitchFamily="49" charset="0"/>
              </a:rPr>
              <a:t>Code_Translations</a:t>
            </a:r>
            <a:r>
              <a:rPr lang="en-US" sz="1200" kern="0" dirty="0">
                <a:latin typeface="Courier New" pitchFamily="49" charset="0"/>
                <a:cs typeface="Courier New" pitchFamily="49" charset="0"/>
              </a:rPr>
              <a:t> OT</a:t>
            </a:r>
          </a:p>
          <a:p>
            <a:pPr marL="346075" indent="-346075">
              <a:spcBef>
                <a:spcPct val="20000"/>
              </a:spcBef>
              <a:buFont typeface="Wingdings" pitchFamily="2" charset="2"/>
              <a:buNone/>
              <a:defRPr/>
            </a:pPr>
            <a:endParaRPr lang="en-US" sz="1000" kern="0" dirty="0">
              <a:latin typeface="Courier New" pitchFamily="49" charset="0"/>
              <a:cs typeface="Courier New" pitchFamily="49" charset="0"/>
            </a:endParaRPr>
          </a:p>
        </p:txBody>
      </p:sp>
      <p:sp>
        <p:nvSpPr>
          <p:cNvPr id="38" name="Content Placeholder 2"/>
          <p:cNvSpPr txBox="1">
            <a:spLocks/>
          </p:cNvSpPr>
          <p:nvPr/>
        </p:nvSpPr>
        <p:spPr bwMode="auto">
          <a:xfrm>
            <a:off x="766763" y="3825875"/>
            <a:ext cx="3692525" cy="1965325"/>
          </a:xfrm>
          <a:prstGeom prst="rect">
            <a:avLst/>
          </a:prstGeom>
          <a:solidFill>
            <a:schemeClr val="bg1"/>
          </a:solidFill>
          <a:ln w="9525">
            <a:solidFill>
              <a:schemeClr val="tx1"/>
            </a:solidFill>
            <a:miter lim="800000"/>
            <a:headEnd/>
            <a:tailEnd/>
          </a:ln>
          <a:effectLst/>
        </p:spPr>
        <p:txBody>
          <a:bodyPr lIns="93662" tIns="46038" rIns="93662" bIns="46038"/>
          <a:lstStyle/>
          <a:p>
            <a:pPr marL="346075" indent="-346075">
              <a:spcBef>
                <a:spcPct val="20000"/>
              </a:spcBef>
              <a:buFont typeface="Wingdings" pitchFamily="2" charset="2"/>
              <a:buNone/>
              <a:defRPr/>
            </a:pPr>
            <a:r>
              <a:rPr lang="en-US" sz="1200" b="1" u="sng" kern="0" dirty="0">
                <a:latin typeface="Courier New" pitchFamily="49" charset="0"/>
                <a:cs typeface="Courier New" pitchFamily="49" charset="0"/>
              </a:rPr>
              <a:t>Joins</a:t>
            </a: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a:t>
            </a:r>
            <a:r>
              <a:rPr lang="en-US" sz="1200" kern="0" dirty="0" err="1">
                <a:latin typeface="Courier New" pitchFamily="49" charset="0"/>
                <a:cs typeface="Courier New" pitchFamily="49" charset="0"/>
              </a:rPr>
              <a:t>OD.Order_ID</a:t>
            </a:r>
            <a:r>
              <a:rPr lang="en-US" sz="1200" kern="0" dirty="0">
                <a:latin typeface="Courier New" pitchFamily="49" charset="0"/>
                <a:cs typeface="Courier New" pitchFamily="49" charset="0"/>
              </a:rPr>
              <a:t> = </a:t>
            </a:r>
            <a:r>
              <a:rPr lang="en-US" sz="1200" kern="0" dirty="0" err="1">
                <a:latin typeface="Courier New" pitchFamily="49" charset="0"/>
                <a:cs typeface="Courier New" pitchFamily="49" charset="0"/>
              </a:rPr>
              <a:t>O.Order_ID</a:t>
            </a:r>
            <a:endParaRPr lang="en-US" sz="1200" kern="0" dirty="0">
              <a:latin typeface="Courier New" pitchFamily="49" charset="0"/>
              <a:cs typeface="Courier New" pitchFamily="49" charset="0"/>
            </a:endParaRP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a:t>
            </a:r>
            <a:r>
              <a:rPr lang="en-US" sz="1200" kern="0" dirty="0" err="1">
                <a:latin typeface="Courier New" pitchFamily="49" charset="0"/>
                <a:cs typeface="Courier New" pitchFamily="49" charset="0"/>
              </a:rPr>
              <a:t>O.Customer_ID</a:t>
            </a:r>
            <a:r>
              <a:rPr lang="en-US" sz="1200" kern="0" dirty="0">
                <a:latin typeface="Courier New" pitchFamily="49" charset="0"/>
                <a:cs typeface="Courier New" pitchFamily="49" charset="0"/>
              </a:rPr>
              <a:t> = </a:t>
            </a:r>
            <a:r>
              <a:rPr lang="en-US" sz="1200" kern="0" dirty="0" err="1">
                <a:latin typeface="Courier New" pitchFamily="49" charset="0"/>
                <a:cs typeface="Courier New" pitchFamily="49" charset="0"/>
              </a:rPr>
              <a:t>C.Customer_ID</a:t>
            </a:r>
            <a:endParaRPr lang="en-US" sz="1200" kern="0" dirty="0">
              <a:latin typeface="Courier New" pitchFamily="49" charset="0"/>
              <a:cs typeface="Courier New" pitchFamily="49" charset="0"/>
            </a:endParaRP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a:t>
            </a:r>
            <a:r>
              <a:rPr lang="en-US" sz="1200" kern="0" dirty="0" err="1">
                <a:latin typeface="Courier New" pitchFamily="49" charset="0"/>
                <a:cs typeface="Courier New" pitchFamily="49" charset="0"/>
              </a:rPr>
              <a:t>OD.Product_ID</a:t>
            </a:r>
            <a:r>
              <a:rPr lang="en-US" sz="1200" kern="0" dirty="0">
                <a:latin typeface="Courier New" pitchFamily="49" charset="0"/>
                <a:cs typeface="Courier New" pitchFamily="49" charset="0"/>
              </a:rPr>
              <a:t> = </a:t>
            </a:r>
            <a:r>
              <a:rPr lang="en-US" sz="1200" kern="0" dirty="0" err="1">
                <a:latin typeface="Courier New" pitchFamily="49" charset="0"/>
                <a:cs typeface="Courier New" pitchFamily="49" charset="0"/>
              </a:rPr>
              <a:t>P.Product_ID</a:t>
            </a:r>
            <a:r>
              <a:rPr lang="en-US" sz="1200" kern="0" dirty="0">
                <a:latin typeface="Courier New" pitchFamily="49" charset="0"/>
                <a:cs typeface="Courier New" pitchFamily="49" charset="0"/>
              </a:rPr>
              <a:t>(+)</a:t>
            </a: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a:t>
            </a:r>
            <a:r>
              <a:rPr lang="en-US" sz="1200" kern="0" dirty="0" err="1">
                <a:latin typeface="Courier New" pitchFamily="49" charset="0"/>
                <a:cs typeface="Courier New" pitchFamily="49" charset="0"/>
              </a:rPr>
              <a:t>OD.Shipment_ID</a:t>
            </a:r>
            <a:r>
              <a:rPr lang="en-US" sz="1200" kern="0" dirty="0">
                <a:latin typeface="Courier New" pitchFamily="49" charset="0"/>
                <a:cs typeface="Courier New" pitchFamily="49" charset="0"/>
              </a:rPr>
              <a:t> = </a:t>
            </a:r>
            <a:r>
              <a:rPr lang="en-US" sz="1200" kern="0" dirty="0" err="1">
                <a:latin typeface="Courier New" pitchFamily="49" charset="0"/>
                <a:cs typeface="Courier New" pitchFamily="49" charset="0"/>
              </a:rPr>
              <a:t>S.Shipment_ID</a:t>
            </a:r>
            <a:r>
              <a:rPr lang="en-US" sz="1200" kern="0" dirty="0">
                <a:latin typeface="Courier New" pitchFamily="49" charset="0"/>
                <a:cs typeface="Courier New" pitchFamily="49" charset="0"/>
              </a:rPr>
              <a:t>(+)</a:t>
            </a: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a:t>
            </a:r>
            <a:r>
              <a:rPr lang="en-US" sz="1200" kern="0" dirty="0" err="1">
                <a:latin typeface="Courier New" pitchFamily="49" charset="0"/>
                <a:cs typeface="Courier New" pitchFamily="49" charset="0"/>
              </a:rPr>
              <a:t>S.Address_ID</a:t>
            </a:r>
            <a:r>
              <a:rPr lang="en-US" sz="1200" kern="0" dirty="0">
                <a:latin typeface="Courier New" pitchFamily="49" charset="0"/>
                <a:cs typeface="Courier New" pitchFamily="49" charset="0"/>
              </a:rPr>
              <a:t> = </a:t>
            </a:r>
            <a:r>
              <a:rPr lang="en-US" sz="1200" kern="0" dirty="0" err="1">
                <a:latin typeface="Courier New" pitchFamily="49" charset="0"/>
                <a:cs typeface="Courier New" pitchFamily="49" charset="0"/>
              </a:rPr>
              <a:t>A.Address_ID</a:t>
            </a:r>
            <a:r>
              <a:rPr lang="en-US" sz="1200" kern="0" dirty="0">
                <a:latin typeface="Courier New" pitchFamily="49" charset="0"/>
                <a:cs typeface="Courier New" pitchFamily="49" charset="0"/>
              </a:rPr>
              <a:t>(+)</a:t>
            </a: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a:t>
            </a:r>
            <a:r>
              <a:rPr lang="en-US" sz="1200" kern="0" dirty="0" err="1">
                <a:latin typeface="Courier New" pitchFamily="49" charset="0"/>
                <a:cs typeface="Courier New" pitchFamily="49" charset="0"/>
              </a:rPr>
              <a:t>O.Status_Code</a:t>
            </a:r>
            <a:r>
              <a:rPr lang="en-US" sz="1200" kern="0" dirty="0">
                <a:latin typeface="Courier New" pitchFamily="49" charset="0"/>
                <a:cs typeface="Courier New" pitchFamily="49" charset="0"/>
              </a:rPr>
              <a:t> = </a:t>
            </a:r>
            <a:r>
              <a:rPr lang="en-US" sz="1200" kern="0" dirty="0" err="1">
                <a:latin typeface="Courier New" pitchFamily="49" charset="0"/>
                <a:cs typeface="Courier New" pitchFamily="49" charset="0"/>
              </a:rPr>
              <a:t>OT.Code</a:t>
            </a:r>
            <a:endParaRPr lang="en-US" sz="1200" kern="0" dirty="0">
              <a:latin typeface="Courier New" pitchFamily="49" charset="0"/>
              <a:cs typeface="Courier New" pitchFamily="49" charset="0"/>
            </a:endParaRP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a:t>
            </a:r>
            <a:r>
              <a:rPr lang="en-US" sz="1200" kern="0" dirty="0" err="1">
                <a:latin typeface="Courier New" pitchFamily="49" charset="0"/>
                <a:cs typeface="Courier New" pitchFamily="49" charset="0"/>
              </a:rPr>
              <a:t>OD.Status_Code</a:t>
            </a:r>
            <a:r>
              <a:rPr lang="en-US" sz="1200" kern="0" dirty="0">
                <a:latin typeface="Courier New" pitchFamily="49" charset="0"/>
                <a:cs typeface="Courier New" pitchFamily="49" charset="0"/>
              </a:rPr>
              <a:t> = </a:t>
            </a:r>
            <a:r>
              <a:rPr lang="en-US" sz="1200" kern="0" dirty="0" err="1">
                <a:latin typeface="Courier New" pitchFamily="49" charset="0"/>
                <a:cs typeface="Courier New" pitchFamily="49" charset="0"/>
              </a:rPr>
              <a:t>ODT.Code</a:t>
            </a:r>
            <a:endParaRPr lang="en-US" sz="1200" kern="0" dirty="0">
              <a:latin typeface="Courier New" pitchFamily="49" charset="0"/>
              <a:cs typeface="Courier New" pitchFamily="49" charset="0"/>
            </a:endParaRPr>
          </a:p>
          <a:p>
            <a:pPr marL="346075" indent="-346075">
              <a:spcBef>
                <a:spcPct val="20000"/>
              </a:spcBef>
              <a:buFont typeface="Wingdings" pitchFamily="2" charset="2"/>
              <a:buNone/>
              <a:defRPr/>
            </a:pPr>
            <a:endParaRPr lang="en-US" sz="1000" kern="0" dirty="0">
              <a:latin typeface="Courier New" pitchFamily="49" charset="0"/>
              <a:cs typeface="Courier New" pitchFamily="49" charset="0"/>
            </a:endParaRPr>
          </a:p>
        </p:txBody>
      </p:sp>
      <p:cxnSp>
        <p:nvCxnSpPr>
          <p:cNvPr id="40" name="Straight Connector 39"/>
          <p:cNvCxnSpPr>
            <a:cxnSpLocks noChangeShapeType="1"/>
            <a:stCxn id="13352" idx="4"/>
          </p:cNvCxnSpPr>
          <p:nvPr/>
        </p:nvCxnSpPr>
        <p:spPr bwMode="auto">
          <a:xfrm rot="16200000" flipH="1">
            <a:off x="4441826" y="1755775"/>
            <a:ext cx="373062" cy="439737"/>
          </a:xfrm>
          <a:prstGeom prst="line">
            <a:avLst/>
          </a:prstGeom>
          <a:noFill/>
          <a:ln w="9525" algn="ctr">
            <a:solidFill>
              <a:schemeClr val="tx1"/>
            </a:solidFill>
            <a:round/>
            <a:headEnd/>
            <a:tailEnd/>
          </a:ln>
        </p:spPr>
      </p:cxnSp>
      <p:cxnSp>
        <p:nvCxnSpPr>
          <p:cNvPr id="42" name="Straight Connector 41"/>
          <p:cNvCxnSpPr>
            <a:cxnSpLocks noChangeShapeType="1"/>
            <a:stCxn id="13352" idx="4"/>
            <a:endCxn id="13356" idx="1"/>
          </p:cNvCxnSpPr>
          <p:nvPr/>
        </p:nvCxnSpPr>
        <p:spPr bwMode="auto">
          <a:xfrm rot="5400000">
            <a:off x="3357563" y="2293938"/>
            <a:ext cx="1555750" cy="546100"/>
          </a:xfrm>
          <a:prstGeom prst="line">
            <a:avLst/>
          </a:prstGeom>
          <a:noFill/>
          <a:ln w="9525" algn="ctr">
            <a:solidFill>
              <a:schemeClr val="tx1"/>
            </a:solidFill>
            <a:round/>
            <a:headEnd/>
            <a:tailEnd/>
          </a:ln>
        </p:spPr>
      </p:cxnSp>
      <p:cxnSp>
        <p:nvCxnSpPr>
          <p:cNvPr id="46" name="Straight Connector 45"/>
          <p:cNvCxnSpPr>
            <a:cxnSpLocks noChangeShapeType="1"/>
            <a:stCxn id="13358" idx="0"/>
          </p:cNvCxnSpPr>
          <p:nvPr/>
        </p:nvCxnSpPr>
        <p:spPr bwMode="auto">
          <a:xfrm rot="5400000" flipH="1" flipV="1">
            <a:off x="4407694" y="2334419"/>
            <a:ext cx="358775" cy="379413"/>
          </a:xfrm>
          <a:prstGeom prst="line">
            <a:avLst/>
          </a:prstGeom>
          <a:noFill/>
          <a:ln w="9525" algn="ctr">
            <a:solidFill>
              <a:schemeClr val="tx1"/>
            </a:solidFill>
            <a:round/>
            <a:headEnd/>
            <a:tailEnd/>
          </a:ln>
        </p:spPr>
      </p:cxnSp>
      <p:cxnSp>
        <p:nvCxnSpPr>
          <p:cNvPr id="50" name="Straight Connector 49"/>
          <p:cNvCxnSpPr>
            <a:cxnSpLocks noChangeShapeType="1"/>
          </p:cNvCxnSpPr>
          <p:nvPr/>
        </p:nvCxnSpPr>
        <p:spPr bwMode="auto">
          <a:xfrm rot="10800000" flipV="1">
            <a:off x="4919663" y="1789113"/>
            <a:ext cx="1220787" cy="404812"/>
          </a:xfrm>
          <a:prstGeom prst="line">
            <a:avLst/>
          </a:prstGeom>
          <a:noFill/>
          <a:ln w="9525" algn="ctr">
            <a:solidFill>
              <a:schemeClr val="tx1"/>
            </a:solidFill>
            <a:round/>
            <a:headEnd/>
            <a:tailEnd/>
          </a:ln>
        </p:spPr>
      </p:cxnSp>
      <p:cxnSp>
        <p:nvCxnSpPr>
          <p:cNvPr id="55" name="Straight Connector 54"/>
          <p:cNvCxnSpPr>
            <a:cxnSpLocks noChangeShapeType="1"/>
            <a:endCxn id="13354" idx="7"/>
          </p:cNvCxnSpPr>
          <p:nvPr/>
        </p:nvCxnSpPr>
        <p:spPr bwMode="auto">
          <a:xfrm rot="5400000">
            <a:off x="5657851" y="1985962"/>
            <a:ext cx="633412" cy="392113"/>
          </a:xfrm>
          <a:prstGeom prst="line">
            <a:avLst/>
          </a:prstGeom>
          <a:noFill/>
          <a:ln w="9525" algn="ctr">
            <a:solidFill>
              <a:schemeClr val="tx1"/>
            </a:solidFill>
            <a:round/>
            <a:headEnd/>
            <a:tailEnd/>
          </a:ln>
        </p:spPr>
      </p:cxnSp>
      <p:cxnSp>
        <p:nvCxnSpPr>
          <p:cNvPr id="58" name="Straight Connector 57"/>
          <p:cNvCxnSpPr>
            <a:cxnSpLocks noChangeShapeType="1"/>
            <a:stCxn id="13352" idx="4"/>
            <a:endCxn id="13348" idx="1"/>
          </p:cNvCxnSpPr>
          <p:nvPr/>
        </p:nvCxnSpPr>
        <p:spPr bwMode="auto">
          <a:xfrm rot="16200000" flipH="1">
            <a:off x="3758407" y="2439194"/>
            <a:ext cx="2317750" cy="1017587"/>
          </a:xfrm>
          <a:prstGeom prst="line">
            <a:avLst/>
          </a:prstGeom>
          <a:noFill/>
          <a:ln w="9525" algn="ctr">
            <a:solidFill>
              <a:schemeClr val="tx1"/>
            </a:solidFill>
            <a:round/>
            <a:headEnd/>
            <a:tailEnd/>
          </a:ln>
        </p:spPr>
      </p:cxnSp>
      <p:cxnSp>
        <p:nvCxnSpPr>
          <p:cNvPr id="61" name="Straight Connector 60"/>
          <p:cNvCxnSpPr>
            <a:cxnSpLocks noChangeShapeType="1"/>
            <a:stCxn id="13362" idx="2"/>
          </p:cNvCxnSpPr>
          <p:nvPr/>
        </p:nvCxnSpPr>
        <p:spPr bwMode="auto">
          <a:xfrm rot="10800000">
            <a:off x="4919663" y="2344738"/>
            <a:ext cx="1538287" cy="1081087"/>
          </a:xfrm>
          <a:prstGeom prst="line">
            <a:avLst/>
          </a:prstGeom>
          <a:noFill/>
          <a:ln w="9525" algn="ctr">
            <a:solidFill>
              <a:schemeClr val="tx1"/>
            </a:solidFill>
            <a:round/>
            <a:headEnd/>
            <a:tailEnd/>
          </a:ln>
        </p:spPr>
      </p:cxnSp>
      <p:cxnSp>
        <p:nvCxnSpPr>
          <p:cNvPr id="65" name="Straight Arrow Connector 64"/>
          <p:cNvCxnSpPr>
            <a:cxnSpLocks noChangeShapeType="1"/>
          </p:cNvCxnSpPr>
          <p:nvPr/>
        </p:nvCxnSpPr>
        <p:spPr bwMode="auto">
          <a:xfrm>
            <a:off x="2009775" y="1422400"/>
            <a:ext cx="2224088" cy="247650"/>
          </a:xfrm>
          <a:prstGeom prst="straightConnector1">
            <a:avLst/>
          </a:prstGeom>
          <a:noFill/>
          <a:ln w="9525" algn="ctr">
            <a:solidFill>
              <a:schemeClr val="tx1"/>
            </a:solidFill>
            <a:round/>
            <a:headEnd/>
            <a:tailEnd type="arrow" w="med" len="med"/>
          </a:ln>
        </p:spPr>
      </p:cxnSp>
      <p:cxnSp>
        <p:nvCxnSpPr>
          <p:cNvPr id="67" name="Straight Arrow Connector 66"/>
          <p:cNvCxnSpPr>
            <a:cxnSpLocks noChangeShapeType="1"/>
          </p:cNvCxnSpPr>
          <p:nvPr/>
        </p:nvCxnSpPr>
        <p:spPr bwMode="auto">
          <a:xfrm>
            <a:off x="2674938" y="1704975"/>
            <a:ext cx="1998662" cy="485775"/>
          </a:xfrm>
          <a:prstGeom prst="straightConnector1">
            <a:avLst/>
          </a:prstGeom>
          <a:noFill/>
          <a:ln w="9525" algn="ctr">
            <a:solidFill>
              <a:schemeClr val="tx1"/>
            </a:solidFill>
            <a:round/>
            <a:headEnd/>
            <a:tailEnd type="arrow" w="med" len="med"/>
          </a:ln>
        </p:spPr>
      </p:cxnSp>
      <p:cxnSp>
        <p:nvCxnSpPr>
          <p:cNvPr id="69" name="Straight Arrow Connector 68"/>
          <p:cNvCxnSpPr>
            <a:cxnSpLocks noChangeShapeType="1"/>
          </p:cNvCxnSpPr>
          <p:nvPr/>
        </p:nvCxnSpPr>
        <p:spPr bwMode="auto">
          <a:xfrm>
            <a:off x="2144713" y="1919288"/>
            <a:ext cx="2065337" cy="744537"/>
          </a:xfrm>
          <a:prstGeom prst="straightConnector1">
            <a:avLst/>
          </a:prstGeom>
          <a:noFill/>
          <a:ln w="9525" algn="ctr">
            <a:solidFill>
              <a:schemeClr val="tx1"/>
            </a:solidFill>
            <a:round/>
            <a:headEnd/>
            <a:tailEnd type="arrow" w="med" len="med"/>
          </a:ln>
        </p:spPr>
      </p:cxnSp>
      <p:cxnSp>
        <p:nvCxnSpPr>
          <p:cNvPr id="71" name="Straight Arrow Connector 70"/>
          <p:cNvCxnSpPr>
            <a:cxnSpLocks noChangeShapeType="1"/>
          </p:cNvCxnSpPr>
          <p:nvPr/>
        </p:nvCxnSpPr>
        <p:spPr bwMode="auto">
          <a:xfrm>
            <a:off x="2166938" y="2201863"/>
            <a:ext cx="1625600" cy="1071562"/>
          </a:xfrm>
          <a:prstGeom prst="straightConnector1">
            <a:avLst/>
          </a:prstGeom>
          <a:noFill/>
          <a:ln w="9525" algn="ctr">
            <a:solidFill>
              <a:schemeClr val="tx1"/>
            </a:solidFill>
            <a:round/>
            <a:headEnd/>
            <a:tailEnd type="arrow" w="med" len="med"/>
          </a:ln>
        </p:spPr>
      </p:cxnSp>
      <p:cxnSp>
        <p:nvCxnSpPr>
          <p:cNvPr id="73" name="Straight Arrow Connector 72"/>
          <p:cNvCxnSpPr>
            <a:cxnSpLocks noChangeShapeType="1"/>
          </p:cNvCxnSpPr>
          <p:nvPr/>
        </p:nvCxnSpPr>
        <p:spPr bwMode="auto">
          <a:xfrm flipV="1">
            <a:off x="2178050" y="1716088"/>
            <a:ext cx="3917950" cy="700087"/>
          </a:xfrm>
          <a:prstGeom prst="straightConnector1">
            <a:avLst/>
          </a:prstGeom>
          <a:noFill/>
          <a:ln w="9525" algn="ctr">
            <a:solidFill>
              <a:schemeClr val="tx1"/>
            </a:solidFill>
            <a:round/>
            <a:headEnd/>
            <a:tailEnd type="arrow" w="med" len="med"/>
          </a:ln>
        </p:spPr>
      </p:cxnSp>
      <p:cxnSp>
        <p:nvCxnSpPr>
          <p:cNvPr id="75" name="Straight Arrow Connector 74"/>
          <p:cNvCxnSpPr>
            <a:cxnSpLocks noChangeShapeType="1"/>
          </p:cNvCxnSpPr>
          <p:nvPr/>
        </p:nvCxnSpPr>
        <p:spPr bwMode="auto">
          <a:xfrm flipV="1">
            <a:off x="2268538" y="2551113"/>
            <a:ext cx="3251200" cy="79375"/>
          </a:xfrm>
          <a:prstGeom prst="straightConnector1">
            <a:avLst/>
          </a:prstGeom>
          <a:noFill/>
          <a:ln w="9525" algn="ctr">
            <a:solidFill>
              <a:schemeClr val="tx1"/>
            </a:solidFill>
            <a:round/>
            <a:headEnd/>
            <a:tailEnd type="arrow" w="med" len="med"/>
          </a:ln>
        </p:spPr>
      </p:cxnSp>
      <p:cxnSp>
        <p:nvCxnSpPr>
          <p:cNvPr id="77" name="Straight Arrow Connector 76"/>
          <p:cNvCxnSpPr>
            <a:cxnSpLocks noChangeShapeType="1"/>
          </p:cNvCxnSpPr>
          <p:nvPr/>
        </p:nvCxnSpPr>
        <p:spPr bwMode="auto">
          <a:xfrm>
            <a:off x="2935288" y="2855913"/>
            <a:ext cx="3363912" cy="554037"/>
          </a:xfrm>
          <a:prstGeom prst="straightConnector1">
            <a:avLst/>
          </a:prstGeom>
          <a:noFill/>
          <a:ln w="9525" algn="ctr">
            <a:solidFill>
              <a:schemeClr val="tx1"/>
            </a:solidFill>
            <a:round/>
            <a:headEnd/>
            <a:tailEnd type="arrow" w="med" len="med"/>
          </a:ln>
        </p:spPr>
      </p:cxnSp>
      <p:cxnSp>
        <p:nvCxnSpPr>
          <p:cNvPr id="79" name="Straight Arrow Connector 78"/>
          <p:cNvCxnSpPr>
            <a:cxnSpLocks noChangeShapeType="1"/>
          </p:cNvCxnSpPr>
          <p:nvPr/>
        </p:nvCxnSpPr>
        <p:spPr bwMode="auto">
          <a:xfrm>
            <a:off x="2924175" y="3081338"/>
            <a:ext cx="2427288" cy="1004887"/>
          </a:xfrm>
          <a:prstGeom prst="straightConnector1">
            <a:avLst/>
          </a:prstGeom>
          <a:noFill/>
          <a:ln w="9525" algn="ctr">
            <a:solidFill>
              <a:schemeClr val="tx1"/>
            </a:solidFill>
            <a:round/>
            <a:headEnd/>
            <a:tailEnd type="arrow" w="med" len="med"/>
          </a:ln>
        </p:spPr>
      </p:cxnSp>
      <p:cxnSp>
        <p:nvCxnSpPr>
          <p:cNvPr id="81" name="Straight Arrow Connector 80"/>
          <p:cNvCxnSpPr>
            <a:cxnSpLocks noChangeShapeType="1"/>
          </p:cNvCxnSpPr>
          <p:nvPr/>
        </p:nvCxnSpPr>
        <p:spPr bwMode="auto">
          <a:xfrm rot="5400000" flipH="1" flipV="1">
            <a:off x="3002756" y="2483644"/>
            <a:ext cx="2054225" cy="1354138"/>
          </a:xfrm>
          <a:prstGeom prst="straightConnector1">
            <a:avLst/>
          </a:prstGeom>
          <a:noFill/>
          <a:ln w="9525" algn="ctr">
            <a:solidFill>
              <a:schemeClr val="tx1"/>
            </a:solidFill>
            <a:round/>
            <a:headEnd/>
            <a:tailEnd type="arrow" w="med" len="med"/>
          </a:ln>
        </p:spPr>
      </p:cxnSp>
      <p:cxnSp>
        <p:nvCxnSpPr>
          <p:cNvPr id="83" name="Straight Arrow Connector 82"/>
          <p:cNvCxnSpPr>
            <a:cxnSpLocks noChangeShapeType="1"/>
          </p:cNvCxnSpPr>
          <p:nvPr/>
        </p:nvCxnSpPr>
        <p:spPr bwMode="auto">
          <a:xfrm rot="5400000" flipH="1" flipV="1">
            <a:off x="3240088" y="3544888"/>
            <a:ext cx="1389062" cy="214312"/>
          </a:xfrm>
          <a:prstGeom prst="straightConnector1">
            <a:avLst/>
          </a:prstGeom>
          <a:noFill/>
          <a:ln w="9525" algn="ctr">
            <a:solidFill>
              <a:schemeClr val="tx1"/>
            </a:solidFill>
            <a:round/>
            <a:headEnd/>
            <a:tailEnd type="arrow" w="med" len="med"/>
          </a:ln>
        </p:spPr>
      </p:cxnSp>
      <p:cxnSp>
        <p:nvCxnSpPr>
          <p:cNvPr id="86" name="Straight Arrow Connector 85"/>
          <p:cNvCxnSpPr>
            <a:cxnSpLocks noChangeShapeType="1"/>
          </p:cNvCxnSpPr>
          <p:nvPr/>
        </p:nvCxnSpPr>
        <p:spPr bwMode="auto">
          <a:xfrm rot="5400000" flipH="1" flipV="1">
            <a:off x="3279775" y="3302001"/>
            <a:ext cx="1963737" cy="576262"/>
          </a:xfrm>
          <a:prstGeom prst="straightConnector1">
            <a:avLst/>
          </a:prstGeom>
          <a:noFill/>
          <a:ln w="9525" algn="ctr">
            <a:solidFill>
              <a:schemeClr val="tx1"/>
            </a:solidFill>
            <a:round/>
            <a:headEnd/>
            <a:tailEnd type="arrow" w="med" len="med"/>
          </a:ln>
        </p:spPr>
      </p:cxnSp>
      <p:cxnSp>
        <p:nvCxnSpPr>
          <p:cNvPr id="88" name="Straight Arrow Connector 87"/>
          <p:cNvCxnSpPr>
            <a:cxnSpLocks noChangeShapeType="1"/>
          </p:cNvCxnSpPr>
          <p:nvPr/>
        </p:nvCxnSpPr>
        <p:spPr bwMode="auto">
          <a:xfrm rot="5400000" flipH="1" flipV="1">
            <a:off x="3482976" y="2511425"/>
            <a:ext cx="2697162" cy="1716087"/>
          </a:xfrm>
          <a:prstGeom prst="straightConnector1">
            <a:avLst/>
          </a:prstGeom>
          <a:noFill/>
          <a:ln w="9525" algn="ctr">
            <a:solidFill>
              <a:schemeClr val="tx1"/>
            </a:solidFill>
            <a:round/>
            <a:headEnd/>
            <a:tailEnd type="arrow" w="med" len="med"/>
          </a:ln>
        </p:spPr>
      </p:cxnSp>
      <p:cxnSp>
        <p:nvCxnSpPr>
          <p:cNvPr id="90" name="Straight Arrow Connector 89"/>
          <p:cNvCxnSpPr>
            <a:cxnSpLocks noChangeShapeType="1"/>
          </p:cNvCxnSpPr>
          <p:nvPr/>
        </p:nvCxnSpPr>
        <p:spPr bwMode="auto">
          <a:xfrm rot="5400000" flipH="1" flipV="1">
            <a:off x="3477419" y="2675731"/>
            <a:ext cx="2844800" cy="1919288"/>
          </a:xfrm>
          <a:prstGeom prst="straightConnector1">
            <a:avLst/>
          </a:prstGeom>
          <a:noFill/>
          <a:ln w="9525" algn="ctr">
            <a:solidFill>
              <a:schemeClr val="tx1"/>
            </a:solidFill>
            <a:round/>
            <a:headEnd/>
            <a:tailEnd type="arrow" w="med" len="med"/>
          </a:ln>
        </p:spPr>
      </p:cxnSp>
      <p:cxnSp>
        <p:nvCxnSpPr>
          <p:cNvPr id="93" name="Straight Arrow Connector 92"/>
          <p:cNvCxnSpPr>
            <a:cxnSpLocks noChangeShapeType="1"/>
          </p:cNvCxnSpPr>
          <p:nvPr/>
        </p:nvCxnSpPr>
        <p:spPr bwMode="auto">
          <a:xfrm rot="5400000" flipH="1" flipV="1">
            <a:off x="3775870" y="3888581"/>
            <a:ext cx="1535112" cy="1298575"/>
          </a:xfrm>
          <a:prstGeom prst="straightConnector1">
            <a:avLst/>
          </a:prstGeom>
          <a:noFill/>
          <a:ln w="9525" algn="ctr">
            <a:solidFill>
              <a:schemeClr val="tx1"/>
            </a:solidFill>
            <a:round/>
            <a:headEnd/>
            <a:tailEnd type="arrow" w="med" len="med"/>
          </a:ln>
        </p:spPr>
      </p:cxnSp>
      <p:cxnSp>
        <p:nvCxnSpPr>
          <p:cNvPr id="96" name="Straight Arrow Connector 95"/>
          <p:cNvCxnSpPr>
            <a:cxnSpLocks noChangeShapeType="1"/>
          </p:cNvCxnSpPr>
          <p:nvPr/>
        </p:nvCxnSpPr>
        <p:spPr bwMode="auto">
          <a:xfrm rot="5400000" flipH="1" flipV="1">
            <a:off x="3600450" y="3284538"/>
            <a:ext cx="2405063" cy="2224087"/>
          </a:xfrm>
          <a:prstGeom prst="straightConnector1">
            <a:avLst/>
          </a:prstGeom>
          <a:noFill/>
          <a:ln w="9525" algn="ctr">
            <a:solidFill>
              <a:schemeClr val="tx1"/>
            </a:solidFill>
            <a:round/>
            <a:headEnd/>
            <a:tailEnd type="arrow" w="med" len="med"/>
          </a:ln>
        </p:spPr>
      </p:cxnSp>
      <p:sp>
        <p:nvSpPr>
          <p:cNvPr id="63" name="TextBox 48"/>
          <p:cNvSpPr txBox="1">
            <a:spLocks noChangeArrowheads="1"/>
          </p:cNvSpPr>
          <p:nvPr/>
        </p:nvSpPr>
        <p:spPr bwMode="auto">
          <a:xfrm>
            <a:off x="6847114" y="5172754"/>
            <a:ext cx="177800" cy="261938"/>
          </a:xfrm>
          <a:prstGeom prst="rect">
            <a:avLst/>
          </a:prstGeom>
          <a:solidFill>
            <a:schemeClr val="bg1"/>
          </a:solidFill>
          <a:ln w="9525">
            <a:noFill/>
            <a:miter lim="800000"/>
            <a:headEnd/>
            <a:tailEnd/>
          </a:ln>
        </p:spPr>
        <p:txBody>
          <a:bodyPr lIns="0" tIns="0" rIns="0" bIns="0"/>
          <a:lstStyle/>
          <a:p>
            <a:r>
              <a:rPr lang="en-US" sz="2000" dirty="0">
                <a:solidFill>
                  <a:schemeClr val="bg1"/>
                </a:solidFill>
              </a:rPr>
              <a:t>F </a:t>
            </a:r>
          </a:p>
        </p:txBody>
      </p:sp>
      <p:sp>
        <p:nvSpPr>
          <p:cNvPr id="70" name="Rectangle 69"/>
          <p:cNvSpPr/>
          <p:nvPr/>
        </p:nvSpPr>
        <p:spPr>
          <a:xfrm>
            <a:off x="6077857" y="1679120"/>
            <a:ext cx="381000" cy="2286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sp>
        <p:nvSpPr>
          <p:cNvPr id="72" name="Rectangle 71"/>
          <p:cNvSpPr/>
          <p:nvPr/>
        </p:nvSpPr>
        <p:spPr>
          <a:xfrm>
            <a:off x="5560723" y="2459631"/>
            <a:ext cx="381000" cy="2286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74" name="Rectangle 73"/>
          <p:cNvSpPr/>
          <p:nvPr/>
        </p:nvSpPr>
        <p:spPr>
          <a:xfrm>
            <a:off x="4655456" y="2132692"/>
            <a:ext cx="533400" cy="2286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OD</a:t>
            </a:r>
            <a:endParaRPr lang="en-US" dirty="0">
              <a:solidFill>
                <a:schemeClr val="tx1"/>
              </a:solidFill>
            </a:endParaRPr>
          </a:p>
        </p:txBody>
      </p:sp>
      <p:sp>
        <p:nvSpPr>
          <p:cNvPr id="76" name="Rectangle 75"/>
          <p:cNvSpPr/>
          <p:nvPr/>
        </p:nvSpPr>
        <p:spPr>
          <a:xfrm>
            <a:off x="4111171" y="2666092"/>
            <a:ext cx="381000" cy="2286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t>
            </a:r>
            <a:endParaRPr lang="en-US" dirty="0">
              <a:solidFill>
                <a:schemeClr val="tx1"/>
              </a:solidFill>
            </a:endParaRPr>
          </a:p>
        </p:txBody>
      </p:sp>
      <p:sp>
        <p:nvSpPr>
          <p:cNvPr id="78" name="Rectangle 77"/>
          <p:cNvSpPr/>
          <p:nvPr/>
        </p:nvSpPr>
        <p:spPr>
          <a:xfrm>
            <a:off x="6346942" y="3388545"/>
            <a:ext cx="609600" cy="2286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ODT</a:t>
            </a:r>
            <a:endParaRPr lang="en-US" dirty="0">
              <a:solidFill>
                <a:schemeClr val="tx1"/>
              </a:solidFill>
            </a:endParaRPr>
          </a:p>
        </p:txBody>
      </p:sp>
      <p:sp>
        <p:nvSpPr>
          <p:cNvPr id="80" name="Rectangle 79"/>
          <p:cNvSpPr/>
          <p:nvPr/>
        </p:nvSpPr>
        <p:spPr>
          <a:xfrm>
            <a:off x="3740934" y="3321151"/>
            <a:ext cx="381000" cy="2286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82" name="Rectangle 81"/>
          <p:cNvSpPr/>
          <p:nvPr/>
        </p:nvSpPr>
        <p:spPr>
          <a:xfrm>
            <a:off x="5206837" y="4097747"/>
            <a:ext cx="533400" cy="2286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OT</a:t>
            </a:r>
            <a:endParaRPr lang="en-US" dirty="0">
              <a:solidFill>
                <a:schemeClr val="tx1"/>
              </a:solidFill>
            </a:endParaRPr>
          </a:p>
        </p:txBody>
      </p:sp>
      <p:sp>
        <p:nvSpPr>
          <p:cNvPr id="84" name="Rectangle 83"/>
          <p:cNvSpPr/>
          <p:nvPr/>
        </p:nvSpPr>
        <p:spPr>
          <a:xfrm>
            <a:off x="4223656" y="1592035"/>
            <a:ext cx="381000" cy="2286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6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6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0"/>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6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7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2"/>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7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8"/>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7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9"/>
                                        </p:tgtEl>
                                        <p:attrNameLst>
                                          <p:attrName>style.visibility</p:attrName>
                                        </p:attrNameLst>
                                      </p:cBhvr>
                                      <p:to>
                                        <p:strVal val="visible"/>
                                      </p:to>
                                    </p:set>
                                  </p:childTnLst>
                                </p:cTn>
                              </p:par>
                              <p:par>
                                <p:cTn id="61" presetID="1" presetClass="exit" presetSubtype="0" fill="hold" nodeType="withEffect">
                                  <p:stCondLst>
                                    <p:cond delay="0"/>
                                  </p:stCondLst>
                                  <p:childTnLst>
                                    <p:set>
                                      <p:cBhvr>
                                        <p:cTn id="62" dur="1" fill="hold">
                                          <p:stCondLst>
                                            <p:cond delay="0"/>
                                          </p:stCondLst>
                                        </p:cTn>
                                        <p:tgtEl>
                                          <p:spTgt spid="77"/>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8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8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xit" presetSubtype="0" fill="hold" nodeType="withEffect">
                                  <p:stCondLst>
                                    <p:cond delay="0"/>
                                  </p:stCondLst>
                                  <p:childTnLst>
                                    <p:set>
                                      <p:cBhvr>
                                        <p:cTn id="72" dur="1" fill="hold">
                                          <p:stCondLst>
                                            <p:cond delay="0"/>
                                          </p:stCondLst>
                                        </p:cTn>
                                        <p:tgtEl>
                                          <p:spTgt spid="7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8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par>
                                <p:cTn id="79" presetID="1" presetClass="exit" presetSubtype="0" fill="hold" nodeType="withEffect">
                                  <p:stCondLst>
                                    <p:cond delay="0"/>
                                  </p:stCondLst>
                                  <p:childTnLst>
                                    <p:set>
                                      <p:cBhvr>
                                        <p:cTn id="80" dur="1" fill="hold">
                                          <p:stCondLst>
                                            <p:cond delay="0"/>
                                          </p:stCondLst>
                                        </p:cTn>
                                        <p:tgtEl>
                                          <p:spTgt spid="81"/>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86"/>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6"/>
                                        </p:tgtEl>
                                        <p:attrNameLst>
                                          <p:attrName>style.visibility</p:attrName>
                                        </p:attrNameLst>
                                      </p:cBhvr>
                                      <p:to>
                                        <p:strVal val="visible"/>
                                      </p:to>
                                    </p:set>
                                  </p:childTnLst>
                                </p:cTn>
                              </p:par>
                              <p:par>
                                <p:cTn id="87" presetID="1" presetClass="exit" presetSubtype="0" fill="hold" nodeType="withEffect">
                                  <p:stCondLst>
                                    <p:cond delay="0"/>
                                  </p:stCondLst>
                                  <p:childTnLst>
                                    <p:set>
                                      <p:cBhvr>
                                        <p:cTn id="88" dur="1" fill="hold">
                                          <p:stCondLst>
                                            <p:cond delay="0"/>
                                          </p:stCondLst>
                                        </p:cTn>
                                        <p:tgtEl>
                                          <p:spTgt spid="83"/>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88"/>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50"/>
                                        </p:tgtEl>
                                        <p:attrNameLst>
                                          <p:attrName>style.visibility</p:attrName>
                                        </p:attrNameLst>
                                      </p:cBhvr>
                                      <p:to>
                                        <p:strVal val="visible"/>
                                      </p:to>
                                    </p:set>
                                  </p:childTnLst>
                                </p:cTn>
                              </p:par>
                              <p:par>
                                <p:cTn id="95" presetID="1" presetClass="exit" presetSubtype="0" fill="hold" nodeType="withEffect">
                                  <p:stCondLst>
                                    <p:cond delay="0"/>
                                  </p:stCondLst>
                                  <p:childTnLst>
                                    <p:set>
                                      <p:cBhvr>
                                        <p:cTn id="96" dur="1" fill="hold">
                                          <p:stCondLst>
                                            <p:cond delay="0"/>
                                          </p:stCondLst>
                                        </p:cTn>
                                        <p:tgtEl>
                                          <p:spTgt spid="86"/>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90"/>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55"/>
                                        </p:tgtEl>
                                        <p:attrNameLst>
                                          <p:attrName>style.visibility</p:attrName>
                                        </p:attrNameLst>
                                      </p:cBhvr>
                                      <p:to>
                                        <p:strVal val="visible"/>
                                      </p:to>
                                    </p:set>
                                  </p:childTnLst>
                                </p:cTn>
                              </p:par>
                              <p:par>
                                <p:cTn id="103" presetID="1" presetClass="exit" presetSubtype="0" fill="hold" nodeType="withEffect">
                                  <p:stCondLst>
                                    <p:cond delay="0"/>
                                  </p:stCondLst>
                                  <p:childTnLst>
                                    <p:set>
                                      <p:cBhvr>
                                        <p:cTn id="104" dur="1" fill="hold">
                                          <p:stCondLst>
                                            <p:cond delay="0"/>
                                          </p:stCondLst>
                                        </p:cTn>
                                        <p:tgtEl>
                                          <p:spTgt spid="88"/>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93"/>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58"/>
                                        </p:tgtEl>
                                        <p:attrNameLst>
                                          <p:attrName>style.visibility</p:attrName>
                                        </p:attrNameLst>
                                      </p:cBhvr>
                                      <p:to>
                                        <p:strVal val="visible"/>
                                      </p:to>
                                    </p:set>
                                  </p:childTnLst>
                                </p:cTn>
                              </p:par>
                              <p:par>
                                <p:cTn id="111" presetID="1" presetClass="exit" presetSubtype="0" fill="hold" nodeType="withEffect">
                                  <p:stCondLst>
                                    <p:cond delay="0"/>
                                  </p:stCondLst>
                                  <p:childTnLst>
                                    <p:set>
                                      <p:cBhvr>
                                        <p:cTn id="112" dur="1" fill="hold">
                                          <p:stCondLst>
                                            <p:cond delay="0"/>
                                          </p:stCondLst>
                                        </p:cTn>
                                        <p:tgtEl>
                                          <p:spTgt spid="90"/>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96"/>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61"/>
                                        </p:tgtEl>
                                        <p:attrNameLst>
                                          <p:attrName>style.visibility</p:attrName>
                                        </p:attrNameLst>
                                      </p:cBhvr>
                                      <p:to>
                                        <p:strVal val="visible"/>
                                      </p:to>
                                    </p:set>
                                  </p:childTnLst>
                                </p:cTn>
                              </p:par>
                              <p:par>
                                <p:cTn id="119" presetID="1" presetClass="exit" presetSubtype="0" fill="hold" nodeType="withEffect">
                                  <p:stCondLst>
                                    <p:cond delay="0"/>
                                  </p:stCondLst>
                                  <p:childTnLst>
                                    <p:set>
                                      <p:cBhvr>
                                        <p:cTn id="120" dur="1" fill="hold">
                                          <p:stCondLst>
                                            <p:cond delay="0"/>
                                          </p:stCondLst>
                                        </p:cTn>
                                        <p:tgtEl>
                                          <p:spTgt spid="93"/>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nodeType="clickEffect">
                                  <p:stCondLst>
                                    <p:cond delay="0"/>
                                  </p:stCondLst>
                                  <p:childTnLst>
                                    <p:set>
                                      <p:cBhvr>
                                        <p:cTn id="124" dur="1" fill="hold">
                                          <p:stCondLst>
                                            <p:cond delay="0"/>
                                          </p:stCondLst>
                                        </p:cTn>
                                        <p:tgtEl>
                                          <p:spTgt spid="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2" grpId="0" animBg="1"/>
      <p:bldP spid="74" grpId="0" animBg="1"/>
      <p:bldP spid="76" grpId="0" animBg="1"/>
      <p:bldP spid="78" grpId="0" animBg="1"/>
      <p:bldP spid="80" grpId="0" animBg="1"/>
      <p:bldP spid="82" grpId="0" animBg="1"/>
      <p:bldP spid="8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80511" y="-227166"/>
            <a:ext cx="8458200" cy="914400"/>
          </a:xfrm>
        </p:spPr>
        <p:txBody>
          <a:bodyPr/>
          <a:lstStyle/>
          <a:p>
            <a:r>
              <a:rPr lang="en-US" dirty="0" smtClean="0"/>
              <a:t>Unstructured</a:t>
            </a:r>
          </a:p>
        </p:txBody>
      </p:sp>
      <p:sp>
        <p:nvSpPr>
          <p:cNvPr id="15363" name="Footer Placeholder 3"/>
          <p:cNvSpPr>
            <a:spLocks noGrp="1"/>
          </p:cNvSpPr>
          <p:nvPr>
            <p:ph type="ftr" sz="quarter" idx="4294967295"/>
          </p:nvPr>
        </p:nvSpPr>
        <p:spPr bwMode="auto">
          <a:xfrm>
            <a:off x="7772400" y="6553200"/>
            <a:ext cx="1371600" cy="74613"/>
          </a:xfrm>
          <a:prstGeom prst="rect">
            <a:avLst/>
          </a:prstGeom>
          <a:noFill/>
          <a:ln>
            <a:miter lim="800000"/>
            <a:headEnd/>
            <a:tailEnd/>
          </a:ln>
        </p:spPr>
        <p:txBody>
          <a:bodyPr/>
          <a:lstStyle/>
          <a:p>
            <a:pPr algn="r"/>
            <a:r>
              <a:rPr lang="en-US" sz="1200">
                <a:solidFill>
                  <a:srgbClr val="565A5C"/>
                </a:solidFill>
              </a:rPr>
              <a:t>Copyright 2006 Kyle Hailey</a:t>
            </a:r>
          </a:p>
        </p:txBody>
      </p:sp>
      <p:grpSp>
        <p:nvGrpSpPr>
          <p:cNvPr id="2" name="Group 37"/>
          <p:cNvGrpSpPr>
            <a:grpSpLocks/>
          </p:cNvGrpSpPr>
          <p:nvPr/>
        </p:nvGrpSpPr>
        <p:grpSpPr bwMode="auto">
          <a:xfrm>
            <a:off x="4427538" y="1386549"/>
            <a:ext cx="3047999" cy="2354262"/>
            <a:chOff x="4578350" y="1738313"/>
            <a:chExt cx="3048000" cy="2354262"/>
          </a:xfrm>
        </p:grpSpPr>
        <p:sp>
          <p:nvSpPr>
            <p:cNvPr id="15396" name="Oval 6"/>
            <p:cNvSpPr>
              <a:spLocks noChangeArrowheads="1"/>
            </p:cNvSpPr>
            <p:nvPr/>
          </p:nvSpPr>
          <p:spPr bwMode="auto">
            <a:xfrm>
              <a:off x="6716713" y="3871913"/>
              <a:ext cx="203200" cy="214312"/>
            </a:xfrm>
            <a:prstGeom prst="ellipse">
              <a:avLst/>
            </a:prstGeom>
            <a:solidFill>
              <a:schemeClr val="bg1"/>
            </a:solidFill>
            <a:ln w="9525" algn="ctr">
              <a:solidFill>
                <a:schemeClr val="tx1"/>
              </a:solidFill>
              <a:round/>
              <a:headEnd/>
              <a:tailEnd/>
            </a:ln>
          </p:spPr>
          <p:txBody>
            <a:bodyPr>
              <a:spAutoFit/>
            </a:bodyPr>
            <a:lstStyle/>
            <a:p>
              <a:endParaRPr lang="en-US"/>
            </a:p>
          </p:txBody>
        </p:sp>
        <p:sp>
          <p:nvSpPr>
            <p:cNvPr id="15394" name="Oval 17"/>
            <p:cNvSpPr>
              <a:spLocks noChangeArrowheads="1"/>
            </p:cNvSpPr>
            <p:nvPr/>
          </p:nvSpPr>
          <p:spPr bwMode="auto">
            <a:xfrm>
              <a:off x="5921375" y="3189288"/>
              <a:ext cx="203200" cy="214312"/>
            </a:xfrm>
            <a:prstGeom prst="ellipse">
              <a:avLst/>
            </a:prstGeom>
            <a:solidFill>
              <a:schemeClr val="bg1"/>
            </a:solidFill>
            <a:ln w="9525" algn="ctr">
              <a:solidFill>
                <a:schemeClr val="tx1"/>
              </a:solidFill>
              <a:round/>
              <a:headEnd/>
              <a:tailEnd/>
            </a:ln>
          </p:spPr>
          <p:txBody>
            <a:bodyPr>
              <a:spAutoFit/>
            </a:bodyPr>
            <a:lstStyle/>
            <a:p>
              <a:endParaRPr lang="en-US"/>
            </a:p>
          </p:txBody>
        </p:sp>
        <p:sp>
          <p:nvSpPr>
            <p:cNvPr id="15392" name="Oval 20"/>
            <p:cNvSpPr>
              <a:spLocks noChangeArrowheads="1"/>
            </p:cNvSpPr>
            <p:nvPr/>
          </p:nvSpPr>
          <p:spPr bwMode="auto">
            <a:xfrm>
              <a:off x="4995863" y="3876675"/>
              <a:ext cx="203200" cy="215900"/>
            </a:xfrm>
            <a:prstGeom prst="ellipse">
              <a:avLst/>
            </a:prstGeom>
            <a:solidFill>
              <a:schemeClr val="bg1"/>
            </a:solidFill>
            <a:ln w="9525" algn="ctr">
              <a:solidFill>
                <a:schemeClr val="tx1"/>
              </a:solidFill>
              <a:round/>
              <a:headEnd/>
              <a:tailEnd/>
            </a:ln>
          </p:spPr>
          <p:txBody>
            <a:bodyPr>
              <a:spAutoFit/>
            </a:bodyPr>
            <a:lstStyle/>
            <a:p>
              <a:endParaRPr lang="en-US"/>
            </a:p>
          </p:txBody>
        </p:sp>
        <p:sp>
          <p:nvSpPr>
            <p:cNvPr id="15390" name="Oval 23"/>
            <p:cNvSpPr>
              <a:spLocks noChangeArrowheads="1"/>
            </p:cNvSpPr>
            <p:nvPr/>
          </p:nvSpPr>
          <p:spPr bwMode="auto">
            <a:xfrm>
              <a:off x="4578350" y="2297113"/>
              <a:ext cx="203200" cy="214312"/>
            </a:xfrm>
            <a:prstGeom prst="ellipse">
              <a:avLst/>
            </a:prstGeom>
            <a:solidFill>
              <a:schemeClr val="bg1"/>
            </a:solidFill>
            <a:ln w="9525" algn="ctr">
              <a:solidFill>
                <a:schemeClr val="tx1"/>
              </a:solidFill>
              <a:round/>
              <a:headEnd/>
              <a:tailEnd/>
            </a:ln>
          </p:spPr>
          <p:txBody>
            <a:bodyPr>
              <a:spAutoFit/>
            </a:bodyPr>
            <a:lstStyle/>
            <a:p>
              <a:endParaRPr lang="en-US"/>
            </a:p>
          </p:txBody>
        </p:sp>
        <p:sp>
          <p:nvSpPr>
            <p:cNvPr id="15388" name="Oval 26"/>
            <p:cNvSpPr>
              <a:spLocks noChangeArrowheads="1"/>
            </p:cNvSpPr>
            <p:nvPr/>
          </p:nvSpPr>
          <p:spPr bwMode="auto">
            <a:xfrm>
              <a:off x="7423150" y="1970088"/>
              <a:ext cx="203200" cy="214312"/>
            </a:xfrm>
            <a:prstGeom prst="ellipse">
              <a:avLst/>
            </a:prstGeom>
            <a:solidFill>
              <a:schemeClr val="bg1"/>
            </a:solidFill>
            <a:ln w="9525" algn="ctr">
              <a:solidFill>
                <a:schemeClr val="tx1"/>
              </a:solidFill>
              <a:round/>
              <a:headEnd/>
              <a:tailEnd/>
            </a:ln>
          </p:spPr>
          <p:txBody>
            <a:bodyPr>
              <a:spAutoFit/>
            </a:bodyPr>
            <a:lstStyle/>
            <a:p>
              <a:endParaRPr lang="en-US"/>
            </a:p>
          </p:txBody>
        </p:sp>
        <p:sp>
          <p:nvSpPr>
            <p:cNvPr id="15386" name="Oval 29"/>
            <p:cNvSpPr>
              <a:spLocks noChangeArrowheads="1"/>
            </p:cNvSpPr>
            <p:nvPr/>
          </p:nvSpPr>
          <p:spPr bwMode="auto">
            <a:xfrm>
              <a:off x="5875338" y="2566988"/>
              <a:ext cx="203200" cy="215900"/>
            </a:xfrm>
            <a:prstGeom prst="ellipse">
              <a:avLst/>
            </a:prstGeom>
            <a:solidFill>
              <a:schemeClr val="bg1"/>
            </a:solidFill>
            <a:ln w="9525" algn="ctr">
              <a:solidFill>
                <a:schemeClr val="tx1"/>
              </a:solidFill>
              <a:round/>
              <a:headEnd/>
              <a:tailEnd/>
            </a:ln>
          </p:spPr>
          <p:txBody>
            <a:bodyPr>
              <a:spAutoFit/>
            </a:bodyPr>
            <a:lstStyle/>
            <a:p>
              <a:endParaRPr lang="en-US"/>
            </a:p>
          </p:txBody>
        </p:sp>
        <p:sp>
          <p:nvSpPr>
            <p:cNvPr id="15384" name="Oval 32"/>
            <p:cNvSpPr>
              <a:spLocks noChangeArrowheads="1"/>
            </p:cNvSpPr>
            <p:nvPr/>
          </p:nvSpPr>
          <p:spPr bwMode="auto">
            <a:xfrm>
              <a:off x="6773863" y="2595563"/>
              <a:ext cx="203200" cy="215900"/>
            </a:xfrm>
            <a:prstGeom prst="ellipse">
              <a:avLst/>
            </a:prstGeom>
            <a:solidFill>
              <a:schemeClr val="bg1"/>
            </a:solidFill>
            <a:ln w="9525" algn="ctr">
              <a:solidFill>
                <a:schemeClr val="tx1"/>
              </a:solidFill>
              <a:round/>
              <a:headEnd/>
              <a:tailEnd/>
            </a:ln>
          </p:spPr>
          <p:txBody>
            <a:bodyPr>
              <a:spAutoFit/>
            </a:bodyPr>
            <a:lstStyle/>
            <a:p>
              <a:endParaRPr lang="en-US"/>
            </a:p>
          </p:txBody>
        </p:sp>
        <p:sp>
          <p:nvSpPr>
            <p:cNvPr id="15382" name="Oval 35"/>
            <p:cNvSpPr>
              <a:spLocks noChangeArrowheads="1"/>
            </p:cNvSpPr>
            <p:nvPr/>
          </p:nvSpPr>
          <p:spPr bwMode="auto">
            <a:xfrm>
              <a:off x="5813425" y="1738313"/>
              <a:ext cx="203200" cy="214312"/>
            </a:xfrm>
            <a:prstGeom prst="ellipse">
              <a:avLst/>
            </a:prstGeom>
            <a:solidFill>
              <a:schemeClr val="bg1"/>
            </a:solidFill>
            <a:ln w="9525" algn="ctr">
              <a:solidFill>
                <a:schemeClr val="tx1"/>
              </a:solidFill>
              <a:round/>
              <a:headEnd/>
              <a:tailEnd/>
            </a:ln>
          </p:spPr>
          <p:txBody>
            <a:bodyPr>
              <a:spAutoFit/>
            </a:bodyPr>
            <a:lstStyle/>
            <a:p>
              <a:endParaRPr lang="en-US"/>
            </a:p>
          </p:txBody>
        </p:sp>
        <p:cxnSp>
          <p:nvCxnSpPr>
            <p:cNvPr id="15375" name="Straight Connector 39"/>
            <p:cNvCxnSpPr>
              <a:cxnSpLocks noChangeShapeType="1"/>
            </p:cNvCxnSpPr>
            <p:nvPr/>
          </p:nvCxnSpPr>
          <p:spPr bwMode="auto">
            <a:xfrm rot="16200000" flipH="1">
              <a:off x="5796757" y="2963069"/>
              <a:ext cx="406400" cy="46037"/>
            </a:xfrm>
            <a:prstGeom prst="line">
              <a:avLst/>
            </a:prstGeom>
            <a:noFill/>
            <a:ln w="9525" algn="ctr">
              <a:solidFill>
                <a:schemeClr val="tx1"/>
              </a:solidFill>
              <a:round/>
              <a:headEnd/>
              <a:tailEnd/>
            </a:ln>
          </p:spPr>
        </p:cxnSp>
        <p:cxnSp>
          <p:nvCxnSpPr>
            <p:cNvPr id="15376" name="Straight Connector 41"/>
            <p:cNvCxnSpPr>
              <a:cxnSpLocks noChangeShapeType="1"/>
            </p:cNvCxnSpPr>
            <p:nvPr/>
          </p:nvCxnSpPr>
          <p:spPr bwMode="auto">
            <a:xfrm rot="10800000">
              <a:off x="4781550" y="2405063"/>
              <a:ext cx="1093788" cy="269875"/>
            </a:xfrm>
            <a:prstGeom prst="line">
              <a:avLst/>
            </a:prstGeom>
            <a:noFill/>
            <a:ln w="9525" algn="ctr">
              <a:solidFill>
                <a:schemeClr val="tx1"/>
              </a:solidFill>
              <a:round/>
              <a:headEnd/>
              <a:tailEnd/>
            </a:ln>
          </p:spPr>
        </p:cxnSp>
        <p:cxnSp>
          <p:nvCxnSpPr>
            <p:cNvPr id="15377" name="Straight Connector 45"/>
            <p:cNvCxnSpPr>
              <a:cxnSpLocks noChangeShapeType="1"/>
            </p:cNvCxnSpPr>
            <p:nvPr/>
          </p:nvCxnSpPr>
          <p:spPr bwMode="auto">
            <a:xfrm rot="5400000" flipH="1" flipV="1">
              <a:off x="5291931" y="3248819"/>
              <a:ext cx="536575" cy="782638"/>
            </a:xfrm>
            <a:prstGeom prst="line">
              <a:avLst/>
            </a:prstGeom>
            <a:noFill/>
            <a:ln w="9525" algn="ctr">
              <a:solidFill>
                <a:schemeClr val="tx1"/>
              </a:solidFill>
              <a:round/>
              <a:headEnd/>
              <a:tailEnd/>
            </a:ln>
          </p:spPr>
        </p:cxnSp>
        <p:cxnSp>
          <p:nvCxnSpPr>
            <p:cNvPr id="15378" name="Straight Connector 49"/>
            <p:cNvCxnSpPr>
              <a:cxnSpLocks noChangeShapeType="1"/>
            </p:cNvCxnSpPr>
            <p:nvPr/>
          </p:nvCxnSpPr>
          <p:spPr bwMode="auto">
            <a:xfrm rot="10800000" flipV="1">
              <a:off x="6094413" y="2703513"/>
              <a:ext cx="679450" cy="517525"/>
            </a:xfrm>
            <a:prstGeom prst="line">
              <a:avLst/>
            </a:prstGeom>
            <a:noFill/>
            <a:ln w="9525" algn="ctr">
              <a:solidFill>
                <a:schemeClr val="tx1"/>
              </a:solidFill>
              <a:round/>
              <a:headEnd/>
              <a:tailEnd/>
            </a:ln>
          </p:spPr>
        </p:cxnSp>
        <p:cxnSp>
          <p:nvCxnSpPr>
            <p:cNvPr id="15379" name="Straight Connector 54"/>
            <p:cNvCxnSpPr>
              <a:cxnSpLocks noChangeShapeType="1"/>
            </p:cNvCxnSpPr>
            <p:nvPr/>
          </p:nvCxnSpPr>
          <p:spPr bwMode="auto">
            <a:xfrm rot="5400000" flipH="1" flipV="1">
              <a:off x="6961981" y="2137569"/>
              <a:ext cx="474663" cy="504825"/>
            </a:xfrm>
            <a:prstGeom prst="line">
              <a:avLst/>
            </a:prstGeom>
            <a:noFill/>
            <a:ln w="9525" algn="ctr">
              <a:solidFill>
                <a:schemeClr val="tx1"/>
              </a:solidFill>
              <a:round/>
              <a:headEnd/>
              <a:tailEnd/>
            </a:ln>
          </p:spPr>
        </p:cxnSp>
        <p:cxnSp>
          <p:nvCxnSpPr>
            <p:cNvPr id="15380" name="Straight Connector 57"/>
            <p:cNvCxnSpPr>
              <a:cxnSpLocks noChangeShapeType="1"/>
            </p:cNvCxnSpPr>
            <p:nvPr/>
          </p:nvCxnSpPr>
          <p:spPr bwMode="auto">
            <a:xfrm rot="16200000" flipV="1">
              <a:off x="5638007" y="2229643"/>
              <a:ext cx="615950" cy="61913"/>
            </a:xfrm>
            <a:prstGeom prst="line">
              <a:avLst/>
            </a:prstGeom>
            <a:noFill/>
            <a:ln w="9525" algn="ctr">
              <a:solidFill>
                <a:schemeClr val="tx1"/>
              </a:solidFill>
              <a:round/>
              <a:headEnd/>
              <a:tailEnd/>
            </a:ln>
          </p:spPr>
        </p:cxnSp>
        <p:cxnSp>
          <p:nvCxnSpPr>
            <p:cNvPr id="15381" name="Straight Connector 60"/>
            <p:cNvCxnSpPr>
              <a:cxnSpLocks noChangeShapeType="1"/>
            </p:cNvCxnSpPr>
            <p:nvPr/>
          </p:nvCxnSpPr>
          <p:spPr bwMode="auto">
            <a:xfrm rot="16200000" flipV="1">
              <a:off x="6154737" y="3311526"/>
              <a:ext cx="531813" cy="652462"/>
            </a:xfrm>
            <a:prstGeom prst="line">
              <a:avLst/>
            </a:prstGeom>
            <a:noFill/>
            <a:ln w="9525" algn="ctr">
              <a:solidFill>
                <a:schemeClr val="tx1"/>
              </a:solidFill>
              <a:round/>
              <a:headEnd/>
              <a:tailEnd/>
            </a:ln>
          </p:spPr>
        </p:cxnSp>
      </p:grpSp>
      <p:sp>
        <p:nvSpPr>
          <p:cNvPr id="76" name="Content Placeholder 2"/>
          <p:cNvSpPr txBox="1">
            <a:spLocks/>
          </p:cNvSpPr>
          <p:nvPr/>
        </p:nvSpPr>
        <p:spPr bwMode="auto">
          <a:xfrm>
            <a:off x="323850" y="1303338"/>
            <a:ext cx="3692525" cy="1965325"/>
          </a:xfrm>
          <a:prstGeom prst="rect">
            <a:avLst/>
          </a:prstGeom>
          <a:solidFill>
            <a:schemeClr val="bg1"/>
          </a:solidFill>
          <a:ln w="9525">
            <a:solidFill>
              <a:schemeClr val="tx1"/>
            </a:solidFill>
            <a:miter lim="800000"/>
            <a:headEnd/>
            <a:tailEnd/>
          </a:ln>
          <a:effectLst/>
        </p:spPr>
        <p:txBody>
          <a:bodyPr lIns="93662" tIns="46038" rIns="93662" bIns="46038"/>
          <a:lstStyle/>
          <a:p>
            <a:pPr marL="346075" indent="-346075">
              <a:spcBef>
                <a:spcPct val="20000"/>
              </a:spcBef>
              <a:buFont typeface="Wingdings" pitchFamily="2" charset="2"/>
              <a:buNone/>
              <a:defRPr/>
            </a:pPr>
            <a:r>
              <a:rPr lang="en-US" sz="1200" b="1" u="sng" kern="0" dirty="0">
                <a:latin typeface="Courier New" pitchFamily="49" charset="0"/>
                <a:cs typeface="Courier New" pitchFamily="49" charset="0"/>
              </a:rPr>
              <a:t>Joins</a:t>
            </a: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a:t>
            </a:r>
            <a:r>
              <a:rPr lang="en-US" sz="1200" kern="0" dirty="0" err="1">
                <a:latin typeface="Courier New" pitchFamily="49" charset="0"/>
                <a:cs typeface="Courier New" pitchFamily="49" charset="0"/>
              </a:rPr>
              <a:t>OD.Order_ID</a:t>
            </a:r>
            <a:r>
              <a:rPr lang="en-US" sz="1200" kern="0" dirty="0">
                <a:latin typeface="Courier New" pitchFamily="49" charset="0"/>
                <a:cs typeface="Courier New" pitchFamily="49" charset="0"/>
              </a:rPr>
              <a:t> = </a:t>
            </a:r>
            <a:r>
              <a:rPr lang="en-US" sz="1200" kern="0" dirty="0" err="1">
                <a:latin typeface="Courier New" pitchFamily="49" charset="0"/>
                <a:cs typeface="Courier New" pitchFamily="49" charset="0"/>
              </a:rPr>
              <a:t>O.Order_ID</a:t>
            </a:r>
            <a:endParaRPr lang="en-US" sz="1200" kern="0" dirty="0">
              <a:latin typeface="Courier New" pitchFamily="49" charset="0"/>
              <a:cs typeface="Courier New" pitchFamily="49" charset="0"/>
            </a:endParaRP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a:t>
            </a:r>
            <a:r>
              <a:rPr lang="en-US" sz="1200" kern="0" dirty="0" err="1">
                <a:latin typeface="Courier New" pitchFamily="49" charset="0"/>
                <a:cs typeface="Courier New" pitchFamily="49" charset="0"/>
              </a:rPr>
              <a:t>O.Customer_ID</a:t>
            </a:r>
            <a:r>
              <a:rPr lang="en-US" sz="1200" kern="0" dirty="0">
                <a:latin typeface="Courier New" pitchFamily="49" charset="0"/>
                <a:cs typeface="Courier New" pitchFamily="49" charset="0"/>
              </a:rPr>
              <a:t> = </a:t>
            </a:r>
            <a:r>
              <a:rPr lang="en-US" sz="1200" kern="0" dirty="0" err="1">
                <a:latin typeface="Courier New" pitchFamily="49" charset="0"/>
                <a:cs typeface="Courier New" pitchFamily="49" charset="0"/>
              </a:rPr>
              <a:t>C.Customer_ID</a:t>
            </a:r>
            <a:endParaRPr lang="en-US" sz="1200" kern="0" dirty="0">
              <a:latin typeface="Courier New" pitchFamily="49" charset="0"/>
              <a:cs typeface="Courier New" pitchFamily="49" charset="0"/>
            </a:endParaRP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a:t>
            </a:r>
            <a:r>
              <a:rPr lang="en-US" sz="1200" kern="0" dirty="0" err="1">
                <a:latin typeface="Courier New" pitchFamily="49" charset="0"/>
                <a:cs typeface="Courier New" pitchFamily="49" charset="0"/>
              </a:rPr>
              <a:t>OD.Product_ID</a:t>
            </a:r>
            <a:r>
              <a:rPr lang="en-US" sz="1200" kern="0" dirty="0">
                <a:latin typeface="Courier New" pitchFamily="49" charset="0"/>
                <a:cs typeface="Courier New" pitchFamily="49" charset="0"/>
              </a:rPr>
              <a:t> = </a:t>
            </a:r>
            <a:r>
              <a:rPr lang="en-US" sz="1200" kern="0" dirty="0" err="1">
                <a:latin typeface="Courier New" pitchFamily="49" charset="0"/>
                <a:cs typeface="Courier New" pitchFamily="49" charset="0"/>
              </a:rPr>
              <a:t>P.Product_ID</a:t>
            </a:r>
            <a:r>
              <a:rPr lang="en-US" sz="1200" kern="0" dirty="0">
                <a:latin typeface="Courier New" pitchFamily="49" charset="0"/>
                <a:cs typeface="Courier New" pitchFamily="49" charset="0"/>
              </a:rPr>
              <a:t>(+)</a:t>
            </a: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a:t>
            </a:r>
            <a:r>
              <a:rPr lang="en-US" sz="1200" kern="0" dirty="0" err="1">
                <a:latin typeface="Courier New" pitchFamily="49" charset="0"/>
                <a:cs typeface="Courier New" pitchFamily="49" charset="0"/>
              </a:rPr>
              <a:t>OD.Shipment_ID</a:t>
            </a:r>
            <a:r>
              <a:rPr lang="en-US" sz="1200" kern="0" dirty="0">
                <a:latin typeface="Courier New" pitchFamily="49" charset="0"/>
                <a:cs typeface="Courier New" pitchFamily="49" charset="0"/>
              </a:rPr>
              <a:t> = </a:t>
            </a:r>
            <a:r>
              <a:rPr lang="en-US" sz="1200" kern="0" dirty="0" err="1">
                <a:latin typeface="Courier New" pitchFamily="49" charset="0"/>
                <a:cs typeface="Courier New" pitchFamily="49" charset="0"/>
              </a:rPr>
              <a:t>S.Shipment_ID</a:t>
            </a:r>
            <a:r>
              <a:rPr lang="en-US" sz="1200" kern="0" dirty="0">
                <a:latin typeface="Courier New" pitchFamily="49" charset="0"/>
                <a:cs typeface="Courier New" pitchFamily="49" charset="0"/>
              </a:rPr>
              <a:t>(+)</a:t>
            </a: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a:t>
            </a:r>
            <a:r>
              <a:rPr lang="en-US" sz="1200" kern="0" dirty="0" err="1">
                <a:latin typeface="Courier New" pitchFamily="49" charset="0"/>
                <a:cs typeface="Courier New" pitchFamily="49" charset="0"/>
              </a:rPr>
              <a:t>S.Address_ID</a:t>
            </a:r>
            <a:r>
              <a:rPr lang="en-US" sz="1200" kern="0" dirty="0">
                <a:latin typeface="Courier New" pitchFamily="49" charset="0"/>
                <a:cs typeface="Courier New" pitchFamily="49" charset="0"/>
              </a:rPr>
              <a:t> = </a:t>
            </a:r>
            <a:r>
              <a:rPr lang="en-US" sz="1200" kern="0" dirty="0" err="1">
                <a:latin typeface="Courier New" pitchFamily="49" charset="0"/>
                <a:cs typeface="Courier New" pitchFamily="49" charset="0"/>
              </a:rPr>
              <a:t>A.Address_ID</a:t>
            </a:r>
            <a:r>
              <a:rPr lang="en-US" sz="1200" kern="0" dirty="0">
                <a:latin typeface="Courier New" pitchFamily="49" charset="0"/>
                <a:cs typeface="Courier New" pitchFamily="49" charset="0"/>
              </a:rPr>
              <a:t>(+)</a:t>
            </a: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a:t>
            </a:r>
            <a:r>
              <a:rPr lang="en-US" sz="1200" kern="0" dirty="0" err="1">
                <a:latin typeface="Courier New" pitchFamily="49" charset="0"/>
                <a:cs typeface="Courier New" pitchFamily="49" charset="0"/>
              </a:rPr>
              <a:t>O.Status_Code</a:t>
            </a:r>
            <a:r>
              <a:rPr lang="en-US" sz="1200" kern="0" dirty="0">
                <a:latin typeface="Courier New" pitchFamily="49" charset="0"/>
                <a:cs typeface="Courier New" pitchFamily="49" charset="0"/>
              </a:rPr>
              <a:t> = </a:t>
            </a:r>
            <a:r>
              <a:rPr lang="en-US" sz="1200" kern="0" dirty="0" err="1">
                <a:latin typeface="Courier New" pitchFamily="49" charset="0"/>
                <a:cs typeface="Courier New" pitchFamily="49" charset="0"/>
              </a:rPr>
              <a:t>OT.Code</a:t>
            </a:r>
            <a:endParaRPr lang="en-US" sz="1200" kern="0" dirty="0">
              <a:latin typeface="Courier New" pitchFamily="49" charset="0"/>
              <a:cs typeface="Courier New" pitchFamily="49" charset="0"/>
            </a:endParaRP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a:t>
            </a:r>
            <a:r>
              <a:rPr lang="en-US" sz="1200" kern="0" dirty="0" err="1">
                <a:latin typeface="Courier New" pitchFamily="49" charset="0"/>
                <a:cs typeface="Courier New" pitchFamily="49" charset="0"/>
              </a:rPr>
              <a:t>OD.Status_Code</a:t>
            </a:r>
            <a:r>
              <a:rPr lang="en-US" sz="1200" kern="0" dirty="0">
                <a:latin typeface="Courier New" pitchFamily="49" charset="0"/>
                <a:cs typeface="Courier New" pitchFamily="49" charset="0"/>
              </a:rPr>
              <a:t> = </a:t>
            </a:r>
            <a:r>
              <a:rPr lang="en-US" sz="1200" kern="0" dirty="0" err="1">
                <a:latin typeface="Courier New" pitchFamily="49" charset="0"/>
                <a:cs typeface="Courier New" pitchFamily="49" charset="0"/>
              </a:rPr>
              <a:t>ODT.Code</a:t>
            </a:r>
            <a:endParaRPr lang="en-US" sz="1200" kern="0" dirty="0">
              <a:latin typeface="Courier New" pitchFamily="49" charset="0"/>
              <a:cs typeface="Courier New" pitchFamily="49" charset="0"/>
            </a:endParaRPr>
          </a:p>
          <a:p>
            <a:pPr marL="346075" indent="-346075">
              <a:spcBef>
                <a:spcPct val="20000"/>
              </a:spcBef>
              <a:buFont typeface="Wingdings" pitchFamily="2" charset="2"/>
              <a:buNone/>
              <a:defRPr/>
            </a:pPr>
            <a:endParaRPr lang="en-US" sz="1000" kern="0" dirty="0">
              <a:latin typeface="Courier New" pitchFamily="49" charset="0"/>
              <a:cs typeface="Courier New" pitchFamily="49" charset="0"/>
            </a:endParaRPr>
          </a:p>
        </p:txBody>
      </p:sp>
      <p:sp>
        <p:nvSpPr>
          <p:cNvPr id="15366" name="TextBox 37"/>
          <p:cNvSpPr txBox="1">
            <a:spLocks noChangeArrowheads="1"/>
          </p:cNvSpPr>
          <p:nvPr/>
        </p:nvSpPr>
        <p:spPr bwMode="auto">
          <a:xfrm>
            <a:off x="653426" y="4678257"/>
            <a:ext cx="7816850" cy="646331"/>
          </a:xfrm>
          <a:prstGeom prst="rect">
            <a:avLst/>
          </a:prstGeom>
          <a:noFill/>
          <a:ln w="9525">
            <a:solidFill>
              <a:schemeClr val="tx2"/>
            </a:solidFill>
            <a:miter lim="800000"/>
            <a:headEnd/>
            <a:tailEnd/>
          </a:ln>
        </p:spPr>
        <p:txBody>
          <a:bodyPr wrap="square">
            <a:spAutoFit/>
          </a:bodyPr>
          <a:lstStyle/>
          <a:p>
            <a:r>
              <a:rPr lang="en-US" dirty="0"/>
              <a:t>Neater, but can you do anything with it?</a:t>
            </a:r>
          </a:p>
          <a:p>
            <a:r>
              <a:rPr lang="en-US" dirty="0"/>
              <a:t>What’s the optimal execution path?</a:t>
            </a:r>
          </a:p>
        </p:txBody>
      </p:sp>
      <p:sp>
        <p:nvSpPr>
          <p:cNvPr id="50" name="Rectangle 49"/>
          <p:cNvSpPr/>
          <p:nvPr/>
        </p:nvSpPr>
        <p:spPr>
          <a:xfrm>
            <a:off x="6526659" y="2236860"/>
            <a:ext cx="381000" cy="2286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sp>
        <p:nvSpPr>
          <p:cNvPr id="51" name="Rectangle 50"/>
          <p:cNvSpPr/>
          <p:nvPr/>
        </p:nvSpPr>
        <p:spPr>
          <a:xfrm>
            <a:off x="7184205" y="1610136"/>
            <a:ext cx="381000" cy="2286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52" name="Rectangle 51"/>
          <p:cNvSpPr/>
          <p:nvPr/>
        </p:nvSpPr>
        <p:spPr>
          <a:xfrm>
            <a:off x="5625958" y="2826768"/>
            <a:ext cx="533400" cy="2286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OD</a:t>
            </a:r>
            <a:endParaRPr lang="en-US" dirty="0">
              <a:solidFill>
                <a:schemeClr val="tx1"/>
              </a:solidFill>
            </a:endParaRPr>
          </a:p>
        </p:txBody>
      </p:sp>
      <p:sp>
        <p:nvSpPr>
          <p:cNvPr id="53" name="Rectangle 52"/>
          <p:cNvSpPr/>
          <p:nvPr/>
        </p:nvSpPr>
        <p:spPr>
          <a:xfrm>
            <a:off x="4730393" y="3521130"/>
            <a:ext cx="381000" cy="2286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t>
            </a:r>
            <a:endParaRPr lang="en-US" dirty="0">
              <a:solidFill>
                <a:schemeClr val="tx1"/>
              </a:solidFill>
            </a:endParaRPr>
          </a:p>
        </p:txBody>
      </p:sp>
      <p:sp>
        <p:nvSpPr>
          <p:cNvPr id="54" name="Rectangle 53"/>
          <p:cNvSpPr/>
          <p:nvPr/>
        </p:nvSpPr>
        <p:spPr>
          <a:xfrm>
            <a:off x="6375972" y="3500582"/>
            <a:ext cx="609600" cy="2286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ODT</a:t>
            </a:r>
            <a:endParaRPr lang="en-US" dirty="0">
              <a:solidFill>
                <a:schemeClr val="tx1"/>
              </a:solidFill>
            </a:endParaRPr>
          </a:p>
        </p:txBody>
      </p:sp>
      <p:sp>
        <p:nvSpPr>
          <p:cNvPr id="55" name="Rectangle 54"/>
          <p:cNvSpPr/>
          <p:nvPr/>
        </p:nvSpPr>
        <p:spPr>
          <a:xfrm>
            <a:off x="4356243" y="1924355"/>
            <a:ext cx="381000" cy="2286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56" name="Rectangle 55"/>
          <p:cNvSpPr/>
          <p:nvPr/>
        </p:nvSpPr>
        <p:spPr>
          <a:xfrm>
            <a:off x="5441023" y="1369551"/>
            <a:ext cx="533400" cy="2286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OT</a:t>
            </a:r>
            <a:endParaRPr lang="en-US" dirty="0">
              <a:solidFill>
                <a:schemeClr val="tx1"/>
              </a:solidFill>
            </a:endParaRPr>
          </a:p>
        </p:txBody>
      </p:sp>
      <p:sp>
        <p:nvSpPr>
          <p:cNvPr id="57" name="Rectangle 56"/>
          <p:cNvSpPr/>
          <p:nvPr/>
        </p:nvSpPr>
        <p:spPr>
          <a:xfrm>
            <a:off x="5650787" y="2195764"/>
            <a:ext cx="381000" cy="2286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3007" y="-244419"/>
            <a:ext cx="8458200" cy="914400"/>
          </a:xfrm>
        </p:spPr>
        <p:txBody>
          <a:bodyPr/>
          <a:lstStyle/>
          <a:p>
            <a:r>
              <a:rPr lang="en-US" dirty="0" smtClean="0"/>
              <a:t>Parents and Children</a:t>
            </a:r>
          </a:p>
        </p:txBody>
      </p:sp>
      <p:sp>
        <p:nvSpPr>
          <p:cNvPr id="16387" name="Footer Placeholder 3"/>
          <p:cNvSpPr>
            <a:spLocks noGrp="1"/>
          </p:cNvSpPr>
          <p:nvPr>
            <p:ph type="ftr" sz="quarter" idx="4294967295"/>
          </p:nvPr>
        </p:nvSpPr>
        <p:spPr bwMode="auto">
          <a:xfrm>
            <a:off x="7772400" y="6553200"/>
            <a:ext cx="1371600" cy="74613"/>
          </a:xfrm>
          <a:prstGeom prst="rect">
            <a:avLst/>
          </a:prstGeom>
          <a:noFill/>
          <a:ln>
            <a:miter lim="800000"/>
            <a:headEnd/>
            <a:tailEnd/>
          </a:ln>
        </p:spPr>
        <p:txBody>
          <a:bodyPr/>
          <a:lstStyle/>
          <a:p>
            <a:pPr algn="r"/>
            <a:r>
              <a:rPr lang="en-US" sz="1200">
                <a:solidFill>
                  <a:srgbClr val="565A5C"/>
                </a:solidFill>
              </a:rPr>
              <a:t>Copyright 2006 Kyle Hailey</a:t>
            </a:r>
          </a:p>
        </p:txBody>
      </p:sp>
      <p:sp>
        <p:nvSpPr>
          <p:cNvPr id="76" name="Content Placeholder 2"/>
          <p:cNvSpPr txBox="1">
            <a:spLocks/>
          </p:cNvSpPr>
          <p:nvPr/>
        </p:nvSpPr>
        <p:spPr bwMode="auto">
          <a:xfrm>
            <a:off x="473075" y="3724275"/>
            <a:ext cx="3692525" cy="1965325"/>
          </a:xfrm>
          <a:prstGeom prst="rect">
            <a:avLst/>
          </a:prstGeom>
          <a:solidFill>
            <a:schemeClr val="bg1"/>
          </a:solidFill>
          <a:ln w="9525">
            <a:solidFill>
              <a:schemeClr val="tx1"/>
            </a:solidFill>
            <a:miter lim="800000"/>
            <a:headEnd/>
            <a:tailEnd/>
          </a:ln>
          <a:effectLst/>
        </p:spPr>
        <p:txBody>
          <a:bodyPr lIns="93662" tIns="46038" rIns="93662" bIns="46038"/>
          <a:lstStyle/>
          <a:p>
            <a:pPr marL="346075" indent="-346075">
              <a:spcBef>
                <a:spcPct val="20000"/>
              </a:spcBef>
              <a:buFont typeface="Wingdings" pitchFamily="2" charset="2"/>
              <a:buNone/>
              <a:defRPr/>
            </a:pPr>
            <a:r>
              <a:rPr lang="en-US" sz="1200" b="1" u="sng" kern="0" dirty="0">
                <a:latin typeface="Courier New" pitchFamily="49" charset="0"/>
                <a:cs typeface="Courier New" pitchFamily="49" charset="0"/>
              </a:rPr>
              <a:t>Joins</a:t>
            </a: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a:t>
            </a:r>
            <a:r>
              <a:rPr lang="en-US" sz="1200" kern="0" dirty="0" err="1">
                <a:latin typeface="Courier New" pitchFamily="49" charset="0"/>
                <a:cs typeface="Courier New" pitchFamily="49" charset="0"/>
              </a:rPr>
              <a:t>OD.Order_ID</a:t>
            </a:r>
            <a:r>
              <a:rPr lang="en-US" sz="1200" kern="0" dirty="0">
                <a:latin typeface="Courier New" pitchFamily="49" charset="0"/>
                <a:cs typeface="Courier New" pitchFamily="49" charset="0"/>
              </a:rPr>
              <a:t> = </a:t>
            </a:r>
            <a:r>
              <a:rPr lang="en-US" sz="1200" kern="0" dirty="0" err="1">
                <a:latin typeface="Courier New" pitchFamily="49" charset="0"/>
                <a:cs typeface="Courier New" pitchFamily="49" charset="0"/>
              </a:rPr>
              <a:t>O.Order_ID</a:t>
            </a:r>
            <a:endParaRPr lang="en-US" sz="1200" kern="0" dirty="0">
              <a:latin typeface="Courier New" pitchFamily="49" charset="0"/>
              <a:cs typeface="Courier New" pitchFamily="49" charset="0"/>
            </a:endParaRP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a:t>
            </a:r>
            <a:r>
              <a:rPr lang="en-US" sz="1200" kern="0" dirty="0" err="1">
                <a:latin typeface="Courier New" pitchFamily="49" charset="0"/>
                <a:cs typeface="Courier New" pitchFamily="49" charset="0"/>
              </a:rPr>
              <a:t>O.Customer_ID</a:t>
            </a:r>
            <a:r>
              <a:rPr lang="en-US" sz="1200" kern="0" dirty="0">
                <a:latin typeface="Courier New" pitchFamily="49" charset="0"/>
                <a:cs typeface="Courier New" pitchFamily="49" charset="0"/>
              </a:rPr>
              <a:t> = </a:t>
            </a:r>
            <a:r>
              <a:rPr lang="en-US" sz="1200" kern="0" dirty="0" err="1">
                <a:latin typeface="Courier New" pitchFamily="49" charset="0"/>
                <a:cs typeface="Courier New" pitchFamily="49" charset="0"/>
              </a:rPr>
              <a:t>C.Customer_ID</a:t>
            </a:r>
            <a:endParaRPr lang="en-US" sz="1200" kern="0" dirty="0">
              <a:latin typeface="Courier New" pitchFamily="49" charset="0"/>
              <a:cs typeface="Courier New" pitchFamily="49" charset="0"/>
            </a:endParaRP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a:t>
            </a:r>
            <a:r>
              <a:rPr lang="en-US" sz="1200" kern="0" dirty="0" err="1">
                <a:latin typeface="Courier New" pitchFamily="49" charset="0"/>
                <a:cs typeface="Courier New" pitchFamily="49" charset="0"/>
              </a:rPr>
              <a:t>OD.Product_ID</a:t>
            </a:r>
            <a:r>
              <a:rPr lang="en-US" sz="1200" kern="0" dirty="0">
                <a:latin typeface="Courier New" pitchFamily="49" charset="0"/>
                <a:cs typeface="Courier New" pitchFamily="49" charset="0"/>
              </a:rPr>
              <a:t> = </a:t>
            </a:r>
            <a:r>
              <a:rPr lang="en-US" sz="1200" kern="0" dirty="0" err="1">
                <a:latin typeface="Courier New" pitchFamily="49" charset="0"/>
                <a:cs typeface="Courier New" pitchFamily="49" charset="0"/>
              </a:rPr>
              <a:t>P.Product_ID</a:t>
            </a:r>
            <a:r>
              <a:rPr lang="en-US" sz="1200" kern="0" dirty="0">
                <a:latin typeface="Courier New" pitchFamily="49" charset="0"/>
                <a:cs typeface="Courier New" pitchFamily="49" charset="0"/>
              </a:rPr>
              <a:t>(+)</a:t>
            </a: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a:t>
            </a:r>
            <a:r>
              <a:rPr lang="en-US" sz="1200" kern="0" dirty="0" err="1">
                <a:latin typeface="Courier New" pitchFamily="49" charset="0"/>
                <a:cs typeface="Courier New" pitchFamily="49" charset="0"/>
              </a:rPr>
              <a:t>OD.Shipment_ID</a:t>
            </a:r>
            <a:r>
              <a:rPr lang="en-US" sz="1200" kern="0" dirty="0">
                <a:latin typeface="Courier New" pitchFamily="49" charset="0"/>
                <a:cs typeface="Courier New" pitchFamily="49" charset="0"/>
              </a:rPr>
              <a:t> = </a:t>
            </a:r>
            <a:r>
              <a:rPr lang="en-US" sz="1200" kern="0" dirty="0" err="1">
                <a:latin typeface="Courier New" pitchFamily="49" charset="0"/>
                <a:cs typeface="Courier New" pitchFamily="49" charset="0"/>
              </a:rPr>
              <a:t>S.Shipment_ID</a:t>
            </a:r>
            <a:r>
              <a:rPr lang="en-US" sz="1200" kern="0" dirty="0">
                <a:latin typeface="Courier New" pitchFamily="49" charset="0"/>
                <a:cs typeface="Courier New" pitchFamily="49" charset="0"/>
              </a:rPr>
              <a:t>(+)</a:t>
            </a: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a:t>
            </a:r>
            <a:r>
              <a:rPr lang="en-US" sz="1200" kern="0" dirty="0" err="1">
                <a:latin typeface="Courier New" pitchFamily="49" charset="0"/>
                <a:cs typeface="Courier New" pitchFamily="49" charset="0"/>
              </a:rPr>
              <a:t>S.Address_ID</a:t>
            </a:r>
            <a:r>
              <a:rPr lang="en-US" sz="1200" kern="0" dirty="0">
                <a:latin typeface="Courier New" pitchFamily="49" charset="0"/>
                <a:cs typeface="Courier New" pitchFamily="49" charset="0"/>
              </a:rPr>
              <a:t> = </a:t>
            </a:r>
            <a:r>
              <a:rPr lang="en-US" sz="1200" kern="0" dirty="0" err="1">
                <a:latin typeface="Courier New" pitchFamily="49" charset="0"/>
                <a:cs typeface="Courier New" pitchFamily="49" charset="0"/>
              </a:rPr>
              <a:t>A.Address_ID</a:t>
            </a:r>
            <a:r>
              <a:rPr lang="en-US" sz="1200" kern="0" dirty="0">
                <a:latin typeface="Courier New" pitchFamily="49" charset="0"/>
                <a:cs typeface="Courier New" pitchFamily="49" charset="0"/>
              </a:rPr>
              <a:t>(+)</a:t>
            </a: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a:t>
            </a:r>
            <a:r>
              <a:rPr lang="en-US" sz="1200" kern="0" dirty="0" err="1">
                <a:latin typeface="Courier New" pitchFamily="49" charset="0"/>
                <a:cs typeface="Courier New" pitchFamily="49" charset="0"/>
              </a:rPr>
              <a:t>O.Status_Code</a:t>
            </a:r>
            <a:r>
              <a:rPr lang="en-US" sz="1200" kern="0" dirty="0">
                <a:latin typeface="Courier New" pitchFamily="49" charset="0"/>
                <a:cs typeface="Courier New" pitchFamily="49" charset="0"/>
              </a:rPr>
              <a:t> = </a:t>
            </a:r>
            <a:r>
              <a:rPr lang="en-US" sz="1200" kern="0" dirty="0" err="1">
                <a:latin typeface="Courier New" pitchFamily="49" charset="0"/>
                <a:cs typeface="Courier New" pitchFamily="49" charset="0"/>
              </a:rPr>
              <a:t>OT.Code</a:t>
            </a:r>
            <a:endParaRPr lang="en-US" sz="1200" kern="0" dirty="0">
              <a:latin typeface="Courier New" pitchFamily="49" charset="0"/>
              <a:cs typeface="Courier New" pitchFamily="49" charset="0"/>
            </a:endParaRP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a:t>
            </a:r>
            <a:r>
              <a:rPr lang="en-US" sz="1200" kern="0" dirty="0" err="1">
                <a:latin typeface="Courier New" pitchFamily="49" charset="0"/>
                <a:cs typeface="Courier New" pitchFamily="49" charset="0"/>
              </a:rPr>
              <a:t>OD.Status_Code</a:t>
            </a:r>
            <a:r>
              <a:rPr lang="en-US" sz="1200" kern="0" dirty="0">
                <a:latin typeface="Courier New" pitchFamily="49" charset="0"/>
                <a:cs typeface="Courier New" pitchFamily="49" charset="0"/>
              </a:rPr>
              <a:t> = </a:t>
            </a:r>
            <a:r>
              <a:rPr lang="en-US" sz="1200" kern="0" dirty="0" err="1">
                <a:latin typeface="Courier New" pitchFamily="49" charset="0"/>
                <a:cs typeface="Courier New" pitchFamily="49" charset="0"/>
              </a:rPr>
              <a:t>ODT.Code</a:t>
            </a:r>
            <a:endParaRPr lang="en-US" sz="1200" kern="0" dirty="0">
              <a:latin typeface="Courier New" pitchFamily="49" charset="0"/>
              <a:cs typeface="Courier New" pitchFamily="49" charset="0"/>
            </a:endParaRPr>
          </a:p>
          <a:p>
            <a:pPr marL="346075" indent="-346075">
              <a:spcBef>
                <a:spcPct val="20000"/>
              </a:spcBef>
              <a:buFont typeface="Wingdings" pitchFamily="2" charset="2"/>
              <a:buNone/>
              <a:defRPr/>
            </a:pPr>
            <a:endParaRPr lang="en-US" sz="1000" kern="0" dirty="0">
              <a:latin typeface="Courier New" pitchFamily="49" charset="0"/>
              <a:cs typeface="Courier New" pitchFamily="49" charset="0"/>
            </a:endParaRPr>
          </a:p>
        </p:txBody>
      </p:sp>
      <p:grpSp>
        <p:nvGrpSpPr>
          <p:cNvPr id="2" name="Group 15"/>
          <p:cNvGrpSpPr>
            <a:grpSpLocks/>
          </p:cNvGrpSpPr>
          <p:nvPr/>
        </p:nvGrpSpPr>
        <p:grpSpPr bwMode="auto">
          <a:xfrm>
            <a:off x="7292975" y="4695825"/>
            <a:ext cx="1184275" cy="369888"/>
            <a:chOff x="4154312" y="1286933"/>
            <a:chExt cx="1185332" cy="369332"/>
          </a:xfrm>
        </p:grpSpPr>
        <p:sp>
          <p:nvSpPr>
            <p:cNvPr id="16461" name="Oval 77"/>
            <p:cNvSpPr>
              <a:spLocks noChangeArrowheads="1"/>
            </p:cNvSpPr>
            <p:nvPr/>
          </p:nvSpPr>
          <p:spPr bwMode="auto">
            <a:xfrm>
              <a:off x="4154312" y="1421668"/>
              <a:ext cx="203381" cy="215575"/>
            </a:xfrm>
            <a:prstGeom prst="ellipse">
              <a:avLst/>
            </a:prstGeom>
            <a:solidFill>
              <a:schemeClr val="bg1"/>
            </a:solidFill>
            <a:ln w="9525" algn="ctr">
              <a:solidFill>
                <a:schemeClr val="tx1"/>
              </a:solidFill>
              <a:round/>
              <a:headEnd/>
              <a:tailEnd/>
            </a:ln>
          </p:spPr>
          <p:txBody>
            <a:bodyPr>
              <a:spAutoFit/>
            </a:bodyPr>
            <a:lstStyle/>
            <a:p>
              <a:endParaRPr lang="en-US"/>
            </a:p>
          </p:txBody>
        </p:sp>
        <p:sp>
          <p:nvSpPr>
            <p:cNvPr id="16462" name="TextBox 78"/>
            <p:cNvSpPr txBox="1">
              <a:spLocks noChangeArrowheads="1"/>
            </p:cNvSpPr>
            <p:nvPr/>
          </p:nvSpPr>
          <p:spPr bwMode="auto">
            <a:xfrm>
              <a:off x="4470507" y="1286933"/>
              <a:ext cx="869137" cy="369332"/>
            </a:xfrm>
            <a:prstGeom prst="rect">
              <a:avLst/>
            </a:prstGeom>
            <a:noFill/>
            <a:ln w="9525">
              <a:noFill/>
              <a:miter lim="800000"/>
              <a:headEnd/>
              <a:tailEnd/>
            </a:ln>
          </p:spPr>
          <p:txBody>
            <a:bodyPr>
              <a:spAutoFit/>
            </a:bodyPr>
            <a:lstStyle/>
            <a:p>
              <a:r>
                <a:rPr lang="en-US" sz="1800"/>
                <a:t>ODT</a:t>
              </a:r>
            </a:p>
          </p:txBody>
        </p:sp>
      </p:grpSp>
      <p:grpSp>
        <p:nvGrpSpPr>
          <p:cNvPr id="3" name="Group 16"/>
          <p:cNvGrpSpPr>
            <a:grpSpLocks/>
          </p:cNvGrpSpPr>
          <p:nvPr/>
        </p:nvGrpSpPr>
        <p:grpSpPr bwMode="auto">
          <a:xfrm>
            <a:off x="6292850" y="3867150"/>
            <a:ext cx="852488" cy="368300"/>
            <a:chOff x="4154312" y="1286933"/>
            <a:chExt cx="852310" cy="369332"/>
          </a:xfrm>
        </p:grpSpPr>
        <p:sp>
          <p:nvSpPr>
            <p:cNvPr id="16459" name="Oval 80"/>
            <p:cNvSpPr>
              <a:spLocks noChangeArrowheads="1"/>
            </p:cNvSpPr>
            <p:nvPr/>
          </p:nvSpPr>
          <p:spPr bwMode="auto">
            <a:xfrm>
              <a:off x="4154312" y="1422249"/>
              <a:ext cx="203158" cy="214913"/>
            </a:xfrm>
            <a:prstGeom prst="ellipse">
              <a:avLst/>
            </a:prstGeom>
            <a:solidFill>
              <a:schemeClr val="bg1"/>
            </a:solidFill>
            <a:ln w="9525" algn="ctr">
              <a:solidFill>
                <a:schemeClr val="tx1"/>
              </a:solidFill>
              <a:round/>
              <a:headEnd/>
              <a:tailEnd/>
            </a:ln>
          </p:spPr>
          <p:txBody>
            <a:bodyPr>
              <a:spAutoFit/>
            </a:bodyPr>
            <a:lstStyle/>
            <a:p>
              <a:endParaRPr lang="en-US"/>
            </a:p>
          </p:txBody>
        </p:sp>
        <p:sp>
          <p:nvSpPr>
            <p:cNvPr id="16460" name="TextBox 81"/>
            <p:cNvSpPr txBox="1">
              <a:spLocks noChangeArrowheads="1"/>
            </p:cNvSpPr>
            <p:nvPr/>
          </p:nvSpPr>
          <p:spPr bwMode="auto">
            <a:xfrm>
              <a:off x="4470159" y="1286933"/>
              <a:ext cx="536463" cy="369332"/>
            </a:xfrm>
            <a:prstGeom prst="rect">
              <a:avLst/>
            </a:prstGeom>
            <a:noFill/>
            <a:ln w="9525">
              <a:noFill/>
              <a:miter lim="800000"/>
              <a:headEnd/>
              <a:tailEnd/>
            </a:ln>
          </p:spPr>
          <p:txBody>
            <a:bodyPr>
              <a:spAutoFit/>
            </a:bodyPr>
            <a:lstStyle/>
            <a:p>
              <a:r>
                <a:rPr lang="en-US" sz="1800"/>
                <a:t>OD</a:t>
              </a:r>
            </a:p>
          </p:txBody>
        </p:sp>
      </p:grpSp>
      <p:grpSp>
        <p:nvGrpSpPr>
          <p:cNvPr id="4" name="Group 19"/>
          <p:cNvGrpSpPr>
            <a:grpSpLocks/>
          </p:cNvGrpSpPr>
          <p:nvPr/>
        </p:nvGrpSpPr>
        <p:grpSpPr bwMode="auto">
          <a:xfrm>
            <a:off x="5627688" y="4702175"/>
            <a:ext cx="688975" cy="368300"/>
            <a:chOff x="4154312" y="1286933"/>
            <a:chExt cx="688621" cy="369332"/>
          </a:xfrm>
        </p:grpSpPr>
        <p:sp>
          <p:nvSpPr>
            <p:cNvPr id="16457" name="Oval 83"/>
            <p:cNvSpPr>
              <a:spLocks noChangeArrowheads="1"/>
            </p:cNvSpPr>
            <p:nvPr/>
          </p:nvSpPr>
          <p:spPr bwMode="auto">
            <a:xfrm>
              <a:off x="4154312" y="1422249"/>
              <a:ext cx="203096" cy="214913"/>
            </a:xfrm>
            <a:prstGeom prst="ellipse">
              <a:avLst/>
            </a:prstGeom>
            <a:solidFill>
              <a:schemeClr val="bg1"/>
            </a:solidFill>
            <a:ln w="9525" algn="ctr">
              <a:solidFill>
                <a:schemeClr val="tx1"/>
              </a:solidFill>
              <a:round/>
              <a:headEnd/>
              <a:tailEnd/>
            </a:ln>
          </p:spPr>
          <p:txBody>
            <a:bodyPr>
              <a:spAutoFit/>
            </a:bodyPr>
            <a:lstStyle/>
            <a:p>
              <a:endParaRPr lang="en-US"/>
            </a:p>
          </p:txBody>
        </p:sp>
        <p:sp>
          <p:nvSpPr>
            <p:cNvPr id="16458" name="TextBox 84"/>
            <p:cNvSpPr txBox="1">
              <a:spLocks noChangeArrowheads="1"/>
            </p:cNvSpPr>
            <p:nvPr/>
          </p:nvSpPr>
          <p:spPr bwMode="auto">
            <a:xfrm>
              <a:off x="4470062" y="1286933"/>
              <a:ext cx="372871" cy="369332"/>
            </a:xfrm>
            <a:prstGeom prst="rect">
              <a:avLst/>
            </a:prstGeom>
            <a:noFill/>
            <a:ln w="9525">
              <a:noFill/>
              <a:miter lim="800000"/>
              <a:headEnd/>
              <a:tailEnd/>
            </a:ln>
          </p:spPr>
          <p:txBody>
            <a:bodyPr>
              <a:spAutoFit/>
            </a:bodyPr>
            <a:lstStyle/>
            <a:p>
              <a:r>
                <a:rPr lang="en-US" sz="1800"/>
                <a:t>P</a:t>
              </a:r>
            </a:p>
          </p:txBody>
        </p:sp>
      </p:grpSp>
      <p:grpSp>
        <p:nvGrpSpPr>
          <p:cNvPr id="5" name="Group 22"/>
          <p:cNvGrpSpPr>
            <a:grpSpLocks/>
          </p:cNvGrpSpPr>
          <p:nvPr/>
        </p:nvGrpSpPr>
        <p:grpSpPr bwMode="auto">
          <a:xfrm>
            <a:off x="6305550" y="5548313"/>
            <a:ext cx="687388" cy="369887"/>
            <a:chOff x="4154312" y="1286933"/>
            <a:chExt cx="688621" cy="369332"/>
          </a:xfrm>
        </p:grpSpPr>
        <p:sp>
          <p:nvSpPr>
            <p:cNvPr id="16455" name="Oval 86"/>
            <p:cNvSpPr>
              <a:spLocks noChangeArrowheads="1"/>
            </p:cNvSpPr>
            <p:nvPr/>
          </p:nvSpPr>
          <p:spPr bwMode="auto">
            <a:xfrm>
              <a:off x="4154312" y="1421668"/>
              <a:ext cx="203564" cy="215576"/>
            </a:xfrm>
            <a:prstGeom prst="ellipse">
              <a:avLst/>
            </a:prstGeom>
            <a:solidFill>
              <a:schemeClr val="bg1"/>
            </a:solidFill>
            <a:ln w="9525" algn="ctr">
              <a:solidFill>
                <a:schemeClr val="tx1"/>
              </a:solidFill>
              <a:round/>
              <a:headEnd/>
              <a:tailEnd/>
            </a:ln>
          </p:spPr>
          <p:txBody>
            <a:bodyPr>
              <a:spAutoFit/>
            </a:bodyPr>
            <a:lstStyle/>
            <a:p>
              <a:endParaRPr lang="en-US"/>
            </a:p>
          </p:txBody>
        </p:sp>
        <p:sp>
          <p:nvSpPr>
            <p:cNvPr id="16456" name="TextBox 87"/>
            <p:cNvSpPr txBox="1">
              <a:spLocks noChangeArrowheads="1"/>
            </p:cNvSpPr>
            <p:nvPr/>
          </p:nvSpPr>
          <p:spPr bwMode="auto">
            <a:xfrm>
              <a:off x="4470792" y="1286933"/>
              <a:ext cx="372141" cy="369332"/>
            </a:xfrm>
            <a:prstGeom prst="rect">
              <a:avLst/>
            </a:prstGeom>
            <a:noFill/>
            <a:ln w="9525">
              <a:noFill/>
              <a:miter lim="800000"/>
              <a:headEnd/>
              <a:tailEnd/>
            </a:ln>
          </p:spPr>
          <p:txBody>
            <a:bodyPr>
              <a:spAutoFit/>
            </a:bodyPr>
            <a:lstStyle/>
            <a:p>
              <a:r>
                <a:rPr lang="en-US" sz="1800"/>
                <a:t>C</a:t>
              </a:r>
            </a:p>
          </p:txBody>
        </p:sp>
      </p:grpSp>
      <p:grpSp>
        <p:nvGrpSpPr>
          <p:cNvPr id="6" name="Group 25"/>
          <p:cNvGrpSpPr>
            <a:grpSpLocks/>
          </p:cNvGrpSpPr>
          <p:nvPr/>
        </p:nvGrpSpPr>
        <p:grpSpPr bwMode="auto">
          <a:xfrm>
            <a:off x="4792663" y="5570538"/>
            <a:ext cx="687387" cy="369887"/>
            <a:chOff x="4154312" y="1286933"/>
            <a:chExt cx="688621" cy="369332"/>
          </a:xfrm>
        </p:grpSpPr>
        <p:sp>
          <p:nvSpPr>
            <p:cNvPr id="16453" name="Oval 89"/>
            <p:cNvSpPr>
              <a:spLocks noChangeArrowheads="1"/>
            </p:cNvSpPr>
            <p:nvPr/>
          </p:nvSpPr>
          <p:spPr bwMode="auto">
            <a:xfrm>
              <a:off x="4154312" y="1421668"/>
              <a:ext cx="203565" cy="215576"/>
            </a:xfrm>
            <a:prstGeom prst="ellipse">
              <a:avLst/>
            </a:prstGeom>
            <a:solidFill>
              <a:schemeClr val="bg1"/>
            </a:solidFill>
            <a:ln w="9525" algn="ctr">
              <a:solidFill>
                <a:schemeClr val="tx1"/>
              </a:solidFill>
              <a:round/>
              <a:headEnd/>
              <a:tailEnd/>
            </a:ln>
          </p:spPr>
          <p:txBody>
            <a:bodyPr>
              <a:spAutoFit/>
            </a:bodyPr>
            <a:lstStyle/>
            <a:p>
              <a:endParaRPr lang="en-US"/>
            </a:p>
          </p:txBody>
        </p:sp>
        <p:sp>
          <p:nvSpPr>
            <p:cNvPr id="16454" name="TextBox 90"/>
            <p:cNvSpPr txBox="1">
              <a:spLocks noChangeArrowheads="1"/>
            </p:cNvSpPr>
            <p:nvPr/>
          </p:nvSpPr>
          <p:spPr bwMode="auto">
            <a:xfrm>
              <a:off x="4470791" y="1286933"/>
              <a:ext cx="372142" cy="369332"/>
            </a:xfrm>
            <a:prstGeom prst="rect">
              <a:avLst/>
            </a:prstGeom>
            <a:noFill/>
            <a:ln w="9525">
              <a:noFill/>
              <a:miter lim="800000"/>
              <a:headEnd/>
              <a:tailEnd/>
            </a:ln>
          </p:spPr>
          <p:txBody>
            <a:bodyPr>
              <a:spAutoFit/>
            </a:bodyPr>
            <a:lstStyle/>
            <a:p>
              <a:r>
                <a:rPr lang="en-US" sz="1800"/>
                <a:t>A</a:t>
              </a:r>
            </a:p>
          </p:txBody>
        </p:sp>
      </p:grpSp>
      <p:grpSp>
        <p:nvGrpSpPr>
          <p:cNvPr id="7" name="Group 28"/>
          <p:cNvGrpSpPr>
            <a:grpSpLocks/>
          </p:cNvGrpSpPr>
          <p:nvPr/>
        </p:nvGrpSpPr>
        <p:grpSpPr bwMode="auto">
          <a:xfrm>
            <a:off x="6292850" y="4713288"/>
            <a:ext cx="688975" cy="369887"/>
            <a:chOff x="4154312" y="1286933"/>
            <a:chExt cx="688621" cy="369332"/>
          </a:xfrm>
        </p:grpSpPr>
        <p:sp>
          <p:nvSpPr>
            <p:cNvPr id="16451" name="Oval 92"/>
            <p:cNvSpPr>
              <a:spLocks noChangeArrowheads="1"/>
            </p:cNvSpPr>
            <p:nvPr/>
          </p:nvSpPr>
          <p:spPr bwMode="auto">
            <a:xfrm>
              <a:off x="4154312" y="1421668"/>
              <a:ext cx="203096" cy="215576"/>
            </a:xfrm>
            <a:prstGeom prst="ellipse">
              <a:avLst/>
            </a:prstGeom>
            <a:solidFill>
              <a:schemeClr val="bg1"/>
            </a:solidFill>
            <a:ln w="9525" algn="ctr">
              <a:solidFill>
                <a:schemeClr val="tx1"/>
              </a:solidFill>
              <a:round/>
              <a:headEnd/>
              <a:tailEnd/>
            </a:ln>
          </p:spPr>
          <p:txBody>
            <a:bodyPr>
              <a:spAutoFit/>
            </a:bodyPr>
            <a:lstStyle/>
            <a:p>
              <a:endParaRPr lang="en-US"/>
            </a:p>
          </p:txBody>
        </p:sp>
        <p:sp>
          <p:nvSpPr>
            <p:cNvPr id="16452" name="TextBox 93"/>
            <p:cNvSpPr txBox="1">
              <a:spLocks noChangeArrowheads="1"/>
            </p:cNvSpPr>
            <p:nvPr/>
          </p:nvSpPr>
          <p:spPr bwMode="auto">
            <a:xfrm>
              <a:off x="4470063" y="1286933"/>
              <a:ext cx="372870" cy="369332"/>
            </a:xfrm>
            <a:prstGeom prst="rect">
              <a:avLst/>
            </a:prstGeom>
            <a:noFill/>
            <a:ln w="9525">
              <a:noFill/>
              <a:miter lim="800000"/>
              <a:headEnd/>
              <a:tailEnd/>
            </a:ln>
          </p:spPr>
          <p:txBody>
            <a:bodyPr>
              <a:spAutoFit/>
            </a:bodyPr>
            <a:lstStyle/>
            <a:p>
              <a:r>
                <a:rPr lang="en-US" sz="1800"/>
                <a:t>O</a:t>
              </a:r>
            </a:p>
          </p:txBody>
        </p:sp>
      </p:grpSp>
      <p:grpSp>
        <p:nvGrpSpPr>
          <p:cNvPr id="8" name="Group 31"/>
          <p:cNvGrpSpPr>
            <a:grpSpLocks/>
          </p:cNvGrpSpPr>
          <p:nvPr/>
        </p:nvGrpSpPr>
        <p:grpSpPr bwMode="auto">
          <a:xfrm>
            <a:off x="4865688" y="4684713"/>
            <a:ext cx="688975" cy="369887"/>
            <a:chOff x="4154312" y="1286933"/>
            <a:chExt cx="688621" cy="369332"/>
          </a:xfrm>
        </p:grpSpPr>
        <p:sp>
          <p:nvSpPr>
            <p:cNvPr id="16449" name="Oval 95"/>
            <p:cNvSpPr>
              <a:spLocks noChangeArrowheads="1"/>
            </p:cNvSpPr>
            <p:nvPr/>
          </p:nvSpPr>
          <p:spPr bwMode="auto">
            <a:xfrm>
              <a:off x="4154312" y="1421668"/>
              <a:ext cx="203096" cy="215576"/>
            </a:xfrm>
            <a:prstGeom prst="ellipse">
              <a:avLst/>
            </a:prstGeom>
            <a:solidFill>
              <a:schemeClr val="bg1"/>
            </a:solidFill>
            <a:ln w="9525" algn="ctr">
              <a:solidFill>
                <a:schemeClr val="tx1"/>
              </a:solidFill>
              <a:round/>
              <a:headEnd/>
              <a:tailEnd/>
            </a:ln>
          </p:spPr>
          <p:txBody>
            <a:bodyPr>
              <a:spAutoFit/>
            </a:bodyPr>
            <a:lstStyle/>
            <a:p>
              <a:endParaRPr lang="en-US"/>
            </a:p>
          </p:txBody>
        </p:sp>
        <p:sp>
          <p:nvSpPr>
            <p:cNvPr id="16450" name="TextBox 96"/>
            <p:cNvSpPr txBox="1">
              <a:spLocks noChangeArrowheads="1"/>
            </p:cNvSpPr>
            <p:nvPr/>
          </p:nvSpPr>
          <p:spPr bwMode="auto">
            <a:xfrm>
              <a:off x="4470062" y="1286933"/>
              <a:ext cx="372871" cy="369332"/>
            </a:xfrm>
            <a:prstGeom prst="rect">
              <a:avLst/>
            </a:prstGeom>
            <a:noFill/>
            <a:ln w="9525">
              <a:noFill/>
              <a:miter lim="800000"/>
              <a:headEnd/>
              <a:tailEnd/>
            </a:ln>
          </p:spPr>
          <p:txBody>
            <a:bodyPr>
              <a:spAutoFit/>
            </a:bodyPr>
            <a:lstStyle/>
            <a:p>
              <a:r>
                <a:rPr lang="en-US" sz="1800"/>
                <a:t>S</a:t>
              </a:r>
            </a:p>
          </p:txBody>
        </p:sp>
      </p:grpSp>
      <p:grpSp>
        <p:nvGrpSpPr>
          <p:cNvPr id="9" name="Group 34"/>
          <p:cNvGrpSpPr>
            <a:grpSpLocks/>
          </p:cNvGrpSpPr>
          <p:nvPr/>
        </p:nvGrpSpPr>
        <p:grpSpPr bwMode="auto">
          <a:xfrm>
            <a:off x="7224713" y="5543550"/>
            <a:ext cx="846137" cy="368300"/>
            <a:chOff x="4154312" y="1286933"/>
            <a:chExt cx="846666" cy="369332"/>
          </a:xfrm>
        </p:grpSpPr>
        <p:sp>
          <p:nvSpPr>
            <p:cNvPr id="16447" name="Oval 98"/>
            <p:cNvSpPr>
              <a:spLocks noChangeArrowheads="1"/>
            </p:cNvSpPr>
            <p:nvPr/>
          </p:nvSpPr>
          <p:spPr bwMode="auto">
            <a:xfrm>
              <a:off x="4154312" y="1422249"/>
              <a:ext cx="203327" cy="214913"/>
            </a:xfrm>
            <a:prstGeom prst="ellipse">
              <a:avLst/>
            </a:prstGeom>
            <a:solidFill>
              <a:schemeClr val="bg1"/>
            </a:solidFill>
            <a:ln w="9525" algn="ctr">
              <a:solidFill>
                <a:schemeClr val="tx1"/>
              </a:solidFill>
              <a:round/>
              <a:headEnd/>
              <a:tailEnd/>
            </a:ln>
          </p:spPr>
          <p:txBody>
            <a:bodyPr>
              <a:spAutoFit/>
            </a:bodyPr>
            <a:lstStyle/>
            <a:p>
              <a:endParaRPr lang="en-US"/>
            </a:p>
          </p:txBody>
        </p:sp>
        <p:sp>
          <p:nvSpPr>
            <p:cNvPr id="16448" name="TextBox 99"/>
            <p:cNvSpPr txBox="1">
              <a:spLocks noChangeArrowheads="1"/>
            </p:cNvSpPr>
            <p:nvPr/>
          </p:nvSpPr>
          <p:spPr bwMode="auto">
            <a:xfrm>
              <a:off x="4470422" y="1286933"/>
              <a:ext cx="530556" cy="369332"/>
            </a:xfrm>
            <a:prstGeom prst="rect">
              <a:avLst/>
            </a:prstGeom>
            <a:noFill/>
            <a:ln w="9525">
              <a:noFill/>
              <a:miter lim="800000"/>
              <a:headEnd/>
              <a:tailEnd/>
            </a:ln>
          </p:spPr>
          <p:txBody>
            <a:bodyPr>
              <a:spAutoFit/>
            </a:bodyPr>
            <a:lstStyle/>
            <a:p>
              <a:r>
                <a:rPr lang="en-US" sz="1800"/>
                <a:t>OT</a:t>
              </a:r>
            </a:p>
          </p:txBody>
        </p:sp>
      </p:grpSp>
      <p:cxnSp>
        <p:nvCxnSpPr>
          <p:cNvPr id="101" name="Straight Connector 100"/>
          <p:cNvCxnSpPr>
            <a:cxnSpLocks noChangeShapeType="1"/>
          </p:cNvCxnSpPr>
          <p:nvPr/>
        </p:nvCxnSpPr>
        <p:spPr bwMode="auto">
          <a:xfrm rot="16200000" flipV="1">
            <a:off x="6078537" y="4532313"/>
            <a:ext cx="631825" cy="0"/>
          </a:xfrm>
          <a:prstGeom prst="line">
            <a:avLst/>
          </a:prstGeom>
          <a:noFill/>
          <a:ln w="9525" algn="ctr">
            <a:solidFill>
              <a:schemeClr val="tx1"/>
            </a:solidFill>
            <a:round/>
            <a:headEnd type="triangle" w="med" len="med"/>
            <a:tailEnd/>
          </a:ln>
        </p:spPr>
      </p:cxnSp>
      <p:cxnSp>
        <p:nvCxnSpPr>
          <p:cNvPr id="102" name="Straight Connector 101"/>
          <p:cNvCxnSpPr>
            <a:cxnSpLocks noChangeShapeType="1"/>
          </p:cNvCxnSpPr>
          <p:nvPr/>
        </p:nvCxnSpPr>
        <p:spPr bwMode="auto">
          <a:xfrm rot="16200000" flipH="1">
            <a:off x="6090444" y="5366544"/>
            <a:ext cx="620712" cy="12700"/>
          </a:xfrm>
          <a:prstGeom prst="line">
            <a:avLst/>
          </a:prstGeom>
          <a:noFill/>
          <a:ln w="9525" algn="ctr">
            <a:solidFill>
              <a:schemeClr val="tx1"/>
            </a:solidFill>
            <a:round/>
            <a:headEnd/>
            <a:tailEnd type="triangle" w="med" len="med"/>
          </a:ln>
        </p:spPr>
      </p:cxnSp>
      <p:cxnSp>
        <p:nvCxnSpPr>
          <p:cNvPr id="103" name="Straight Connector 102"/>
          <p:cNvCxnSpPr>
            <a:cxnSpLocks noChangeShapeType="1"/>
          </p:cNvCxnSpPr>
          <p:nvPr/>
        </p:nvCxnSpPr>
        <p:spPr bwMode="auto">
          <a:xfrm rot="5400000" flipH="1" flipV="1">
            <a:off x="5771356" y="4245769"/>
            <a:ext cx="652463" cy="593725"/>
          </a:xfrm>
          <a:prstGeom prst="line">
            <a:avLst/>
          </a:prstGeom>
          <a:noFill/>
          <a:ln w="9525" algn="ctr">
            <a:solidFill>
              <a:schemeClr val="tx1"/>
            </a:solidFill>
            <a:round/>
            <a:headEnd type="triangle" w="med" len="med"/>
            <a:tailEnd/>
          </a:ln>
        </p:spPr>
      </p:cxnSp>
      <p:cxnSp>
        <p:nvCxnSpPr>
          <p:cNvPr id="104" name="Straight Connector 103"/>
          <p:cNvCxnSpPr>
            <a:cxnSpLocks noChangeShapeType="1"/>
          </p:cNvCxnSpPr>
          <p:nvPr/>
        </p:nvCxnSpPr>
        <p:spPr bwMode="auto">
          <a:xfrm rot="5400000" flipH="1" flipV="1">
            <a:off x="5399088" y="3856037"/>
            <a:ext cx="635000" cy="1355725"/>
          </a:xfrm>
          <a:prstGeom prst="line">
            <a:avLst/>
          </a:prstGeom>
          <a:noFill/>
          <a:ln w="9525" algn="ctr">
            <a:solidFill>
              <a:schemeClr val="tx1"/>
            </a:solidFill>
            <a:round/>
            <a:headEnd type="triangle" w="med" len="med"/>
            <a:tailEnd/>
          </a:ln>
        </p:spPr>
      </p:cxnSp>
      <p:cxnSp>
        <p:nvCxnSpPr>
          <p:cNvPr id="105" name="Straight Connector 104"/>
          <p:cNvCxnSpPr>
            <a:cxnSpLocks noChangeShapeType="1"/>
          </p:cNvCxnSpPr>
          <p:nvPr/>
        </p:nvCxnSpPr>
        <p:spPr bwMode="auto">
          <a:xfrm rot="5400000">
            <a:off x="4543425" y="5354638"/>
            <a:ext cx="703263" cy="1587"/>
          </a:xfrm>
          <a:prstGeom prst="line">
            <a:avLst/>
          </a:prstGeom>
          <a:noFill/>
          <a:ln w="9525" algn="ctr">
            <a:solidFill>
              <a:schemeClr val="tx1"/>
            </a:solidFill>
            <a:round/>
            <a:headEnd/>
            <a:tailEnd type="triangle" w="med" len="med"/>
          </a:ln>
        </p:spPr>
      </p:cxnSp>
      <p:cxnSp>
        <p:nvCxnSpPr>
          <p:cNvPr id="106" name="Straight Connector 105"/>
          <p:cNvCxnSpPr>
            <a:cxnSpLocks noChangeShapeType="1"/>
          </p:cNvCxnSpPr>
          <p:nvPr/>
        </p:nvCxnSpPr>
        <p:spPr bwMode="auto">
          <a:xfrm rot="16200000" flipH="1">
            <a:off x="6500813" y="4956175"/>
            <a:ext cx="647700" cy="860425"/>
          </a:xfrm>
          <a:prstGeom prst="line">
            <a:avLst/>
          </a:prstGeom>
          <a:noFill/>
          <a:ln w="9525" algn="ctr">
            <a:solidFill>
              <a:schemeClr val="tx1"/>
            </a:solidFill>
            <a:round/>
            <a:headEnd/>
            <a:tailEnd type="triangle" w="med" len="med"/>
          </a:ln>
        </p:spPr>
      </p:cxnSp>
      <p:cxnSp>
        <p:nvCxnSpPr>
          <p:cNvPr id="107" name="Straight Connector 106"/>
          <p:cNvCxnSpPr>
            <a:cxnSpLocks noChangeShapeType="1"/>
          </p:cNvCxnSpPr>
          <p:nvPr/>
        </p:nvCxnSpPr>
        <p:spPr bwMode="auto">
          <a:xfrm rot="16200000" flipV="1">
            <a:off x="6535737" y="4075113"/>
            <a:ext cx="646113" cy="928688"/>
          </a:xfrm>
          <a:prstGeom prst="line">
            <a:avLst/>
          </a:prstGeom>
          <a:noFill/>
          <a:ln w="9525" algn="ctr">
            <a:solidFill>
              <a:schemeClr val="tx1"/>
            </a:solidFill>
            <a:round/>
            <a:headEnd type="triangle" w="med" len="med"/>
            <a:tailEnd/>
          </a:ln>
        </p:spPr>
      </p:cxnSp>
      <p:sp>
        <p:nvSpPr>
          <p:cNvPr id="67" name="Rectangle 66"/>
          <p:cNvSpPr/>
          <p:nvPr/>
        </p:nvSpPr>
        <p:spPr bwMode="auto">
          <a:xfrm>
            <a:off x="688975" y="3940175"/>
            <a:ext cx="1354138" cy="247650"/>
          </a:xfrm>
          <a:prstGeom prst="rect">
            <a:avLst/>
          </a:prstGeom>
          <a:solidFill>
            <a:schemeClr val="accent5">
              <a:lumMod val="75000"/>
              <a:alpha val="36078"/>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ndParaRPr>
          </a:p>
        </p:txBody>
      </p:sp>
      <p:sp>
        <p:nvSpPr>
          <p:cNvPr id="68" name="Rectangle 67"/>
          <p:cNvSpPr>
            <a:spLocks noChangeArrowheads="1"/>
          </p:cNvSpPr>
          <p:nvPr/>
        </p:nvSpPr>
        <p:spPr bwMode="auto">
          <a:xfrm>
            <a:off x="2049463" y="3933825"/>
            <a:ext cx="1354137" cy="242888"/>
          </a:xfrm>
          <a:prstGeom prst="rect">
            <a:avLst/>
          </a:prstGeom>
          <a:solidFill>
            <a:srgbClr val="FF0000">
              <a:alpha val="36078"/>
            </a:srgbClr>
          </a:solidFill>
          <a:ln w="9525" algn="ctr">
            <a:solidFill>
              <a:schemeClr val="tx1"/>
            </a:solidFill>
            <a:round/>
            <a:headEnd/>
            <a:tailEnd/>
          </a:ln>
        </p:spPr>
        <p:txBody>
          <a:bodyPr/>
          <a:lstStyle/>
          <a:p>
            <a:endParaRPr lang="en-US"/>
          </a:p>
        </p:txBody>
      </p:sp>
      <p:sp>
        <p:nvSpPr>
          <p:cNvPr id="16406" name="Rectangle 70"/>
          <p:cNvSpPr>
            <a:spLocks noChangeArrowheads="1"/>
          </p:cNvSpPr>
          <p:nvPr/>
        </p:nvSpPr>
        <p:spPr bwMode="auto">
          <a:xfrm>
            <a:off x="2257425" y="2246313"/>
            <a:ext cx="3273425" cy="384175"/>
          </a:xfrm>
          <a:prstGeom prst="rect">
            <a:avLst/>
          </a:prstGeom>
          <a:solidFill>
            <a:srgbClr val="FF0000">
              <a:alpha val="36078"/>
            </a:srgbClr>
          </a:solidFill>
          <a:ln w="9525" algn="ctr">
            <a:solidFill>
              <a:schemeClr val="tx1"/>
            </a:solidFill>
            <a:round/>
            <a:headEnd/>
            <a:tailEnd/>
          </a:ln>
        </p:spPr>
        <p:txBody>
          <a:bodyPr/>
          <a:lstStyle/>
          <a:p>
            <a:r>
              <a:rPr lang="en-US" sz="2000"/>
              <a:t>Primary Key (unique index)</a:t>
            </a:r>
          </a:p>
        </p:txBody>
      </p:sp>
      <p:sp>
        <p:nvSpPr>
          <p:cNvPr id="72" name="Rectangle 71"/>
          <p:cNvSpPr/>
          <p:nvPr/>
        </p:nvSpPr>
        <p:spPr bwMode="auto">
          <a:xfrm>
            <a:off x="2263775" y="1517650"/>
            <a:ext cx="3290888" cy="434975"/>
          </a:xfrm>
          <a:prstGeom prst="rect">
            <a:avLst/>
          </a:prstGeom>
          <a:solidFill>
            <a:schemeClr val="accent5">
              <a:lumMod val="75000"/>
              <a:alpha val="36078"/>
            </a:schemeClr>
          </a:solidFill>
          <a:ln w="9525" cap="flat" cmpd="sng" algn="ctr">
            <a:solidFill>
              <a:schemeClr val="tx1"/>
            </a:solidFill>
            <a:prstDash val="solid"/>
            <a:round/>
            <a:headEnd type="none" w="med" len="med"/>
            <a:tailEnd type="none" w="med" len="med"/>
          </a:ln>
          <a:effectLst/>
        </p:spPr>
        <p:txBody>
          <a:bodyPr/>
          <a:lstStyle/>
          <a:p>
            <a:pPr>
              <a:defRPr/>
            </a:pPr>
            <a:r>
              <a:rPr lang="en-US" sz="2000" dirty="0">
                <a:latin typeface="Arial" charset="0"/>
              </a:rPr>
              <a:t>No index or non-unique</a:t>
            </a:r>
          </a:p>
        </p:txBody>
      </p:sp>
      <p:sp>
        <p:nvSpPr>
          <p:cNvPr id="73" name="Rectangle 72"/>
          <p:cNvSpPr/>
          <p:nvPr/>
        </p:nvSpPr>
        <p:spPr bwMode="auto">
          <a:xfrm>
            <a:off x="682625" y="4171950"/>
            <a:ext cx="1355725" cy="247650"/>
          </a:xfrm>
          <a:prstGeom prst="rect">
            <a:avLst/>
          </a:prstGeom>
          <a:solidFill>
            <a:schemeClr val="accent5">
              <a:lumMod val="75000"/>
              <a:alpha val="36078"/>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ndParaRPr>
          </a:p>
        </p:txBody>
      </p:sp>
      <p:sp>
        <p:nvSpPr>
          <p:cNvPr id="74" name="Rectangle 73"/>
          <p:cNvSpPr>
            <a:spLocks noChangeArrowheads="1"/>
          </p:cNvSpPr>
          <p:nvPr/>
        </p:nvSpPr>
        <p:spPr bwMode="auto">
          <a:xfrm>
            <a:off x="2043113" y="4187825"/>
            <a:ext cx="1501775" cy="225425"/>
          </a:xfrm>
          <a:prstGeom prst="rect">
            <a:avLst/>
          </a:prstGeom>
          <a:solidFill>
            <a:srgbClr val="FF0000">
              <a:alpha val="36078"/>
            </a:srgbClr>
          </a:solidFill>
          <a:ln w="9525" algn="ctr">
            <a:solidFill>
              <a:schemeClr val="tx1"/>
            </a:solidFill>
            <a:round/>
            <a:headEnd/>
            <a:tailEnd/>
          </a:ln>
        </p:spPr>
        <p:txBody>
          <a:bodyPr/>
          <a:lstStyle/>
          <a:p>
            <a:endParaRPr lang="en-US"/>
          </a:p>
        </p:txBody>
      </p:sp>
      <p:sp>
        <p:nvSpPr>
          <p:cNvPr id="80" name="Rectangle 79"/>
          <p:cNvSpPr>
            <a:spLocks noChangeArrowheads="1"/>
          </p:cNvSpPr>
          <p:nvPr/>
        </p:nvSpPr>
        <p:spPr bwMode="auto">
          <a:xfrm>
            <a:off x="6175375" y="4752975"/>
            <a:ext cx="530225" cy="384175"/>
          </a:xfrm>
          <a:prstGeom prst="rect">
            <a:avLst/>
          </a:prstGeom>
          <a:solidFill>
            <a:srgbClr val="FF0000">
              <a:alpha val="36078"/>
            </a:srgbClr>
          </a:solidFill>
          <a:ln w="9525" algn="ctr">
            <a:solidFill>
              <a:schemeClr val="tx1"/>
            </a:solidFill>
            <a:round/>
            <a:headEnd/>
            <a:tailEnd/>
          </a:ln>
        </p:spPr>
        <p:txBody>
          <a:bodyPr/>
          <a:lstStyle/>
          <a:p>
            <a:endParaRPr lang="en-US"/>
          </a:p>
        </p:txBody>
      </p:sp>
      <p:sp>
        <p:nvSpPr>
          <p:cNvPr id="83" name="Rectangle 82"/>
          <p:cNvSpPr/>
          <p:nvPr/>
        </p:nvSpPr>
        <p:spPr bwMode="auto">
          <a:xfrm>
            <a:off x="6096000" y="3871913"/>
            <a:ext cx="779463" cy="417512"/>
          </a:xfrm>
          <a:prstGeom prst="rect">
            <a:avLst/>
          </a:prstGeom>
          <a:solidFill>
            <a:schemeClr val="accent5">
              <a:lumMod val="75000"/>
              <a:alpha val="36078"/>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ndParaRPr>
          </a:p>
        </p:txBody>
      </p:sp>
      <p:sp>
        <p:nvSpPr>
          <p:cNvPr id="16412" name="Rectangle 88"/>
          <p:cNvSpPr>
            <a:spLocks noChangeArrowheads="1"/>
          </p:cNvSpPr>
          <p:nvPr/>
        </p:nvSpPr>
        <p:spPr bwMode="auto">
          <a:xfrm>
            <a:off x="5853113" y="2252663"/>
            <a:ext cx="1168400" cy="382587"/>
          </a:xfrm>
          <a:prstGeom prst="rect">
            <a:avLst/>
          </a:prstGeom>
          <a:solidFill>
            <a:srgbClr val="FF0000">
              <a:alpha val="36078"/>
            </a:srgbClr>
          </a:solidFill>
          <a:ln w="9525" algn="ctr">
            <a:solidFill>
              <a:schemeClr val="tx1"/>
            </a:solidFill>
            <a:round/>
            <a:headEnd/>
            <a:tailEnd/>
          </a:ln>
        </p:spPr>
        <p:txBody>
          <a:bodyPr/>
          <a:lstStyle/>
          <a:p>
            <a:r>
              <a:rPr lang="en-US" sz="2000"/>
              <a:t>Master</a:t>
            </a:r>
          </a:p>
        </p:txBody>
      </p:sp>
      <p:sp>
        <p:nvSpPr>
          <p:cNvPr id="92" name="Rectangle 91"/>
          <p:cNvSpPr/>
          <p:nvPr/>
        </p:nvSpPr>
        <p:spPr bwMode="auto">
          <a:xfrm>
            <a:off x="5870575" y="1524000"/>
            <a:ext cx="1139825" cy="434975"/>
          </a:xfrm>
          <a:prstGeom prst="rect">
            <a:avLst/>
          </a:prstGeom>
          <a:solidFill>
            <a:schemeClr val="accent5">
              <a:lumMod val="75000"/>
              <a:alpha val="36078"/>
            </a:schemeClr>
          </a:solidFill>
          <a:ln w="9525" cap="flat" cmpd="sng" algn="ctr">
            <a:solidFill>
              <a:schemeClr val="tx1"/>
            </a:solidFill>
            <a:prstDash val="solid"/>
            <a:round/>
            <a:headEnd type="none" w="med" len="med"/>
            <a:tailEnd type="none" w="med" len="med"/>
          </a:ln>
          <a:effectLst/>
        </p:spPr>
        <p:txBody>
          <a:bodyPr/>
          <a:lstStyle/>
          <a:p>
            <a:pPr>
              <a:defRPr/>
            </a:pPr>
            <a:r>
              <a:rPr lang="en-US" sz="2000" dirty="0">
                <a:latin typeface="Arial" charset="0"/>
              </a:rPr>
              <a:t>Detail</a:t>
            </a:r>
          </a:p>
        </p:txBody>
      </p:sp>
      <p:sp>
        <p:nvSpPr>
          <p:cNvPr id="108" name="Freeform 107"/>
          <p:cNvSpPr>
            <a:spLocks noChangeArrowheads="1"/>
          </p:cNvSpPr>
          <p:nvPr/>
        </p:nvSpPr>
        <p:spPr bwMode="auto">
          <a:xfrm>
            <a:off x="1400175" y="3221038"/>
            <a:ext cx="5091113" cy="696912"/>
          </a:xfrm>
          <a:custGeom>
            <a:avLst/>
            <a:gdLst>
              <a:gd name="T0" fmla="*/ 0 w 5091289"/>
              <a:gd name="T1" fmla="*/ 726576 h 696148"/>
              <a:gd name="T2" fmla="*/ 2254737 w 5091289"/>
              <a:gd name="T3" fmla="*/ 7849 h 696148"/>
              <a:gd name="T4" fmla="*/ 5084425 w 5091289"/>
              <a:gd name="T5" fmla="*/ 679447 h 696148"/>
              <a:gd name="T6" fmla="*/ 0 60000 65536"/>
              <a:gd name="T7" fmla="*/ 0 60000 65536"/>
              <a:gd name="T8" fmla="*/ 0 60000 65536"/>
              <a:gd name="T9" fmla="*/ 0 w 5091289"/>
              <a:gd name="T10" fmla="*/ 0 h 696148"/>
              <a:gd name="T11" fmla="*/ 5091289 w 5091289"/>
              <a:gd name="T12" fmla="*/ 696148 h 696148"/>
            </a:gdLst>
            <a:ahLst/>
            <a:cxnLst>
              <a:cxn ang="T6">
                <a:pos x="T0" y="T1"/>
              </a:cxn>
              <a:cxn ang="T7">
                <a:pos x="T2" y="T3"/>
              </a:cxn>
              <a:cxn ang="T8">
                <a:pos x="T4" y="T5"/>
              </a:cxn>
            </a:cxnLst>
            <a:rect l="T9" t="T10" r="T11" b="T12"/>
            <a:pathLst>
              <a:path w="5091289" h="696148">
                <a:moveTo>
                  <a:pt x="0" y="696148"/>
                </a:moveTo>
                <a:cubicBezTo>
                  <a:pt x="704615" y="355600"/>
                  <a:pt x="1409230" y="15052"/>
                  <a:pt x="2257778" y="7526"/>
                </a:cubicBezTo>
                <a:cubicBezTo>
                  <a:pt x="3106326" y="0"/>
                  <a:pt x="4098807" y="325496"/>
                  <a:pt x="5091289" y="650993"/>
                </a:cubicBezTo>
              </a:path>
            </a:pathLst>
          </a:custGeom>
          <a:noFill/>
          <a:ln w="9525" algn="ctr">
            <a:solidFill>
              <a:schemeClr val="tx1"/>
            </a:solidFill>
            <a:round/>
            <a:headEnd/>
            <a:tailEnd/>
          </a:ln>
        </p:spPr>
        <p:txBody>
          <a:bodyPr>
            <a:spAutoFit/>
          </a:bodyPr>
          <a:lstStyle/>
          <a:p>
            <a:endParaRPr lang="en-US"/>
          </a:p>
        </p:txBody>
      </p:sp>
      <p:sp>
        <p:nvSpPr>
          <p:cNvPr id="111" name="Freeform 110"/>
          <p:cNvSpPr>
            <a:spLocks noChangeArrowheads="1"/>
          </p:cNvSpPr>
          <p:nvPr/>
        </p:nvSpPr>
        <p:spPr bwMode="auto">
          <a:xfrm>
            <a:off x="2674938" y="3370263"/>
            <a:ext cx="3681412" cy="1393825"/>
          </a:xfrm>
          <a:custGeom>
            <a:avLst/>
            <a:gdLst>
              <a:gd name="T0" fmla="*/ 0 w 3680177"/>
              <a:gd name="T1" fmla="*/ 609199 h 1394178"/>
              <a:gd name="T2" fmla="*/ 1235279 w 3680177"/>
              <a:gd name="T3" fmla="*/ 128535 h 1394178"/>
              <a:gd name="T4" fmla="*/ 3728668 w 3680177"/>
              <a:gd name="T5" fmla="*/ 1380476 h 1394178"/>
              <a:gd name="T6" fmla="*/ 0 60000 65536"/>
              <a:gd name="T7" fmla="*/ 0 60000 65536"/>
              <a:gd name="T8" fmla="*/ 0 60000 65536"/>
              <a:gd name="T9" fmla="*/ 0 w 3680177"/>
              <a:gd name="T10" fmla="*/ 0 h 1394178"/>
              <a:gd name="T11" fmla="*/ 3680177 w 3680177"/>
              <a:gd name="T12" fmla="*/ 1394178 h 1394178"/>
            </a:gdLst>
            <a:ahLst/>
            <a:cxnLst>
              <a:cxn ang="T6">
                <a:pos x="T0" y="T1"/>
              </a:cxn>
              <a:cxn ang="T7">
                <a:pos x="T2" y="T3"/>
              </a:cxn>
              <a:cxn ang="T8">
                <a:pos x="T4" y="T5"/>
              </a:cxn>
            </a:cxnLst>
            <a:rect l="T9" t="T10" r="T11" b="T12"/>
            <a:pathLst>
              <a:path w="3680177" h="1394178">
                <a:moveTo>
                  <a:pt x="0" y="615244"/>
                </a:moveTo>
                <a:cubicBezTo>
                  <a:pt x="302918" y="307622"/>
                  <a:pt x="605837" y="0"/>
                  <a:pt x="1219200" y="129822"/>
                </a:cubicBezTo>
                <a:cubicBezTo>
                  <a:pt x="1832563" y="259644"/>
                  <a:pt x="2756370" y="826911"/>
                  <a:pt x="3680177" y="1394178"/>
                </a:cubicBezTo>
              </a:path>
            </a:pathLst>
          </a:custGeom>
          <a:noFill/>
          <a:ln w="9525" algn="ctr">
            <a:solidFill>
              <a:schemeClr val="tx1"/>
            </a:solidFill>
            <a:round/>
            <a:headEnd/>
            <a:tailEnd/>
          </a:ln>
        </p:spPr>
        <p:txBody>
          <a:bodyPr>
            <a:spAutoFit/>
          </a:bodyPr>
          <a:lstStyle/>
          <a:p>
            <a:endParaRPr lang="en-US"/>
          </a:p>
        </p:txBody>
      </p:sp>
      <p:sp>
        <p:nvSpPr>
          <p:cNvPr id="112" name="Rectangle 111"/>
          <p:cNvSpPr/>
          <p:nvPr/>
        </p:nvSpPr>
        <p:spPr bwMode="auto">
          <a:xfrm>
            <a:off x="6113463" y="4746625"/>
            <a:ext cx="777875" cy="417513"/>
          </a:xfrm>
          <a:prstGeom prst="rect">
            <a:avLst/>
          </a:prstGeom>
          <a:solidFill>
            <a:schemeClr val="accent5">
              <a:lumMod val="75000"/>
              <a:alpha val="36078"/>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ndParaRPr>
          </a:p>
        </p:txBody>
      </p:sp>
      <p:sp>
        <p:nvSpPr>
          <p:cNvPr id="113" name="Rectangle 112"/>
          <p:cNvSpPr>
            <a:spLocks noChangeArrowheads="1"/>
          </p:cNvSpPr>
          <p:nvPr/>
        </p:nvSpPr>
        <p:spPr bwMode="auto">
          <a:xfrm>
            <a:off x="6135688" y="5616575"/>
            <a:ext cx="530225" cy="384175"/>
          </a:xfrm>
          <a:prstGeom prst="rect">
            <a:avLst/>
          </a:prstGeom>
          <a:solidFill>
            <a:srgbClr val="FF0000">
              <a:alpha val="36078"/>
            </a:srgbClr>
          </a:solidFill>
          <a:ln w="9525" algn="ctr">
            <a:solidFill>
              <a:schemeClr val="tx1"/>
            </a:solidFill>
            <a:round/>
            <a:headEnd/>
            <a:tailEnd/>
          </a:ln>
        </p:spPr>
        <p:txBody>
          <a:bodyPr/>
          <a:lstStyle/>
          <a:p>
            <a:endParaRPr lang="en-US"/>
          </a:p>
        </p:txBody>
      </p:sp>
      <p:sp>
        <p:nvSpPr>
          <p:cNvPr id="116" name="Freeform 115"/>
          <p:cNvSpPr>
            <a:spLocks noChangeArrowheads="1"/>
          </p:cNvSpPr>
          <p:nvPr/>
        </p:nvSpPr>
        <p:spPr bwMode="auto">
          <a:xfrm>
            <a:off x="1546225" y="3403600"/>
            <a:ext cx="4967288" cy="1338263"/>
          </a:xfrm>
          <a:custGeom>
            <a:avLst/>
            <a:gdLst>
              <a:gd name="T0" fmla="*/ 0 w 4967111"/>
              <a:gd name="T1" fmla="*/ 785327 h 1337733"/>
              <a:gd name="T2" fmla="*/ 1435717 w 4967111"/>
              <a:gd name="T3" fmla="*/ 85993 h 1337733"/>
              <a:gd name="T4" fmla="*/ 3402713 w 4967111"/>
              <a:gd name="T5" fmla="*/ 269420 h 1337733"/>
              <a:gd name="T6" fmla="*/ 4974128 w 4967111"/>
              <a:gd name="T7" fmla="*/ 1358559 h 1337733"/>
              <a:gd name="T8" fmla="*/ 0 60000 65536"/>
              <a:gd name="T9" fmla="*/ 0 60000 65536"/>
              <a:gd name="T10" fmla="*/ 0 60000 65536"/>
              <a:gd name="T11" fmla="*/ 0 60000 65536"/>
              <a:gd name="T12" fmla="*/ 0 w 4967111"/>
              <a:gd name="T13" fmla="*/ 0 h 1337733"/>
              <a:gd name="T14" fmla="*/ 4967111 w 4967111"/>
              <a:gd name="T15" fmla="*/ 1337733 h 1337733"/>
            </a:gdLst>
            <a:ahLst/>
            <a:cxnLst>
              <a:cxn ang="T8">
                <a:pos x="T0" y="T1"/>
              </a:cxn>
              <a:cxn ang="T9">
                <a:pos x="T2" y="T3"/>
              </a:cxn>
              <a:cxn ang="T10">
                <a:pos x="T4" y="T5"/>
              </a:cxn>
              <a:cxn ang="T11">
                <a:pos x="T6" y="T7"/>
              </a:cxn>
            </a:cxnLst>
            <a:rect l="T12" t="T13" r="T14" b="T15"/>
            <a:pathLst>
              <a:path w="4967111" h="1337733">
                <a:moveTo>
                  <a:pt x="0" y="773289"/>
                </a:moveTo>
                <a:cubicBezTo>
                  <a:pt x="433681" y="471311"/>
                  <a:pt x="867363" y="169334"/>
                  <a:pt x="1433689" y="84667"/>
                </a:cubicBezTo>
                <a:cubicBezTo>
                  <a:pt x="2000015" y="0"/>
                  <a:pt x="2809051" y="56445"/>
                  <a:pt x="3397955" y="265289"/>
                </a:cubicBezTo>
                <a:cubicBezTo>
                  <a:pt x="3986859" y="474133"/>
                  <a:pt x="4476985" y="905933"/>
                  <a:pt x="4967111" y="1337733"/>
                </a:cubicBezTo>
              </a:path>
            </a:pathLst>
          </a:custGeom>
          <a:noFill/>
          <a:ln w="9525" algn="ctr">
            <a:solidFill>
              <a:schemeClr val="tx1"/>
            </a:solidFill>
            <a:round/>
            <a:headEnd/>
            <a:tailEnd/>
          </a:ln>
        </p:spPr>
        <p:txBody>
          <a:bodyPr>
            <a:spAutoFit/>
          </a:bodyPr>
          <a:lstStyle/>
          <a:p>
            <a:endParaRPr lang="en-US"/>
          </a:p>
        </p:txBody>
      </p:sp>
      <p:sp>
        <p:nvSpPr>
          <p:cNvPr id="117" name="Freeform 116"/>
          <p:cNvSpPr>
            <a:spLocks noChangeArrowheads="1"/>
          </p:cNvSpPr>
          <p:nvPr/>
        </p:nvSpPr>
        <p:spPr bwMode="auto">
          <a:xfrm>
            <a:off x="2597150" y="3522663"/>
            <a:ext cx="3781425" cy="2076450"/>
          </a:xfrm>
          <a:custGeom>
            <a:avLst/>
            <a:gdLst>
              <a:gd name="T0" fmla="*/ 0 w 3781778"/>
              <a:gd name="T1" fmla="*/ 712978 h 2077156"/>
              <a:gd name="T2" fmla="*/ 1113544 w 3781778"/>
              <a:gd name="T3" fmla="*/ 222805 h 2077156"/>
              <a:gd name="T4" fmla="*/ 3768018 w 3781778"/>
              <a:gd name="T5" fmla="*/ 2049799 h 2077156"/>
              <a:gd name="T6" fmla="*/ 0 60000 65536"/>
              <a:gd name="T7" fmla="*/ 0 60000 65536"/>
              <a:gd name="T8" fmla="*/ 0 60000 65536"/>
              <a:gd name="T9" fmla="*/ 0 w 3781778"/>
              <a:gd name="T10" fmla="*/ 0 h 2077156"/>
              <a:gd name="T11" fmla="*/ 3781778 w 3781778"/>
              <a:gd name="T12" fmla="*/ 2077156 h 2077156"/>
            </a:gdLst>
            <a:ahLst/>
            <a:cxnLst>
              <a:cxn ang="T6">
                <a:pos x="T0" y="T1"/>
              </a:cxn>
              <a:cxn ang="T7">
                <a:pos x="T2" y="T3"/>
              </a:cxn>
              <a:cxn ang="T8">
                <a:pos x="T4" y="T5"/>
              </a:cxn>
            </a:cxnLst>
            <a:rect l="T9" t="T10" r="T11" b="T12"/>
            <a:pathLst>
              <a:path w="3781778" h="2077156">
                <a:moveTo>
                  <a:pt x="0" y="722489"/>
                </a:moveTo>
                <a:cubicBezTo>
                  <a:pt x="243652" y="361244"/>
                  <a:pt x="487304" y="0"/>
                  <a:pt x="1117600" y="225778"/>
                </a:cubicBezTo>
                <a:cubicBezTo>
                  <a:pt x="1747896" y="451556"/>
                  <a:pt x="2764837" y="1264356"/>
                  <a:pt x="3781778" y="2077156"/>
                </a:cubicBezTo>
              </a:path>
            </a:pathLst>
          </a:custGeom>
          <a:noFill/>
          <a:ln w="9525" algn="ctr">
            <a:solidFill>
              <a:schemeClr val="tx1"/>
            </a:solidFill>
            <a:round/>
            <a:headEnd/>
            <a:tailEnd/>
          </a:ln>
        </p:spPr>
        <p:txBody>
          <a:bodyPr>
            <a:spAutoFit/>
          </a:bodyPr>
          <a:lstStyle/>
          <a:p>
            <a:endParaRPr lang="en-US"/>
          </a:p>
        </p:txBody>
      </p:sp>
      <p:sp>
        <p:nvSpPr>
          <p:cNvPr id="118" name="Rectangle 117"/>
          <p:cNvSpPr/>
          <p:nvPr/>
        </p:nvSpPr>
        <p:spPr bwMode="auto">
          <a:xfrm>
            <a:off x="733425" y="4402138"/>
            <a:ext cx="1355725" cy="249237"/>
          </a:xfrm>
          <a:prstGeom prst="rect">
            <a:avLst/>
          </a:prstGeom>
          <a:solidFill>
            <a:schemeClr val="accent5">
              <a:lumMod val="75000"/>
              <a:alpha val="36078"/>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ndParaRPr>
          </a:p>
        </p:txBody>
      </p:sp>
      <p:sp>
        <p:nvSpPr>
          <p:cNvPr id="119" name="Rectangle 118"/>
          <p:cNvSpPr>
            <a:spLocks noChangeArrowheads="1"/>
          </p:cNvSpPr>
          <p:nvPr/>
        </p:nvSpPr>
        <p:spPr bwMode="auto">
          <a:xfrm>
            <a:off x="2093913" y="4419600"/>
            <a:ext cx="1501775" cy="225425"/>
          </a:xfrm>
          <a:prstGeom prst="rect">
            <a:avLst/>
          </a:prstGeom>
          <a:solidFill>
            <a:srgbClr val="FF0000">
              <a:alpha val="36078"/>
            </a:srgbClr>
          </a:solidFill>
          <a:ln w="9525" algn="ctr">
            <a:solidFill>
              <a:schemeClr val="tx1"/>
            </a:solidFill>
            <a:round/>
            <a:headEnd/>
            <a:tailEnd/>
          </a:ln>
        </p:spPr>
        <p:txBody>
          <a:bodyPr/>
          <a:lstStyle/>
          <a:p>
            <a:endParaRPr lang="en-US"/>
          </a:p>
        </p:txBody>
      </p:sp>
      <p:sp>
        <p:nvSpPr>
          <p:cNvPr id="120" name="Rectangle 119"/>
          <p:cNvSpPr>
            <a:spLocks noChangeArrowheads="1"/>
          </p:cNvSpPr>
          <p:nvPr/>
        </p:nvSpPr>
        <p:spPr bwMode="auto">
          <a:xfrm>
            <a:off x="5519738" y="4752975"/>
            <a:ext cx="531812" cy="384175"/>
          </a:xfrm>
          <a:prstGeom prst="rect">
            <a:avLst/>
          </a:prstGeom>
          <a:solidFill>
            <a:srgbClr val="FF0000">
              <a:alpha val="36078"/>
            </a:srgbClr>
          </a:solidFill>
          <a:ln w="9525" algn="ctr">
            <a:solidFill>
              <a:schemeClr val="tx1"/>
            </a:solidFill>
            <a:round/>
            <a:headEnd/>
            <a:tailEnd/>
          </a:ln>
        </p:spPr>
        <p:txBody>
          <a:bodyPr/>
          <a:lstStyle/>
          <a:p>
            <a:endParaRPr lang="en-US"/>
          </a:p>
        </p:txBody>
      </p:sp>
      <p:sp>
        <p:nvSpPr>
          <p:cNvPr id="127" name="Rectangle 126"/>
          <p:cNvSpPr/>
          <p:nvPr/>
        </p:nvSpPr>
        <p:spPr bwMode="auto">
          <a:xfrm>
            <a:off x="755650" y="4640263"/>
            <a:ext cx="1355725" cy="247650"/>
          </a:xfrm>
          <a:prstGeom prst="rect">
            <a:avLst/>
          </a:prstGeom>
          <a:solidFill>
            <a:schemeClr val="accent5">
              <a:lumMod val="75000"/>
              <a:alpha val="36078"/>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ndParaRPr>
          </a:p>
        </p:txBody>
      </p:sp>
      <p:sp>
        <p:nvSpPr>
          <p:cNvPr id="128" name="Rectangle 127"/>
          <p:cNvSpPr>
            <a:spLocks noChangeArrowheads="1"/>
          </p:cNvSpPr>
          <p:nvPr/>
        </p:nvSpPr>
        <p:spPr bwMode="auto">
          <a:xfrm>
            <a:off x="2116138" y="4656138"/>
            <a:ext cx="1501775" cy="227012"/>
          </a:xfrm>
          <a:prstGeom prst="rect">
            <a:avLst/>
          </a:prstGeom>
          <a:solidFill>
            <a:srgbClr val="FF0000">
              <a:alpha val="36078"/>
            </a:srgbClr>
          </a:solidFill>
          <a:ln w="9525" algn="ctr">
            <a:solidFill>
              <a:schemeClr val="tx1"/>
            </a:solidFill>
            <a:round/>
            <a:headEnd/>
            <a:tailEnd/>
          </a:ln>
        </p:spPr>
        <p:txBody>
          <a:bodyPr/>
          <a:lstStyle/>
          <a:p>
            <a:endParaRPr lang="en-US"/>
          </a:p>
        </p:txBody>
      </p:sp>
      <p:sp>
        <p:nvSpPr>
          <p:cNvPr id="129" name="Rectangle 128"/>
          <p:cNvSpPr/>
          <p:nvPr/>
        </p:nvSpPr>
        <p:spPr bwMode="auto">
          <a:xfrm>
            <a:off x="700088" y="4854575"/>
            <a:ext cx="1354137" cy="247650"/>
          </a:xfrm>
          <a:prstGeom prst="rect">
            <a:avLst/>
          </a:prstGeom>
          <a:solidFill>
            <a:schemeClr val="accent5">
              <a:lumMod val="75000"/>
              <a:alpha val="36078"/>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ndParaRPr>
          </a:p>
        </p:txBody>
      </p:sp>
      <p:sp>
        <p:nvSpPr>
          <p:cNvPr id="130" name="Rectangle 129"/>
          <p:cNvSpPr>
            <a:spLocks noChangeArrowheads="1"/>
          </p:cNvSpPr>
          <p:nvPr/>
        </p:nvSpPr>
        <p:spPr bwMode="auto">
          <a:xfrm>
            <a:off x="2060575" y="4870450"/>
            <a:ext cx="1501775" cy="227013"/>
          </a:xfrm>
          <a:prstGeom prst="rect">
            <a:avLst/>
          </a:prstGeom>
          <a:solidFill>
            <a:srgbClr val="FF0000">
              <a:alpha val="36078"/>
            </a:srgbClr>
          </a:solidFill>
          <a:ln w="9525" algn="ctr">
            <a:solidFill>
              <a:schemeClr val="tx1"/>
            </a:solidFill>
            <a:round/>
            <a:headEnd/>
            <a:tailEnd/>
          </a:ln>
        </p:spPr>
        <p:txBody>
          <a:bodyPr/>
          <a:lstStyle/>
          <a:p>
            <a:endParaRPr lang="en-US"/>
          </a:p>
        </p:txBody>
      </p:sp>
      <p:sp>
        <p:nvSpPr>
          <p:cNvPr id="131" name="Rectangle 130"/>
          <p:cNvSpPr/>
          <p:nvPr/>
        </p:nvSpPr>
        <p:spPr bwMode="auto">
          <a:xfrm>
            <a:off x="677863" y="5057775"/>
            <a:ext cx="1354137" cy="247650"/>
          </a:xfrm>
          <a:prstGeom prst="rect">
            <a:avLst/>
          </a:prstGeom>
          <a:solidFill>
            <a:schemeClr val="accent5">
              <a:lumMod val="75000"/>
              <a:alpha val="36078"/>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ndParaRPr>
          </a:p>
        </p:txBody>
      </p:sp>
      <p:sp>
        <p:nvSpPr>
          <p:cNvPr id="132" name="Rectangle 131"/>
          <p:cNvSpPr>
            <a:spLocks noChangeArrowheads="1"/>
          </p:cNvSpPr>
          <p:nvPr/>
        </p:nvSpPr>
        <p:spPr bwMode="auto">
          <a:xfrm>
            <a:off x="2038350" y="5073650"/>
            <a:ext cx="1500188" cy="227013"/>
          </a:xfrm>
          <a:prstGeom prst="rect">
            <a:avLst/>
          </a:prstGeom>
          <a:solidFill>
            <a:srgbClr val="FF0000">
              <a:alpha val="36078"/>
            </a:srgbClr>
          </a:solidFill>
          <a:ln w="9525" algn="ctr">
            <a:solidFill>
              <a:schemeClr val="tx1"/>
            </a:solidFill>
            <a:round/>
            <a:headEnd/>
            <a:tailEnd/>
          </a:ln>
        </p:spPr>
        <p:txBody>
          <a:bodyPr/>
          <a:lstStyle/>
          <a:p>
            <a:endParaRPr lang="en-US"/>
          </a:p>
        </p:txBody>
      </p:sp>
      <p:sp>
        <p:nvSpPr>
          <p:cNvPr id="133" name="Rectangle 132"/>
          <p:cNvSpPr/>
          <p:nvPr/>
        </p:nvSpPr>
        <p:spPr bwMode="auto">
          <a:xfrm>
            <a:off x="779463" y="5272088"/>
            <a:ext cx="1354137" cy="247650"/>
          </a:xfrm>
          <a:prstGeom prst="rect">
            <a:avLst/>
          </a:prstGeom>
          <a:solidFill>
            <a:schemeClr val="accent5">
              <a:lumMod val="75000"/>
              <a:alpha val="36078"/>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ndParaRPr>
          </a:p>
        </p:txBody>
      </p:sp>
      <p:sp>
        <p:nvSpPr>
          <p:cNvPr id="134" name="Rectangle 133"/>
          <p:cNvSpPr>
            <a:spLocks noChangeArrowheads="1"/>
          </p:cNvSpPr>
          <p:nvPr/>
        </p:nvSpPr>
        <p:spPr bwMode="auto">
          <a:xfrm>
            <a:off x="2139950" y="5289550"/>
            <a:ext cx="1500188" cy="225425"/>
          </a:xfrm>
          <a:prstGeom prst="rect">
            <a:avLst/>
          </a:prstGeom>
          <a:solidFill>
            <a:srgbClr val="FF0000">
              <a:alpha val="36078"/>
            </a:srgbClr>
          </a:solidFill>
          <a:ln w="9525" algn="ctr">
            <a:solidFill>
              <a:schemeClr val="tx1"/>
            </a:solidFill>
            <a:round/>
            <a:headEnd/>
            <a:tailEnd/>
          </a:ln>
        </p:spPr>
        <p:txBody>
          <a:bodyPr/>
          <a:lstStyle/>
          <a:p>
            <a:endParaRPr lang="en-US"/>
          </a:p>
        </p:txBody>
      </p:sp>
      <p:sp>
        <p:nvSpPr>
          <p:cNvPr id="136" name="Rectangle 135"/>
          <p:cNvSpPr>
            <a:spLocks noChangeArrowheads="1"/>
          </p:cNvSpPr>
          <p:nvPr/>
        </p:nvSpPr>
        <p:spPr bwMode="auto">
          <a:xfrm>
            <a:off x="7089775" y="4764088"/>
            <a:ext cx="530225" cy="384175"/>
          </a:xfrm>
          <a:prstGeom prst="rect">
            <a:avLst/>
          </a:prstGeom>
          <a:solidFill>
            <a:srgbClr val="FF0000">
              <a:alpha val="36078"/>
            </a:srgbClr>
          </a:solidFill>
          <a:ln w="9525" algn="ctr">
            <a:solidFill>
              <a:schemeClr val="tx1"/>
            </a:solidFill>
            <a:round/>
            <a:headEnd/>
            <a:tailEnd/>
          </a:ln>
        </p:spPr>
        <p:txBody>
          <a:bodyPr/>
          <a:lstStyle/>
          <a:p>
            <a:endParaRPr lang="en-US"/>
          </a:p>
        </p:txBody>
      </p:sp>
      <p:sp>
        <p:nvSpPr>
          <p:cNvPr id="137" name="Rectangle 136"/>
          <p:cNvSpPr>
            <a:spLocks noChangeArrowheads="1"/>
          </p:cNvSpPr>
          <p:nvPr/>
        </p:nvSpPr>
        <p:spPr bwMode="auto">
          <a:xfrm>
            <a:off x="4656138" y="4735513"/>
            <a:ext cx="531812" cy="384175"/>
          </a:xfrm>
          <a:prstGeom prst="rect">
            <a:avLst/>
          </a:prstGeom>
          <a:solidFill>
            <a:srgbClr val="FF0000">
              <a:alpha val="36078"/>
            </a:srgbClr>
          </a:solidFill>
          <a:ln w="9525" algn="ctr">
            <a:solidFill>
              <a:schemeClr val="tx1"/>
            </a:solidFill>
            <a:round/>
            <a:headEnd/>
            <a:tailEnd/>
          </a:ln>
        </p:spPr>
        <p:txBody>
          <a:bodyPr/>
          <a:lstStyle/>
          <a:p>
            <a:endParaRPr lang="en-US"/>
          </a:p>
        </p:txBody>
      </p:sp>
      <p:sp>
        <p:nvSpPr>
          <p:cNvPr id="138" name="Rectangle 137"/>
          <p:cNvSpPr/>
          <p:nvPr/>
        </p:nvSpPr>
        <p:spPr bwMode="auto">
          <a:xfrm>
            <a:off x="4441825" y="4735513"/>
            <a:ext cx="779463" cy="417512"/>
          </a:xfrm>
          <a:prstGeom prst="rect">
            <a:avLst/>
          </a:prstGeom>
          <a:solidFill>
            <a:schemeClr val="accent5">
              <a:lumMod val="75000"/>
              <a:alpha val="36078"/>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ndParaRPr>
          </a:p>
        </p:txBody>
      </p:sp>
      <p:sp>
        <p:nvSpPr>
          <p:cNvPr id="139" name="Rectangle 138"/>
          <p:cNvSpPr>
            <a:spLocks noChangeArrowheads="1"/>
          </p:cNvSpPr>
          <p:nvPr/>
        </p:nvSpPr>
        <p:spPr bwMode="auto">
          <a:xfrm>
            <a:off x="4578350" y="5605463"/>
            <a:ext cx="530225" cy="382587"/>
          </a:xfrm>
          <a:prstGeom prst="rect">
            <a:avLst/>
          </a:prstGeom>
          <a:solidFill>
            <a:srgbClr val="FF0000">
              <a:alpha val="36078"/>
            </a:srgbClr>
          </a:solidFill>
          <a:ln w="9525" algn="ctr">
            <a:solidFill>
              <a:schemeClr val="tx1"/>
            </a:solidFill>
            <a:round/>
            <a:headEnd/>
            <a:tailEnd/>
          </a:ln>
        </p:spPr>
        <p:txBody>
          <a:bodyPr/>
          <a:lstStyle/>
          <a:p>
            <a:endParaRPr lang="en-US"/>
          </a:p>
        </p:txBody>
      </p:sp>
      <p:sp>
        <p:nvSpPr>
          <p:cNvPr id="141" name="Rectangle 140"/>
          <p:cNvSpPr>
            <a:spLocks noChangeArrowheads="1"/>
          </p:cNvSpPr>
          <p:nvPr/>
        </p:nvSpPr>
        <p:spPr bwMode="auto">
          <a:xfrm>
            <a:off x="7050088" y="5649913"/>
            <a:ext cx="530225" cy="384175"/>
          </a:xfrm>
          <a:prstGeom prst="rect">
            <a:avLst/>
          </a:prstGeom>
          <a:solidFill>
            <a:srgbClr val="FF0000">
              <a:alpha val="36078"/>
            </a:srgbClr>
          </a:solidFill>
          <a:ln w="9525" algn="ctr">
            <a:solidFill>
              <a:schemeClr val="tx1"/>
            </a:solidFill>
            <a:round/>
            <a:headEnd/>
            <a:tailEnd/>
          </a:ln>
        </p:spPr>
        <p:txBody>
          <a:bodyPr/>
          <a:lstStyle/>
          <a:p>
            <a:endParaRPr lang="en-US"/>
          </a:p>
        </p:txBody>
      </p:sp>
      <p:sp>
        <p:nvSpPr>
          <p:cNvPr id="69" name="TextBox 68"/>
          <p:cNvSpPr txBox="1"/>
          <p:nvPr/>
        </p:nvSpPr>
        <p:spPr>
          <a:xfrm>
            <a:off x="225425" y="1117600"/>
            <a:ext cx="1651000" cy="1200150"/>
          </a:xfrm>
          <a:prstGeom prst="rect">
            <a:avLst/>
          </a:prstGeom>
          <a:solidFill>
            <a:schemeClr val="bg1">
              <a:lumMod val="85000"/>
            </a:schemeClr>
          </a:solidFill>
        </p:spPr>
        <p:txBody>
          <a:bodyPr>
            <a:spAutoFit/>
          </a:bodyPr>
          <a:lstStyle/>
          <a:p>
            <a:pPr>
              <a:spcBef>
                <a:spcPts val="0"/>
              </a:spcBef>
              <a:defRPr/>
            </a:pPr>
            <a:r>
              <a:rPr lang="en-US" sz="2400" dirty="0">
                <a:latin typeface="Arial" charset="0"/>
              </a:rPr>
              <a:t>Structure</a:t>
            </a:r>
          </a:p>
          <a:p>
            <a:pPr>
              <a:spcBef>
                <a:spcPts val="0"/>
              </a:spcBef>
              <a:defRPr/>
            </a:pPr>
            <a:r>
              <a:rPr lang="en-US" sz="2400" dirty="0">
                <a:latin typeface="Arial" charset="0"/>
              </a:rPr>
              <a:t>the </a:t>
            </a:r>
          </a:p>
          <a:p>
            <a:pPr>
              <a:spcBef>
                <a:spcPts val="0"/>
              </a:spcBef>
              <a:defRPr/>
            </a:pPr>
            <a:r>
              <a:rPr lang="en-US" sz="2400" dirty="0">
                <a:latin typeface="Arial" charset="0"/>
              </a:rPr>
              <a:t>tree</a:t>
            </a:r>
          </a:p>
        </p:txBody>
      </p:sp>
      <p:cxnSp>
        <p:nvCxnSpPr>
          <p:cNvPr id="71" name="Straight Connector 70"/>
          <p:cNvCxnSpPr>
            <a:stCxn id="92" idx="2"/>
            <a:endCxn id="16412" idx="0"/>
          </p:cNvCxnSpPr>
          <p:nvPr/>
        </p:nvCxnSpPr>
        <p:spPr bwMode="auto">
          <a:xfrm rot="5400000">
            <a:off x="6292057" y="2104231"/>
            <a:ext cx="293688"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bwMode="auto">
          <a:xfrm rot="16200000" flipH="1">
            <a:off x="6342063" y="1960563"/>
            <a:ext cx="95250" cy="952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bwMode="auto">
          <a:xfrm rot="5400000" flipH="1" flipV="1">
            <a:off x="6442075" y="1963738"/>
            <a:ext cx="101600" cy="952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bwMode="auto">
          <a:xfrm rot="5400000">
            <a:off x="3577432" y="2088356"/>
            <a:ext cx="293688"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bwMode="auto">
          <a:xfrm rot="16200000" flipH="1">
            <a:off x="3627438" y="1944688"/>
            <a:ext cx="95250" cy="952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bwMode="auto">
          <a:xfrm rot="5400000" flipH="1" flipV="1">
            <a:off x="3725863" y="1947863"/>
            <a:ext cx="101600" cy="952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08"/>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11"/>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67"/>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68"/>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4"/>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80"/>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11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2"/>
                                        </p:tgtEl>
                                        <p:attrNameLst>
                                          <p:attrName>style.visibility</p:attrName>
                                        </p:attrNameLst>
                                      </p:cBhvr>
                                      <p:to>
                                        <p:strVal val="visible"/>
                                      </p:to>
                                    </p:set>
                                  </p:childTnLst>
                                </p:cTn>
                              </p:par>
                              <p:par>
                                <p:cTn id="51" presetID="1" presetClass="exit" presetSubtype="0" fill="hold" grpId="2" nodeType="withEffect">
                                  <p:stCondLst>
                                    <p:cond delay="0"/>
                                  </p:stCondLst>
                                  <p:childTnLst>
                                    <p:set>
                                      <p:cBhvr>
                                        <p:cTn id="52" dur="1" fill="hold">
                                          <p:stCondLst>
                                            <p:cond delay="0"/>
                                          </p:stCondLst>
                                        </p:cTn>
                                        <p:tgtEl>
                                          <p:spTgt spid="8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1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
                                        </p:tgtEl>
                                        <p:attrNameLst>
                                          <p:attrName>style.visibility</p:attrName>
                                        </p:attrNameLst>
                                      </p:cBhvr>
                                      <p:to>
                                        <p:strVal val="visible"/>
                                      </p:to>
                                    </p:set>
                                  </p:childTnLst>
                                </p:cTn>
                              </p:par>
                              <p:par>
                                <p:cTn id="61" presetID="1" presetClass="exit" presetSubtype="0" fill="hold" grpId="1" nodeType="withEffect">
                                  <p:stCondLst>
                                    <p:cond delay="0"/>
                                  </p:stCondLst>
                                  <p:childTnLst>
                                    <p:set>
                                      <p:cBhvr>
                                        <p:cTn id="62" dur="1" fill="hold">
                                          <p:stCondLst>
                                            <p:cond delay="0"/>
                                          </p:stCondLst>
                                        </p:cTn>
                                        <p:tgtEl>
                                          <p:spTgt spid="73"/>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74"/>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10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20"/>
                                        </p:tgtEl>
                                        <p:attrNameLst>
                                          <p:attrName>style.visibility</p:attrName>
                                        </p:attrNameLst>
                                      </p:cBhvr>
                                      <p:to>
                                        <p:strVal val="visible"/>
                                      </p:to>
                                    </p:set>
                                  </p:childTnLst>
                                </p:cTn>
                              </p:par>
                              <p:par>
                                <p:cTn id="69" presetID="1" presetClass="entr" presetSubtype="0" fill="hold" grpId="1" nodeType="withEffect">
                                  <p:stCondLst>
                                    <p:cond delay="0"/>
                                  </p:stCondLst>
                                  <p:childTnLst>
                                    <p:set>
                                      <p:cBhvr>
                                        <p:cTn id="70" dur="1" fill="hold">
                                          <p:stCondLst>
                                            <p:cond delay="0"/>
                                          </p:stCondLst>
                                        </p:cTn>
                                        <p:tgtEl>
                                          <p:spTgt spid="120"/>
                                        </p:tgtEl>
                                        <p:attrNameLst>
                                          <p:attrName>style.visibility</p:attrName>
                                        </p:attrNameLst>
                                      </p:cBhvr>
                                      <p:to>
                                        <p:strVal val="visible"/>
                                      </p:to>
                                    </p:set>
                                  </p:childTnLst>
                                </p:cTn>
                              </p:par>
                              <p:par>
                                <p:cTn id="71" presetID="1" presetClass="entr" presetSubtype="0" fill="hold" grpId="1" nodeType="withEffect">
                                  <p:stCondLst>
                                    <p:cond delay="0"/>
                                  </p:stCondLst>
                                  <p:childTnLst>
                                    <p:set>
                                      <p:cBhvr>
                                        <p:cTn id="72" dur="1" fill="hold">
                                          <p:stCondLst>
                                            <p:cond delay="0"/>
                                          </p:stCondLst>
                                        </p:cTn>
                                        <p:tgtEl>
                                          <p:spTgt spid="83"/>
                                        </p:tgtEl>
                                        <p:attrNameLst>
                                          <p:attrName>style.visibility</p:attrName>
                                        </p:attrNameLst>
                                      </p:cBhvr>
                                      <p:to>
                                        <p:strVal val="visible"/>
                                      </p:to>
                                    </p:set>
                                  </p:childTnLst>
                                </p:cTn>
                              </p:par>
                              <p:par>
                                <p:cTn id="73" presetID="1" presetClass="exit" presetSubtype="0" fill="hold" grpId="1" nodeType="withEffect">
                                  <p:stCondLst>
                                    <p:cond delay="0"/>
                                  </p:stCondLst>
                                  <p:childTnLst>
                                    <p:set>
                                      <p:cBhvr>
                                        <p:cTn id="74" dur="1" fill="hold">
                                          <p:stCondLst>
                                            <p:cond delay="0"/>
                                          </p:stCondLst>
                                        </p:cTn>
                                        <p:tgtEl>
                                          <p:spTgt spid="112"/>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113"/>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116"/>
                                        </p:tgtEl>
                                        <p:attrNameLst>
                                          <p:attrName>style.visibility</p:attrName>
                                        </p:attrNameLst>
                                      </p:cBhvr>
                                      <p:to>
                                        <p:strVal val="hidden"/>
                                      </p:to>
                                    </p:set>
                                  </p:childTnLst>
                                </p:cTn>
                              </p:par>
                              <p:par>
                                <p:cTn id="79" presetID="1" presetClass="exit" presetSubtype="0" fill="hold" grpId="2" nodeType="withEffect">
                                  <p:stCondLst>
                                    <p:cond delay="0"/>
                                  </p:stCondLst>
                                  <p:childTnLst>
                                    <p:set>
                                      <p:cBhvr>
                                        <p:cTn id="80" dur="1" fill="hold">
                                          <p:stCondLst>
                                            <p:cond delay="0"/>
                                          </p:stCondLst>
                                        </p:cTn>
                                        <p:tgtEl>
                                          <p:spTgt spid="111"/>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117"/>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0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2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27"/>
                                        </p:tgtEl>
                                        <p:attrNameLst>
                                          <p:attrName>style.visibility</p:attrName>
                                        </p:attrNameLst>
                                      </p:cBhvr>
                                      <p:to>
                                        <p:strVal val="visible"/>
                                      </p:to>
                                    </p:set>
                                  </p:childTnLst>
                                </p:cTn>
                              </p:par>
                              <p:par>
                                <p:cTn id="93" presetID="1" presetClass="exit" presetSubtype="0" fill="hold" grpId="1" nodeType="withEffect">
                                  <p:stCondLst>
                                    <p:cond delay="0"/>
                                  </p:stCondLst>
                                  <p:childTnLst>
                                    <p:set>
                                      <p:cBhvr>
                                        <p:cTn id="94" dur="1" fill="hold">
                                          <p:stCondLst>
                                            <p:cond delay="0"/>
                                          </p:stCondLst>
                                        </p:cTn>
                                        <p:tgtEl>
                                          <p:spTgt spid="118"/>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119"/>
                                        </p:tgtEl>
                                        <p:attrNameLst>
                                          <p:attrName>style.visibility</p:attrName>
                                        </p:attrNameLst>
                                      </p:cBhvr>
                                      <p:to>
                                        <p:strVal val="hidden"/>
                                      </p:to>
                                    </p:set>
                                  </p:childTnLst>
                                </p:cTn>
                              </p:par>
                              <p:par>
                                <p:cTn id="97" presetID="1" presetClass="entr" presetSubtype="0" fill="hold" grpId="0" nodeType="withEffect">
                                  <p:stCondLst>
                                    <p:cond delay="0"/>
                                  </p:stCondLst>
                                  <p:childTnLst>
                                    <p:set>
                                      <p:cBhvr>
                                        <p:cTn id="98" dur="1" fill="hold">
                                          <p:stCondLst>
                                            <p:cond delay="0"/>
                                          </p:stCondLst>
                                        </p:cTn>
                                        <p:tgtEl>
                                          <p:spTgt spid="137"/>
                                        </p:tgtEl>
                                        <p:attrNameLst>
                                          <p:attrName>style.visibility</p:attrName>
                                        </p:attrNameLst>
                                      </p:cBhvr>
                                      <p:to>
                                        <p:strVal val="visible"/>
                                      </p:to>
                                    </p:set>
                                  </p:childTnLst>
                                </p:cTn>
                              </p:par>
                              <p:par>
                                <p:cTn id="99" presetID="1" presetClass="entr" presetSubtype="0" fill="hold" grpId="3" nodeType="withEffect">
                                  <p:stCondLst>
                                    <p:cond delay="0"/>
                                  </p:stCondLst>
                                  <p:childTnLst>
                                    <p:set>
                                      <p:cBhvr>
                                        <p:cTn id="100" dur="1" fill="hold">
                                          <p:stCondLst>
                                            <p:cond delay="0"/>
                                          </p:stCondLst>
                                        </p:cTn>
                                        <p:tgtEl>
                                          <p:spTgt spid="83"/>
                                        </p:tgtEl>
                                        <p:attrNameLst>
                                          <p:attrName>style.visibility</p:attrName>
                                        </p:attrNameLst>
                                      </p:cBhvr>
                                      <p:to>
                                        <p:strVal val="visible"/>
                                      </p:to>
                                    </p:set>
                                  </p:childTnLst>
                                </p:cTn>
                              </p:par>
                              <p:par>
                                <p:cTn id="101" presetID="1" presetClass="exit" presetSubtype="0" fill="hold" grpId="2" nodeType="withEffect">
                                  <p:stCondLst>
                                    <p:cond delay="0"/>
                                  </p:stCondLst>
                                  <p:childTnLst>
                                    <p:set>
                                      <p:cBhvr>
                                        <p:cTn id="102" dur="1" fill="hold">
                                          <p:stCondLst>
                                            <p:cond delay="0"/>
                                          </p:stCondLst>
                                        </p:cTn>
                                        <p:tgtEl>
                                          <p:spTgt spid="120"/>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3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29"/>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05"/>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6"/>
                                        </p:tgtEl>
                                        <p:attrNameLst>
                                          <p:attrName>style.visibility</p:attrName>
                                        </p:attrNameLst>
                                      </p:cBhvr>
                                      <p:to>
                                        <p:strVal val="visible"/>
                                      </p:to>
                                    </p:set>
                                  </p:childTnLst>
                                </p:cTn>
                              </p:par>
                              <p:par>
                                <p:cTn id="113" presetID="1" presetClass="exit" presetSubtype="0" fill="hold" grpId="1" nodeType="withEffect">
                                  <p:stCondLst>
                                    <p:cond delay="0"/>
                                  </p:stCondLst>
                                  <p:childTnLst>
                                    <p:set>
                                      <p:cBhvr>
                                        <p:cTn id="114" dur="1" fill="hold">
                                          <p:stCondLst>
                                            <p:cond delay="0"/>
                                          </p:stCondLst>
                                        </p:cTn>
                                        <p:tgtEl>
                                          <p:spTgt spid="137"/>
                                        </p:tgtEl>
                                        <p:attrNameLst>
                                          <p:attrName>style.visibility</p:attrName>
                                        </p:attrNameLst>
                                      </p:cBhvr>
                                      <p:to>
                                        <p:strVal val="hidden"/>
                                      </p:to>
                                    </p:set>
                                  </p:childTnLst>
                                </p:cTn>
                              </p:par>
                              <p:par>
                                <p:cTn id="115" presetID="1" presetClass="exit" presetSubtype="0" fill="hold" grpId="4" nodeType="withEffect">
                                  <p:stCondLst>
                                    <p:cond delay="0"/>
                                  </p:stCondLst>
                                  <p:childTnLst>
                                    <p:set>
                                      <p:cBhvr>
                                        <p:cTn id="116" dur="1" fill="hold">
                                          <p:stCondLst>
                                            <p:cond delay="0"/>
                                          </p:stCondLst>
                                        </p:cTn>
                                        <p:tgtEl>
                                          <p:spTgt spid="83"/>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128"/>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127"/>
                                        </p:tgtEl>
                                        <p:attrNameLst>
                                          <p:attrName>style.visibility</p:attrName>
                                        </p:attrNameLst>
                                      </p:cBhvr>
                                      <p:to>
                                        <p:strVal val="hidden"/>
                                      </p:to>
                                    </p:set>
                                  </p:childTnLst>
                                </p:cTn>
                              </p:par>
                              <p:par>
                                <p:cTn id="121" presetID="1" presetClass="entr" presetSubtype="0" fill="hold" grpId="0" nodeType="withEffect">
                                  <p:stCondLst>
                                    <p:cond delay="0"/>
                                  </p:stCondLst>
                                  <p:childTnLst>
                                    <p:set>
                                      <p:cBhvr>
                                        <p:cTn id="122" dur="1" fill="hold">
                                          <p:stCondLst>
                                            <p:cond delay="0"/>
                                          </p:stCondLst>
                                        </p:cTn>
                                        <p:tgtEl>
                                          <p:spTgt spid="138"/>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39"/>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131"/>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32"/>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9"/>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106"/>
                                        </p:tgtEl>
                                        <p:attrNameLst>
                                          <p:attrName>style.visibility</p:attrName>
                                        </p:attrNameLst>
                                      </p:cBhvr>
                                      <p:to>
                                        <p:strVal val="visible"/>
                                      </p:to>
                                    </p:set>
                                  </p:childTnLst>
                                </p:cTn>
                              </p:par>
                              <p:par>
                                <p:cTn id="135" presetID="1" presetClass="entr" presetSubtype="0" fill="hold" grpId="2" nodeType="withEffect">
                                  <p:stCondLst>
                                    <p:cond delay="0"/>
                                  </p:stCondLst>
                                  <p:childTnLst>
                                    <p:set>
                                      <p:cBhvr>
                                        <p:cTn id="136" dur="1" fill="hold">
                                          <p:stCondLst>
                                            <p:cond delay="0"/>
                                          </p:stCondLst>
                                        </p:cTn>
                                        <p:tgtEl>
                                          <p:spTgt spid="112"/>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41"/>
                                        </p:tgtEl>
                                        <p:attrNameLst>
                                          <p:attrName>style.visibility</p:attrName>
                                        </p:attrNameLst>
                                      </p:cBhvr>
                                      <p:to>
                                        <p:strVal val="visible"/>
                                      </p:to>
                                    </p:set>
                                  </p:childTnLst>
                                </p:cTn>
                              </p:par>
                              <p:par>
                                <p:cTn id="139" presetID="1" presetClass="exit" presetSubtype="0" fill="hold" grpId="1" nodeType="withEffect">
                                  <p:stCondLst>
                                    <p:cond delay="0"/>
                                  </p:stCondLst>
                                  <p:childTnLst>
                                    <p:set>
                                      <p:cBhvr>
                                        <p:cTn id="140" dur="1" fill="hold">
                                          <p:stCondLst>
                                            <p:cond delay="0"/>
                                          </p:stCondLst>
                                        </p:cTn>
                                        <p:tgtEl>
                                          <p:spTgt spid="138"/>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139"/>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129"/>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130"/>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133"/>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2"/>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107"/>
                                        </p:tgtEl>
                                        <p:attrNameLst>
                                          <p:attrName>style.visibility</p:attrName>
                                        </p:attrNameLst>
                                      </p:cBhvr>
                                      <p:to>
                                        <p:strVal val="visible"/>
                                      </p:to>
                                    </p:set>
                                  </p:childTnLst>
                                </p:cTn>
                              </p:par>
                              <p:par>
                                <p:cTn id="157" presetID="1" presetClass="exit" presetSubtype="0" fill="hold" grpId="1" nodeType="withEffect">
                                  <p:stCondLst>
                                    <p:cond delay="0"/>
                                  </p:stCondLst>
                                  <p:childTnLst>
                                    <p:set>
                                      <p:cBhvr>
                                        <p:cTn id="158" dur="1" fill="hold">
                                          <p:stCondLst>
                                            <p:cond delay="0"/>
                                          </p:stCondLst>
                                        </p:cTn>
                                        <p:tgtEl>
                                          <p:spTgt spid="132"/>
                                        </p:tgtEl>
                                        <p:attrNameLst>
                                          <p:attrName>style.visibility</p:attrName>
                                        </p:attrNameLst>
                                      </p:cBhvr>
                                      <p:to>
                                        <p:strVal val="hidden"/>
                                      </p:to>
                                    </p:set>
                                  </p:childTnLst>
                                </p:cTn>
                              </p:par>
                              <p:par>
                                <p:cTn id="159" presetID="1" presetClass="exit" presetSubtype="0" fill="hold" grpId="1" nodeType="withEffect">
                                  <p:stCondLst>
                                    <p:cond delay="0"/>
                                  </p:stCondLst>
                                  <p:childTnLst>
                                    <p:set>
                                      <p:cBhvr>
                                        <p:cTn id="160" dur="1" fill="hold">
                                          <p:stCondLst>
                                            <p:cond delay="0"/>
                                          </p:stCondLst>
                                        </p:cTn>
                                        <p:tgtEl>
                                          <p:spTgt spid="131"/>
                                        </p:tgtEl>
                                        <p:attrNameLst>
                                          <p:attrName>style.visibility</p:attrName>
                                        </p:attrNameLst>
                                      </p:cBhvr>
                                      <p:to>
                                        <p:strVal val="hidden"/>
                                      </p:to>
                                    </p:set>
                                  </p:childTnLst>
                                </p:cTn>
                              </p:par>
                              <p:par>
                                <p:cTn id="161" presetID="1" presetClass="exit" presetSubtype="0" fill="hold" grpId="1" nodeType="withEffect">
                                  <p:stCondLst>
                                    <p:cond delay="0"/>
                                  </p:stCondLst>
                                  <p:childTnLst>
                                    <p:set>
                                      <p:cBhvr>
                                        <p:cTn id="162" dur="1" fill="hold">
                                          <p:stCondLst>
                                            <p:cond delay="0"/>
                                          </p:stCondLst>
                                        </p:cTn>
                                        <p:tgtEl>
                                          <p:spTgt spid="141"/>
                                        </p:tgtEl>
                                        <p:attrNameLst>
                                          <p:attrName>style.visibility</p:attrName>
                                        </p:attrNameLst>
                                      </p:cBhvr>
                                      <p:to>
                                        <p:strVal val="hidden"/>
                                      </p:to>
                                    </p:set>
                                  </p:childTnLst>
                                </p:cTn>
                              </p:par>
                              <p:par>
                                <p:cTn id="163" presetID="1" presetClass="exit" presetSubtype="0" fill="hold" grpId="3" nodeType="withEffect">
                                  <p:stCondLst>
                                    <p:cond delay="0"/>
                                  </p:stCondLst>
                                  <p:childTnLst>
                                    <p:set>
                                      <p:cBhvr>
                                        <p:cTn id="164" dur="1" fill="hold">
                                          <p:stCondLst>
                                            <p:cond delay="0"/>
                                          </p:stCondLst>
                                        </p:cTn>
                                        <p:tgtEl>
                                          <p:spTgt spid="112"/>
                                        </p:tgtEl>
                                        <p:attrNameLst>
                                          <p:attrName>style.visibility</p:attrName>
                                        </p:attrNameLst>
                                      </p:cBhvr>
                                      <p:to>
                                        <p:strVal val="hidden"/>
                                      </p:to>
                                    </p:set>
                                  </p:childTnLst>
                                </p:cTn>
                              </p:par>
                              <p:par>
                                <p:cTn id="165" presetID="1" presetClass="entr" presetSubtype="0" fill="hold" grpId="0" nodeType="withEffect">
                                  <p:stCondLst>
                                    <p:cond delay="0"/>
                                  </p:stCondLst>
                                  <p:childTnLst>
                                    <p:set>
                                      <p:cBhvr>
                                        <p:cTn id="166" dur="1" fill="hold">
                                          <p:stCondLst>
                                            <p:cond delay="0"/>
                                          </p:stCondLst>
                                        </p:cTn>
                                        <p:tgtEl>
                                          <p:spTgt spid="136"/>
                                        </p:tgtEl>
                                        <p:attrNameLst>
                                          <p:attrName>style.visibility</p:attrName>
                                        </p:attrNameLst>
                                      </p:cBhvr>
                                      <p:to>
                                        <p:strVal val="visible"/>
                                      </p:to>
                                    </p:set>
                                  </p:childTnLst>
                                </p:cTn>
                              </p:par>
                              <p:par>
                                <p:cTn id="167" presetID="1" presetClass="entr" presetSubtype="0" fill="hold" grpId="5" nodeType="withEffect">
                                  <p:stCondLst>
                                    <p:cond delay="0"/>
                                  </p:stCondLst>
                                  <p:childTnLst>
                                    <p:set>
                                      <p:cBhvr>
                                        <p:cTn id="168"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7" grpId="1" animBg="1"/>
      <p:bldP spid="68" grpId="0" animBg="1"/>
      <p:bldP spid="68" grpId="1" animBg="1"/>
      <p:bldP spid="73" grpId="0" animBg="1"/>
      <p:bldP spid="73" grpId="1" animBg="1"/>
      <p:bldP spid="74" grpId="0" animBg="1"/>
      <p:bldP spid="74" grpId="1" animBg="1"/>
      <p:bldP spid="80" grpId="0" animBg="1"/>
      <p:bldP spid="80" grpId="1" animBg="1"/>
      <p:bldP spid="83" grpId="0" animBg="1"/>
      <p:bldP spid="83" grpId="1" animBg="1"/>
      <p:bldP spid="83" grpId="2" animBg="1"/>
      <p:bldP spid="83" grpId="3" animBg="1"/>
      <p:bldP spid="83" grpId="4" animBg="1"/>
      <p:bldP spid="83" grpId="5" animBg="1"/>
      <p:bldP spid="108" grpId="0" animBg="1"/>
      <p:bldP spid="108" grpId="1" animBg="1"/>
      <p:bldP spid="111" grpId="0" animBg="1"/>
      <p:bldP spid="111" grpId="1" animBg="1"/>
      <p:bldP spid="111" grpId="2" animBg="1"/>
      <p:bldP spid="112" grpId="0" animBg="1"/>
      <p:bldP spid="112" grpId="1" animBg="1"/>
      <p:bldP spid="112" grpId="2" animBg="1"/>
      <p:bldP spid="112" grpId="3" animBg="1"/>
      <p:bldP spid="113" grpId="0" animBg="1"/>
      <p:bldP spid="113" grpId="1" animBg="1"/>
      <p:bldP spid="116" grpId="0" animBg="1"/>
      <p:bldP spid="116" grpId="1" animBg="1"/>
      <p:bldP spid="117" grpId="0" animBg="1"/>
      <p:bldP spid="117" grpId="1" animBg="1"/>
      <p:bldP spid="118" grpId="0" animBg="1"/>
      <p:bldP spid="118" grpId="1" animBg="1"/>
      <p:bldP spid="119" grpId="0" animBg="1"/>
      <p:bldP spid="119" grpId="1" animBg="1"/>
      <p:bldP spid="120" grpId="0" animBg="1"/>
      <p:bldP spid="120" grpId="1" animBg="1"/>
      <p:bldP spid="120" grpId="2"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4" grpId="0" animBg="1"/>
      <p:bldP spid="136" grpId="0" animBg="1"/>
      <p:bldP spid="137" grpId="0" animBg="1"/>
      <p:bldP spid="137" grpId="1" animBg="1"/>
      <p:bldP spid="138" grpId="0" animBg="1"/>
      <p:bldP spid="138" grpId="1" animBg="1"/>
      <p:bldP spid="139" grpId="0" animBg="1"/>
      <p:bldP spid="139" grpId="1" animBg="1"/>
      <p:bldP spid="141" grpId="0" animBg="1"/>
      <p:bldP spid="141"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1499" y="-261672"/>
            <a:ext cx="8458200" cy="914400"/>
          </a:xfrm>
        </p:spPr>
        <p:txBody>
          <a:bodyPr/>
          <a:lstStyle/>
          <a:p>
            <a:r>
              <a:rPr lang="en-US" dirty="0" smtClean="0"/>
              <a:t>VST – filters and best path</a:t>
            </a:r>
          </a:p>
        </p:txBody>
      </p:sp>
      <p:grpSp>
        <p:nvGrpSpPr>
          <p:cNvPr id="2" name="Group 56"/>
          <p:cNvGrpSpPr>
            <a:grpSpLocks/>
          </p:cNvGrpSpPr>
          <p:nvPr/>
        </p:nvGrpSpPr>
        <p:grpSpPr bwMode="auto">
          <a:xfrm>
            <a:off x="5105400" y="4857750"/>
            <a:ext cx="3217863" cy="1466850"/>
            <a:chOff x="4927600" y="4889725"/>
            <a:chExt cx="3217863" cy="1466900"/>
          </a:xfrm>
        </p:grpSpPr>
        <p:sp>
          <p:nvSpPr>
            <p:cNvPr id="19469" name="TextBox 61"/>
            <p:cNvSpPr txBox="1">
              <a:spLocks noChangeArrowheads="1"/>
            </p:cNvSpPr>
            <p:nvPr/>
          </p:nvSpPr>
          <p:spPr bwMode="auto">
            <a:xfrm>
              <a:off x="4933950" y="5883550"/>
              <a:ext cx="1195388" cy="400050"/>
            </a:xfrm>
            <a:prstGeom prst="rect">
              <a:avLst/>
            </a:prstGeom>
            <a:noFill/>
            <a:ln w="9525">
              <a:solidFill>
                <a:schemeClr val="tx1"/>
              </a:solidFill>
              <a:miter lim="800000"/>
              <a:headEnd/>
              <a:tailEnd/>
            </a:ln>
          </p:spPr>
          <p:txBody>
            <a:bodyPr>
              <a:spAutoFit/>
            </a:bodyPr>
            <a:lstStyle/>
            <a:p>
              <a:r>
                <a:rPr lang="en-US" sz="2000"/>
                <a:t>Parent</a:t>
              </a:r>
            </a:p>
          </p:txBody>
        </p:sp>
        <p:sp>
          <p:nvSpPr>
            <p:cNvPr id="19470" name="TextBox 62"/>
            <p:cNvSpPr txBox="1">
              <a:spLocks noChangeArrowheads="1"/>
            </p:cNvSpPr>
            <p:nvPr/>
          </p:nvSpPr>
          <p:spPr bwMode="auto">
            <a:xfrm>
              <a:off x="4927600" y="4889725"/>
              <a:ext cx="1196975" cy="400050"/>
            </a:xfrm>
            <a:prstGeom prst="rect">
              <a:avLst/>
            </a:prstGeom>
            <a:noFill/>
            <a:ln w="9525">
              <a:solidFill>
                <a:schemeClr val="tx1"/>
              </a:solidFill>
              <a:miter lim="800000"/>
              <a:headEnd/>
              <a:tailEnd/>
            </a:ln>
          </p:spPr>
          <p:txBody>
            <a:bodyPr>
              <a:spAutoFit/>
            </a:bodyPr>
            <a:lstStyle/>
            <a:p>
              <a:r>
                <a:rPr lang="en-US" sz="2000"/>
                <a:t>Child</a:t>
              </a:r>
            </a:p>
          </p:txBody>
        </p:sp>
        <p:cxnSp>
          <p:nvCxnSpPr>
            <p:cNvPr id="19471" name="Straight Arrow Connector 64"/>
            <p:cNvCxnSpPr>
              <a:cxnSpLocks noChangeShapeType="1"/>
              <a:stCxn id="19470" idx="2"/>
              <a:endCxn id="19469" idx="0"/>
            </p:cNvCxnSpPr>
            <p:nvPr/>
          </p:nvCxnSpPr>
          <p:spPr bwMode="auto">
            <a:xfrm rot="16200000" flipH="1">
              <a:off x="5231979" y="5583884"/>
              <a:ext cx="593775" cy="5556"/>
            </a:xfrm>
            <a:prstGeom prst="straightConnector1">
              <a:avLst/>
            </a:prstGeom>
            <a:noFill/>
            <a:ln w="9525" algn="ctr">
              <a:solidFill>
                <a:schemeClr val="tx1"/>
              </a:solidFill>
              <a:round/>
              <a:headEnd/>
              <a:tailEnd type="arrow" w="med" len="med"/>
            </a:ln>
          </p:spPr>
        </p:cxnSp>
        <p:sp>
          <p:nvSpPr>
            <p:cNvPr id="19472" name="TextBox 68"/>
            <p:cNvSpPr txBox="1">
              <a:spLocks noChangeArrowheads="1"/>
            </p:cNvSpPr>
            <p:nvPr/>
          </p:nvSpPr>
          <p:spPr bwMode="auto">
            <a:xfrm>
              <a:off x="6948488" y="5956575"/>
              <a:ext cx="1196975" cy="400050"/>
            </a:xfrm>
            <a:prstGeom prst="rect">
              <a:avLst/>
            </a:prstGeom>
            <a:noFill/>
            <a:ln w="9525">
              <a:solidFill>
                <a:schemeClr val="tx1"/>
              </a:solidFill>
              <a:miter lim="800000"/>
              <a:headEnd/>
              <a:tailEnd/>
            </a:ln>
          </p:spPr>
          <p:txBody>
            <a:bodyPr>
              <a:spAutoFit/>
            </a:bodyPr>
            <a:lstStyle/>
            <a:p>
              <a:r>
                <a:rPr lang="en-US" sz="2000"/>
                <a:t>Parent</a:t>
              </a:r>
            </a:p>
          </p:txBody>
        </p:sp>
        <p:sp>
          <p:nvSpPr>
            <p:cNvPr id="19473" name="TextBox 69"/>
            <p:cNvSpPr txBox="1">
              <a:spLocks noChangeArrowheads="1"/>
            </p:cNvSpPr>
            <p:nvPr/>
          </p:nvSpPr>
          <p:spPr bwMode="auto">
            <a:xfrm>
              <a:off x="6942138" y="4903375"/>
              <a:ext cx="1196975" cy="400050"/>
            </a:xfrm>
            <a:prstGeom prst="rect">
              <a:avLst/>
            </a:prstGeom>
            <a:noFill/>
            <a:ln w="9525">
              <a:solidFill>
                <a:schemeClr val="tx1"/>
              </a:solidFill>
              <a:miter lim="800000"/>
              <a:headEnd/>
              <a:tailEnd/>
            </a:ln>
          </p:spPr>
          <p:txBody>
            <a:bodyPr>
              <a:spAutoFit/>
            </a:bodyPr>
            <a:lstStyle/>
            <a:p>
              <a:r>
                <a:rPr lang="en-US" sz="2000"/>
                <a:t>Child</a:t>
              </a:r>
            </a:p>
          </p:txBody>
        </p:sp>
        <p:cxnSp>
          <p:nvCxnSpPr>
            <p:cNvPr id="19474" name="Straight Arrow Connector 70"/>
            <p:cNvCxnSpPr>
              <a:cxnSpLocks noChangeShapeType="1"/>
              <a:stCxn id="19473" idx="2"/>
              <a:endCxn id="19472" idx="0"/>
            </p:cNvCxnSpPr>
            <p:nvPr/>
          </p:nvCxnSpPr>
          <p:spPr bwMode="auto">
            <a:xfrm rot="16200000" flipH="1">
              <a:off x="7217226" y="5626825"/>
              <a:ext cx="653150" cy="6350"/>
            </a:xfrm>
            <a:prstGeom prst="straightConnector1">
              <a:avLst/>
            </a:prstGeom>
            <a:noFill/>
            <a:ln w="9525" algn="ctr">
              <a:solidFill>
                <a:schemeClr val="tx1"/>
              </a:solidFill>
              <a:round/>
              <a:headEnd type="triangle" w="med" len="med"/>
              <a:tailEnd/>
            </a:ln>
          </p:spPr>
        </p:cxnSp>
        <p:cxnSp>
          <p:nvCxnSpPr>
            <p:cNvPr id="19475" name="Straight Arrow Connector 74"/>
            <p:cNvCxnSpPr>
              <a:cxnSpLocks noChangeShapeType="1"/>
              <a:endCxn id="19472" idx="0"/>
            </p:cNvCxnSpPr>
            <p:nvPr/>
          </p:nvCxnSpPr>
          <p:spPr bwMode="auto">
            <a:xfrm rot="16200000" flipH="1">
              <a:off x="7112876" y="5522474"/>
              <a:ext cx="672053" cy="196147"/>
            </a:xfrm>
            <a:prstGeom prst="straightConnector1">
              <a:avLst/>
            </a:prstGeom>
            <a:noFill/>
            <a:ln w="9525" algn="ctr">
              <a:solidFill>
                <a:schemeClr val="tx1"/>
              </a:solidFill>
              <a:round/>
              <a:headEnd type="triangle" w="med" len="med"/>
              <a:tailEnd/>
            </a:ln>
          </p:spPr>
        </p:cxnSp>
        <p:cxnSp>
          <p:nvCxnSpPr>
            <p:cNvPr id="19476" name="Straight Arrow Connector 78"/>
            <p:cNvCxnSpPr>
              <a:cxnSpLocks noChangeShapeType="1"/>
              <a:endCxn id="19472" idx="0"/>
            </p:cNvCxnSpPr>
            <p:nvPr/>
          </p:nvCxnSpPr>
          <p:spPr bwMode="auto">
            <a:xfrm rot="5400000">
              <a:off x="7285068" y="5558307"/>
              <a:ext cx="660177" cy="136359"/>
            </a:xfrm>
            <a:prstGeom prst="straightConnector1">
              <a:avLst/>
            </a:prstGeom>
            <a:noFill/>
            <a:ln w="9525" algn="ctr">
              <a:solidFill>
                <a:schemeClr val="tx1"/>
              </a:solidFill>
              <a:round/>
              <a:headEnd type="triangle" w="med" len="med"/>
              <a:tailEnd/>
            </a:ln>
          </p:spPr>
        </p:cxnSp>
        <p:cxnSp>
          <p:nvCxnSpPr>
            <p:cNvPr id="19477" name="Straight Arrow Connector 81"/>
            <p:cNvCxnSpPr>
              <a:cxnSpLocks noChangeShapeType="1"/>
            </p:cNvCxnSpPr>
            <p:nvPr/>
          </p:nvCxnSpPr>
          <p:spPr bwMode="auto">
            <a:xfrm rot="5400000">
              <a:off x="7406323" y="5441046"/>
              <a:ext cx="587919" cy="274864"/>
            </a:xfrm>
            <a:prstGeom prst="straightConnector1">
              <a:avLst/>
            </a:prstGeom>
            <a:noFill/>
            <a:ln w="9525" algn="ctr">
              <a:solidFill>
                <a:schemeClr val="tx1"/>
              </a:solidFill>
              <a:round/>
              <a:headEnd type="triangle" w="med" len="med"/>
              <a:tailEnd/>
            </a:ln>
          </p:spPr>
        </p:cxnSp>
      </p:grpSp>
      <p:sp>
        <p:nvSpPr>
          <p:cNvPr id="19462" name="TextBox 47"/>
          <p:cNvSpPr txBox="1">
            <a:spLocks noChangeArrowheads="1"/>
          </p:cNvSpPr>
          <p:nvPr/>
        </p:nvSpPr>
        <p:spPr bwMode="auto">
          <a:xfrm>
            <a:off x="258763" y="5111750"/>
            <a:ext cx="4859337" cy="1016000"/>
          </a:xfrm>
          <a:prstGeom prst="rect">
            <a:avLst/>
          </a:prstGeom>
          <a:noFill/>
          <a:ln w="9525">
            <a:noFill/>
            <a:miter lim="800000"/>
            <a:headEnd/>
            <a:tailEnd/>
          </a:ln>
        </p:spPr>
        <p:txBody>
          <a:bodyPr>
            <a:spAutoFit/>
          </a:bodyPr>
          <a:lstStyle/>
          <a:p>
            <a:r>
              <a:rPr lang="en-US" sz="2000" u="sng" dirty="0"/>
              <a:t>Concept</a:t>
            </a:r>
            <a:r>
              <a:rPr lang="en-US" sz="2000" dirty="0"/>
              <a:t>:</a:t>
            </a:r>
          </a:p>
          <a:p>
            <a:r>
              <a:rPr lang="en-US" sz="2000" dirty="0"/>
              <a:t>1. Start at most selective filter</a:t>
            </a:r>
          </a:p>
          <a:p>
            <a:r>
              <a:rPr lang="en-US" sz="2000" dirty="0"/>
              <a:t>2. Join down first, before joining upwards</a:t>
            </a:r>
          </a:p>
        </p:txBody>
      </p:sp>
      <p:sp>
        <p:nvSpPr>
          <p:cNvPr id="51" name="Content Placeholder 2"/>
          <p:cNvSpPr txBox="1">
            <a:spLocks/>
          </p:cNvSpPr>
          <p:nvPr/>
        </p:nvSpPr>
        <p:spPr bwMode="auto">
          <a:xfrm>
            <a:off x="152400" y="1752600"/>
            <a:ext cx="4516437" cy="1174750"/>
          </a:xfrm>
          <a:prstGeom prst="rect">
            <a:avLst/>
          </a:prstGeom>
          <a:solidFill>
            <a:schemeClr val="bg1"/>
          </a:solidFill>
          <a:ln w="9525">
            <a:solidFill>
              <a:schemeClr val="tx1"/>
            </a:solidFill>
            <a:miter lim="800000"/>
            <a:headEnd/>
            <a:tailEnd/>
          </a:ln>
          <a:effectLst/>
        </p:spPr>
        <p:txBody>
          <a:bodyPr lIns="93662" tIns="46038" rIns="93662" bIns="46038"/>
          <a:lstStyle/>
          <a:p>
            <a:pPr marL="346075" indent="-346075">
              <a:spcBef>
                <a:spcPct val="20000"/>
              </a:spcBef>
              <a:buFont typeface="Wingdings" pitchFamily="2" charset="2"/>
              <a:buNone/>
              <a:defRPr/>
            </a:pPr>
            <a:r>
              <a:rPr lang="en-US" sz="1200" b="1" u="sng" kern="0" dirty="0">
                <a:latin typeface="Courier New" pitchFamily="49" charset="0"/>
                <a:cs typeface="Courier New" pitchFamily="49" charset="0"/>
              </a:rPr>
              <a:t>Filters</a:t>
            </a:r>
            <a:endParaRPr lang="en-US" sz="1200" kern="0" dirty="0">
              <a:latin typeface="Courier New" pitchFamily="49" charset="0"/>
              <a:cs typeface="Courier New" pitchFamily="49" charset="0"/>
            </a:endParaRPr>
          </a:p>
          <a:p>
            <a:pPr>
              <a:spcBef>
                <a:spcPts val="0"/>
              </a:spcBef>
              <a:buFont typeface="Wingdings" pitchFamily="2" charset="2"/>
              <a:buNone/>
              <a:defRPr/>
            </a:pPr>
            <a:r>
              <a:rPr lang="en-US" sz="1200" dirty="0">
                <a:latin typeface="Courier New" pitchFamily="49" charset="0"/>
                <a:cs typeface="Courier New" pitchFamily="49" charset="0"/>
              </a:rPr>
              <a:t>WHERE </a:t>
            </a:r>
            <a:r>
              <a:rPr lang="en-US" sz="1200" b="1" dirty="0">
                <a:latin typeface="Courier New" pitchFamily="49" charset="0"/>
                <a:cs typeface="Courier New" pitchFamily="49" charset="0"/>
              </a:rPr>
              <a:t>UPPER(</a:t>
            </a:r>
            <a:r>
              <a:rPr lang="en-US" sz="1200" b="1" dirty="0" err="1">
                <a:latin typeface="Courier New" pitchFamily="49" charset="0"/>
                <a:cs typeface="Courier New" pitchFamily="49" charset="0"/>
              </a:rPr>
              <a:t>C.Last_Name</a:t>
            </a:r>
            <a:r>
              <a:rPr lang="en-US" sz="1200" b="1" dirty="0">
                <a:latin typeface="Courier New" pitchFamily="49" charset="0"/>
                <a:cs typeface="Courier New" pitchFamily="49" charset="0"/>
              </a:rPr>
              <a:t>) LIKE :</a:t>
            </a:r>
            <a:r>
              <a:rPr lang="en-US" sz="1200" b="1" dirty="0" err="1">
                <a:latin typeface="Courier New" pitchFamily="49" charset="0"/>
                <a:cs typeface="Courier New" pitchFamily="49" charset="0"/>
              </a:rPr>
              <a:t>Last_Name</a:t>
            </a:r>
            <a:r>
              <a:rPr lang="en-US" sz="1200" b="1" dirty="0">
                <a:latin typeface="Courier New" pitchFamily="49" charset="0"/>
                <a:cs typeface="Courier New" pitchFamily="49" charset="0"/>
              </a:rPr>
              <a:t>||'%'</a:t>
            </a:r>
          </a:p>
          <a:p>
            <a:pPr>
              <a:spcBef>
                <a:spcPts val="0"/>
              </a:spcBef>
              <a:buFont typeface="Wingdings" pitchFamily="2" charset="2"/>
              <a:buNone/>
              <a:defRPr/>
            </a:pPr>
            <a:r>
              <a:rPr lang="en-US" sz="1200" b="1" dirty="0">
                <a:latin typeface="Courier New" pitchFamily="49" charset="0"/>
                <a:cs typeface="Courier New" pitchFamily="49" charset="0"/>
              </a:rPr>
              <a:t>  AND UPPER(</a:t>
            </a:r>
            <a:r>
              <a:rPr lang="en-US" sz="1200" b="1" dirty="0" err="1">
                <a:latin typeface="Courier New" pitchFamily="49" charset="0"/>
                <a:cs typeface="Courier New" pitchFamily="49" charset="0"/>
              </a:rPr>
              <a:t>C.First_Name</a:t>
            </a:r>
            <a:r>
              <a:rPr lang="en-US" sz="1200" b="1" dirty="0">
                <a:latin typeface="Courier New" pitchFamily="49" charset="0"/>
                <a:cs typeface="Courier New" pitchFamily="49" charset="0"/>
              </a:rPr>
              <a:t>) LIKE :</a:t>
            </a:r>
            <a:r>
              <a:rPr lang="en-US" sz="1200" b="1" dirty="0" err="1">
                <a:latin typeface="Courier New" pitchFamily="49" charset="0"/>
                <a:cs typeface="Courier New" pitchFamily="49" charset="0"/>
              </a:rPr>
              <a:t>First_Name</a:t>
            </a:r>
            <a:r>
              <a:rPr lang="en-US" sz="1200" b="1" dirty="0">
                <a:latin typeface="Courier New" pitchFamily="49" charset="0"/>
                <a:cs typeface="Courier New" pitchFamily="49" charset="0"/>
              </a:rPr>
              <a:t>||'%'</a:t>
            </a:r>
          </a:p>
          <a:p>
            <a:pPr marL="346075" indent="-346075">
              <a:spcBef>
                <a:spcPts val="0"/>
              </a:spcBef>
              <a:buFont typeface="Wingdings" pitchFamily="2" charset="2"/>
              <a:buNone/>
              <a:defRPr/>
            </a:pPr>
            <a:r>
              <a:rPr lang="en-US" sz="1200" kern="0" dirty="0">
                <a:solidFill>
                  <a:schemeClr val="bg1">
                    <a:lumMod val="65000"/>
                  </a:schemeClr>
                </a:solidFill>
                <a:latin typeface="Courier New" pitchFamily="49" charset="0"/>
                <a:cs typeface="Courier New" pitchFamily="49" charset="0"/>
              </a:rPr>
              <a:t>  AND </a:t>
            </a:r>
            <a:r>
              <a:rPr lang="en-US" sz="1200" kern="0" dirty="0" err="1">
                <a:solidFill>
                  <a:schemeClr val="bg1">
                    <a:lumMod val="65000"/>
                  </a:schemeClr>
                </a:solidFill>
                <a:latin typeface="Courier New" pitchFamily="49" charset="0"/>
                <a:cs typeface="Courier New" pitchFamily="49" charset="0"/>
              </a:rPr>
              <a:t>OT.Code_Type</a:t>
            </a:r>
            <a:r>
              <a:rPr lang="en-US" sz="1200" kern="0" dirty="0">
                <a:solidFill>
                  <a:schemeClr val="bg1">
                    <a:lumMod val="65000"/>
                  </a:schemeClr>
                </a:solidFill>
                <a:latin typeface="Courier New" pitchFamily="49" charset="0"/>
                <a:cs typeface="Courier New" pitchFamily="49" charset="0"/>
              </a:rPr>
              <a:t> = 'ORDER_STATUS‘</a:t>
            </a:r>
          </a:p>
          <a:p>
            <a:pPr marL="346075" indent="-346075">
              <a:spcBef>
                <a:spcPts val="0"/>
              </a:spcBef>
              <a:buFont typeface="Wingdings" pitchFamily="2" charset="2"/>
              <a:buNone/>
              <a:defRPr/>
            </a:pPr>
            <a:r>
              <a:rPr lang="en-US" sz="1200" dirty="0">
                <a:solidFill>
                  <a:schemeClr val="bg1">
                    <a:lumMod val="65000"/>
                  </a:schemeClr>
                </a:solidFill>
                <a:latin typeface="Courier New" pitchFamily="49" charset="0"/>
                <a:cs typeface="Courier New" pitchFamily="49" charset="0"/>
              </a:rPr>
              <a:t>  AND </a:t>
            </a:r>
            <a:r>
              <a:rPr lang="en-US" sz="1200" dirty="0" err="1">
                <a:solidFill>
                  <a:schemeClr val="bg1">
                    <a:lumMod val="65000"/>
                  </a:schemeClr>
                </a:solidFill>
                <a:latin typeface="Courier New" pitchFamily="49" charset="0"/>
                <a:cs typeface="Courier New" pitchFamily="49" charset="0"/>
              </a:rPr>
              <a:t>ODT.Code_Type</a:t>
            </a:r>
            <a:r>
              <a:rPr lang="en-US" sz="1200" dirty="0">
                <a:solidFill>
                  <a:schemeClr val="bg1">
                    <a:lumMod val="65000"/>
                  </a:schemeClr>
                </a:solidFill>
                <a:latin typeface="Courier New" pitchFamily="49" charset="0"/>
                <a:cs typeface="Courier New" pitchFamily="49" charset="0"/>
              </a:rPr>
              <a:t> = 'ORDER_DETAIL_STATUS'</a:t>
            </a:r>
            <a:endParaRPr lang="en-US" sz="1200" kern="0" dirty="0">
              <a:solidFill>
                <a:schemeClr val="bg1">
                  <a:lumMod val="65000"/>
                </a:schemeClr>
              </a:solidFill>
              <a:latin typeface="Courier New" pitchFamily="49" charset="0"/>
              <a:cs typeface="Courier New" pitchFamily="49" charset="0"/>
            </a:endParaRPr>
          </a:p>
          <a:p>
            <a:pPr marL="346075" indent="-346075">
              <a:spcBef>
                <a:spcPts val="0"/>
              </a:spcBef>
              <a:buFont typeface="Wingdings" pitchFamily="2" charset="2"/>
              <a:buNone/>
              <a:defRPr/>
            </a:pPr>
            <a:r>
              <a:rPr lang="en-US" sz="1200" kern="0" dirty="0">
                <a:latin typeface="Courier New" pitchFamily="49" charset="0"/>
                <a:cs typeface="Courier New" pitchFamily="49" charset="0"/>
              </a:rPr>
              <a:t>  </a:t>
            </a:r>
            <a:r>
              <a:rPr lang="en-US" sz="1200" b="1" dirty="0">
                <a:latin typeface="Courier New" pitchFamily="49" charset="0"/>
                <a:cs typeface="Courier New" pitchFamily="49" charset="0"/>
              </a:rPr>
              <a:t>AND </a:t>
            </a:r>
            <a:r>
              <a:rPr lang="en-US" sz="1200" b="1" dirty="0" err="1">
                <a:latin typeface="Courier New" pitchFamily="49" charset="0"/>
                <a:cs typeface="Courier New" pitchFamily="49" charset="0"/>
              </a:rPr>
              <a:t>O.Order_Date</a:t>
            </a:r>
            <a:r>
              <a:rPr lang="en-US" sz="1200" b="1" dirty="0">
                <a:latin typeface="Courier New" pitchFamily="49" charset="0"/>
                <a:cs typeface="Courier New" pitchFamily="49" charset="0"/>
              </a:rPr>
              <a:t> &gt; :Now – 366</a:t>
            </a:r>
          </a:p>
        </p:txBody>
      </p:sp>
      <p:sp>
        <p:nvSpPr>
          <p:cNvPr id="19465" name="Content Placeholder 2"/>
          <p:cNvSpPr>
            <a:spLocks noGrp="1"/>
          </p:cNvSpPr>
          <p:nvPr>
            <p:ph idx="1"/>
          </p:nvPr>
        </p:nvSpPr>
        <p:spPr>
          <a:xfrm>
            <a:off x="296863" y="938213"/>
            <a:ext cx="8039100" cy="795337"/>
          </a:xfrm>
        </p:spPr>
        <p:txBody>
          <a:bodyPr/>
          <a:lstStyle/>
          <a:p>
            <a:pPr>
              <a:buClrTx/>
              <a:buFont typeface="Wingdings" pitchFamily="2" charset="2"/>
              <a:buChar char="Ø"/>
            </a:pPr>
            <a:r>
              <a:rPr lang="en-US" dirty="0" smtClean="0"/>
              <a:t> Filters help determine best path</a:t>
            </a:r>
          </a:p>
        </p:txBody>
      </p:sp>
      <p:sp>
        <p:nvSpPr>
          <p:cNvPr id="19463" name="TextBox 48"/>
          <p:cNvSpPr txBox="1">
            <a:spLocks noChangeArrowheads="1"/>
          </p:cNvSpPr>
          <p:nvPr/>
        </p:nvSpPr>
        <p:spPr bwMode="auto">
          <a:xfrm>
            <a:off x="6223000" y="2557462"/>
            <a:ext cx="177800" cy="261938"/>
          </a:xfrm>
          <a:prstGeom prst="rect">
            <a:avLst/>
          </a:prstGeom>
          <a:solidFill>
            <a:srgbClr val="00B050"/>
          </a:solidFill>
          <a:ln w="9525">
            <a:noFill/>
            <a:miter lim="800000"/>
            <a:headEnd/>
            <a:tailEnd/>
          </a:ln>
        </p:spPr>
        <p:txBody>
          <a:bodyPr lIns="0" tIns="0" rIns="0" bIns="0"/>
          <a:lstStyle/>
          <a:p>
            <a:r>
              <a:rPr lang="en-US" sz="2000" dirty="0">
                <a:solidFill>
                  <a:schemeClr val="bg1"/>
                </a:solidFill>
              </a:rPr>
              <a:t>F </a:t>
            </a:r>
          </a:p>
        </p:txBody>
      </p:sp>
      <p:sp>
        <p:nvSpPr>
          <p:cNvPr id="19466" name="TextBox 48"/>
          <p:cNvSpPr txBox="1">
            <a:spLocks noChangeArrowheads="1"/>
          </p:cNvSpPr>
          <p:nvPr/>
        </p:nvSpPr>
        <p:spPr bwMode="auto">
          <a:xfrm>
            <a:off x="6223000" y="3395663"/>
            <a:ext cx="177800" cy="261937"/>
          </a:xfrm>
          <a:prstGeom prst="rect">
            <a:avLst/>
          </a:prstGeom>
          <a:solidFill>
            <a:srgbClr val="00B050"/>
          </a:solidFill>
          <a:ln w="9525">
            <a:noFill/>
            <a:miter lim="800000"/>
            <a:headEnd/>
            <a:tailEnd/>
          </a:ln>
        </p:spPr>
        <p:txBody>
          <a:bodyPr lIns="0" tIns="0" rIns="0" bIns="0"/>
          <a:lstStyle/>
          <a:p>
            <a:r>
              <a:rPr lang="en-US" sz="2000" dirty="0">
                <a:solidFill>
                  <a:schemeClr val="bg1"/>
                </a:solidFill>
              </a:rPr>
              <a:t>F </a:t>
            </a:r>
          </a:p>
        </p:txBody>
      </p:sp>
      <p:sp>
        <p:nvSpPr>
          <p:cNvPr id="19467" name="TextBox 54"/>
          <p:cNvSpPr txBox="1">
            <a:spLocks noChangeArrowheads="1"/>
          </p:cNvSpPr>
          <p:nvPr/>
        </p:nvSpPr>
        <p:spPr bwMode="auto">
          <a:xfrm>
            <a:off x="6472238" y="2833687"/>
            <a:ext cx="385762" cy="214313"/>
          </a:xfrm>
          <a:prstGeom prst="rect">
            <a:avLst/>
          </a:prstGeom>
          <a:solidFill>
            <a:srgbClr val="FFFF00"/>
          </a:solidFill>
          <a:ln w="9525">
            <a:noFill/>
            <a:miter lim="800000"/>
            <a:headEnd/>
            <a:tailEnd/>
          </a:ln>
        </p:spPr>
        <p:txBody>
          <a:bodyPr lIns="0" tIns="0" rIns="0" bIns="0"/>
          <a:lstStyle/>
          <a:p>
            <a:r>
              <a:rPr lang="en-US" sz="1400" dirty="0" smtClean="0"/>
              <a:t>30%</a:t>
            </a:r>
            <a:endParaRPr lang="en-US" sz="2800" dirty="0"/>
          </a:p>
        </p:txBody>
      </p:sp>
      <p:sp>
        <p:nvSpPr>
          <p:cNvPr id="19468" name="TextBox 55"/>
          <p:cNvSpPr txBox="1">
            <a:spLocks noChangeArrowheads="1"/>
          </p:cNvSpPr>
          <p:nvPr/>
        </p:nvSpPr>
        <p:spPr bwMode="auto">
          <a:xfrm>
            <a:off x="6457950" y="3679825"/>
            <a:ext cx="569913" cy="212725"/>
          </a:xfrm>
          <a:prstGeom prst="rect">
            <a:avLst/>
          </a:prstGeom>
          <a:solidFill>
            <a:srgbClr val="FFFF00"/>
          </a:solidFill>
          <a:ln w="9525">
            <a:noFill/>
            <a:miter lim="800000"/>
            <a:headEnd/>
            <a:tailEnd/>
          </a:ln>
        </p:spPr>
        <p:txBody>
          <a:bodyPr lIns="0" tIns="0" rIns="0" bIns="0"/>
          <a:lstStyle/>
          <a:p>
            <a:r>
              <a:rPr lang="en-US" sz="1400" dirty="0" smtClean="0"/>
              <a:t>0.02%</a:t>
            </a:r>
            <a:endParaRPr lang="en-US" sz="2800" dirty="0"/>
          </a:p>
        </p:txBody>
      </p:sp>
      <p:sp>
        <p:nvSpPr>
          <p:cNvPr id="77" name="TextBox 7"/>
          <p:cNvSpPr txBox="1">
            <a:spLocks noChangeArrowheads="1"/>
          </p:cNvSpPr>
          <p:nvPr/>
        </p:nvSpPr>
        <p:spPr bwMode="auto">
          <a:xfrm>
            <a:off x="228600" y="3886200"/>
            <a:ext cx="6248400" cy="713016"/>
          </a:xfrm>
          <a:prstGeom prst="rect">
            <a:avLst/>
          </a:prstGeom>
          <a:solidFill>
            <a:schemeClr val="bg1">
              <a:lumMod val="95000"/>
            </a:schemeClr>
          </a:solidFill>
          <a:ln w="9525">
            <a:solidFill>
              <a:schemeClr val="bg1">
                <a:lumMod val="65000"/>
              </a:schemeClr>
            </a:solidFill>
            <a:miter lim="800000"/>
            <a:headEnd/>
            <a:tailEnd/>
          </a:ln>
        </p:spPr>
        <p:txBody>
          <a:bodyPr wrap="square">
            <a:spAutoFit/>
          </a:bodyPr>
          <a:lstStyle/>
          <a:p>
            <a:pPr>
              <a:defRPr/>
            </a:pPr>
            <a:r>
              <a:rPr lang="en-US" sz="1600" dirty="0" smtClean="0">
                <a:latin typeface="Courier New" pitchFamily="49" charset="0"/>
                <a:cs typeface="Courier New" pitchFamily="49" charset="0"/>
              </a:rPr>
              <a:t>100% * (select </a:t>
            </a:r>
            <a:r>
              <a:rPr lang="en-US" sz="1600" dirty="0">
                <a:latin typeface="Courier New" pitchFamily="49" charset="0"/>
                <a:cs typeface="Courier New" pitchFamily="49" charset="0"/>
              </a:rPr>
              <a:t>count(*) from </a:t>
            </a:r>
            <a:r>
              <a:rPr lang="en-US" sz="1600" dirty="0" smtClean="0">
                <a:latin typeface="Courier New" pitchFamily="49" charset="0"/>
                <a:cs typeface="Courier New" pitchFamily="49" charset="0"/>
              </a:rPr>
              <a:t>TAB </a:t>
            </a:r>
            <a:r>
              <a:rPr lang="en-US" sz="1600" dirty="0" smtClean="0">
                <a:solidFill>
                  <a:srgbClr val="C00000"/>
                </a:solidFill>
                <a:latin typeface="Courier New" pitchFamily="49" charset="0"/>
                <a:cs typeface="Courier New" pitchFamily="49" charset="0"/>
              </a:rPr>
              <a:t>where</a:t>
            </a:r>
            <a:r>
              <a:rPr lang="en-US" sz="1600" dirty="0" smtClean="0">
                <a:latin typeface="Courier New" pitchFamily="49" charset="0"/>
                <a:cs typeface="Courier New" pitchFamily="49" charset="0"/>
              </a:rPr>
              <a:t> </a:t>
            </a:r>
            <a:r>
              <a:rPr lang="en-US" sz="1600" b="1" dirty="0" smtClean="0">
                <a:solidFill>
                  <a:srgbClr val="C00000"/>
                </a:solidFill>
                <a:latin typeface="Courier New" pitchFamily="49" charset="0"/>
                <a:cs typeface="Courier New" pitchFamily="49" charset="0"/>
              </a:rPr>
              <a:t>condition)</a:t>
            </a:r>
            <a:endParaRPr lang="en-US" sz="1600" dirty="0">
              <a:latin typeface="Courier New" pitchFamily="49" charset="0"/>
              <a:cs typeface="Courier New" pitchFamily="49" charset="0"/>
            </a:endParaRPr>
          </a:p>
          <a:p>
            <a:pPr>
              <a:lnSpc>
                <a:spcPts val="1000"/>
              </a:lnSpc>
              <a:defRPr/>
            </a:pPr>
            <a:r>
              <a:rPr lang="en-US" sz="1600" dirty="0" smtClean="0">
                <a:latin typeface="Courier New" pitchFamily="49" charset="0"/>
                <a:cs typeface="Courier New" pitchFamily="49" charset="0"/>
              </a:rPr>
              <a:t>---------------------------</a:t>
            </a:r>
            <a:endParaRPr lang="en-US" sz="1600" dirty="0">
              <a:latin typeface="Courier New" pitchFamily="49" charset="0"/>
              <a:cs typeface="Courier New" pitchFamily="49" charset="0"/>
            </a:endParaRPr>
          </a:p>
          <a:p>
            <a:pPr>
              <a:defRPr/>
            </a:pPr>
            <a:r>
              <a:rPr lang="en-US" sz="1600" dirty="0">
                <a:latin typeface="Courier New" pitchFamily="49" charset="0"/>
                <a:cs typeface="Courier New" pitchFamily="49" charset="0"/>
              </a:rPr>
              <a:t>(select count(*) from </a:t>
            </a:r>
            <a:r>
              <a:rPr lang="en-US" sz="1600" dirty="0" smtClean="0">
                <a:latin typeface="Courier New" pitchFamily="49" charset="0"/>
                <a:cs typeface="Courier New" pitchFamily="49" charset="0"/>
              </a:rPr>
              <a:t>Tab)</a:t>
            </a:r>
            <a:endParaRPr lang="en-US" sz="1600" dirty="0">
              <a:latin typeface="Courier New" pitchFamily="49" charset="0"/>
              <a:cs typeface="Courier New" pitchFamily="49" charset="0"/>
            </a:endParaRPr>
          </a:p>
        </p:txBody>
      </p:sp>
      <p:grpSp>
        <p:nvGrpSpPr>
          <p:cNvPr id="4" name="Group 46"/>
          <p:cNvGrpSpPr>
            <a:grpSpLocks/>
          </p:cNvGrpSpPr>
          <p:nvPr/>
        </p:nvGrpSpPr>
        <p:grpSpPr bwMode="auto">
          <a:xfrm>
            <a:off x="4990306" y="1981200"/>
            <a:ext cx="2553494" cy="1524793"/>
            <a:chOff x="4991004" y="1506474"/>
            <a:chExt cx="2553247" cy="1525293"/>
          </a:xfrm>
        </p:grpSpPr>
        <p:cxnSp>
          <p:nvCxnSpPr>
            <p:cNvPr id="19486" name="Straight Connector 39"/>
            <p:cNvCxnSpPr>
              <a:cxnSpLocks noChangeShapeType="1"/>
              <a:stCxn id="68" idx="0"/>
              <a:endCxn id="59" idx="2"/>
            </p:cNvCxnSpPr>
            <p:nvPr/>
          </p:nvCxnSpPr>
          <p:spPr bwMode="auto">
            <a:xfrm rot="5400000" flipH="1" flipV="1">
              <a:off x="6286943" y="1811374"/>
              <a:ext cx="609800" cy="1588"/>
            </a:xfrm>
            <a:prstGeom prst="line">
              <a:avLst/>
            </a:prstGeom>
            <a:noFill/>
            <a:ln w="9525" algn="ctr">
              <a:solidFill>
                <a:schemeClr val="tx1"/>
              </a:solidFill>
              <a:round/>
              <a:headEnd type="triangle" w="med" len="med"/>
              <a:tailEnd/>
            </a:ln>
          </p:spPr>
        </p:cxnSp>
        <p:cxnSp>
          <p:nvCxnSpPr>
            <p:cNvPr id="19487" name="Straight Connector 41"/>
            <p:cNvCxnSpPr>
              <a:cxnSpLocks noChangeShapeType="1"/>
              <a:stCxn id="68" idx="2"/>
              <a:endCxn id="62" idx="0"/>
            </p:cNvCxnSpPr>
            <p:nvPr/>
          </p:nvCxnSpPr>
          <p:spPr bwMode="auto">
            <a:xfrm rot="5400000">
              <a:off x="6286943" y="2649849"/>
              <a:ext cx="609800" cy="1588"/>
            </a:xfrm>
            <a:prstGeom prst="line">
              <a:avLst/>
            </a:prstGeom>
            <a:noFill/>
            <a:ln w="9525" algn="ctr">
              <a:solidFill>
                <a:schemeClr val="tx1"/>
              </a:solidFill>
              <a:round/>
              <a:headEnd/>
              <a:tailEnd type="triangle" w="med" len="med"/>
            </a:ln>
          </p:spPr>
        </p:cxnSp>
        <p:cxnSp>
          <p:nvCxnSpPr>
            <p:cNvPr id="19488" name="Straight Connector 45"/>
            <p:cNvCxnSpPr>
              <a:cxnSpLocks noChangeShapeType="1"/>
              <a:stCxn id="60" idx="0"/>
              <a:endCxn id="59" idx="2"/>
            </p:cNvCxnSpPr>
            <p:nvPr/>
          </p:nvCxnSpPr>
          <p:spPr bwMode="auto">
            <a:xfrm rot="5400000" flipH="1" flipV="1">
              <a:off x="5867884" y="1392314"/>
              <a:ext cx="609800" cy="838119"/>
            </a:xfrm>
            <a:prstGeom prst="line">
              <a:avLst/>
            </a:prstGeom>
            <a:noFill/>
            <a:ln w="9525" algn="ctr">
              <a:solidFill>
                <a:schemeClr val="tx1"/>
              </a:solidFill>
              <a:round/>
              <a:headEnd type="triangle" w="med" len="med"/>
              <a:tailEnd/>
            </a:ln>
          </p:spPr>
        </p:cxnSp>
        <p:cxnSp>
          <p:nvCxnSpPr>
            <p:cNvPr id="19489" name="Straight Connector 49"/>
            <p:cNvCxnSpPr>
              <a:cxnSpLocks noChangeShapeType="1"/>
              <a:stCxn id="54" idx="0"/>
              <a:endCxn id="59" idx="2"/>
            </p:cNvCxnSpPr>
            <p:nvPr/>
          </p:nvCxnSpPr>
          <p:spPr bwMode="auto">
            <a:xfrm rot="5400000" flipH="1" flipV="1">
              <a:off x="5486921" y="1011351"/>
              <a:ext cx="609800" cy="1600045"/>
            </a:xfrm>
            <a:prstGeom prst="line">
              <a:avLst/>
            </a:prstGeom>
            <a:noFill/>
            <a:ln w="9525" algn="ctr">
              <a:solidFill>
                <a:schemeClr val="tx1"/>
              </a:solidFill>
              <a:round/>
              <a:headEnd type="triangle" w="med" len="med"/>
              <a:tailEnd/>
            </a:ln>
          </p:spPr>
        </p:cxnSp>
        <p:cxnSp>
          <p:nvCxnSpPr>
            <p:cNvPr id="19490" name="Straight Connector 54"/>
            <p:cNvCxnSpPr>
              <a:cxnSpLocks noChangeShapeType="1"/>
              <a:stCxn id="54" idx="2"/>
              <a:endCxn id="57" idx="0"/>
            </p:cNvCxnSpPr>
            <p:nvPr/>
          </p:nvCxnSpPr>
          <p:spPr bwMode="auto">
            <a:xfrm rot="5400000">
              <a:off x="4648785" y="2687961"/>
              <a:ext cx="686025" cy="1588"/>
            </a:xfrm>
            <a:prstGeom prst="line">
              <a:avLst/>
            </a:prstGeom>
            <a:noFill/>
            <a:ln w="9525" algn="ctr">
              <a:solidFill>
                <a:schemeClr val="tx1"/>
              </a:solidFill>
              <a:round/>
              <a:headEnd/>
              <a:tailEnd type="triangle" w="med" len="med"/>
            </a:ln>
          </p:spPr>
        </p:cxnSp>
        <p:cxnSp>
          <p:nvCxnSpPr>
            <p:cNvPr id="19491" name="Straight Connector 57"/>
            <p:cNvCxnSpPr>
              <a:cxnSpLocks noChangeShapeType="1"/>
              <a:stCxn id="19467" idx="0"/>
              <a:endCxn id="63" idx="0"/>
            </p:cNvCxnSpPr>
            <p:nvPr/>
          </p:nvCxnSpPr>
          <p:spPr bwMode="auto">
            <a:xfrm rot="16200000" flipH="1">
              <a:off x="6788150" y="2236745"/>
              <a:ext cx="595508" cy="840500"/>
            </a:xfrm>
            <a:prstGeom prst="line">
              <a:avLst/>
            </a:prstGeom>
            <a:noFill/>
            <a:ln w="9525" algn="ctr">
              <a:solidFill>
                <a:schemeClr val="tx1"/>
              </a:solidFill>
              <a:round/>
              <a:headEnd/>
              <a:tailEnd type="triangle" w="med" len="med"/>
            </a:ln>
          </p:spPr>
        </p:cxnSp>
        <p:cxnSp>
          <p:nvCxnSpPr>
            <p:cNvPr id="19492" name="Straight Connector 60"/>
            <p:cNvCxnSpPr>
              <a:cxnSpLocks noChangeShapeType="1"/>
              <a:stCxn id="61" idx="0"/>
              <a:endCxn id="59" idx="2"/>
            </p:cNvCxnSpPr>
            <p:nvPr/>
          </p:nvCxnSpPr>
          <p:spPr bwMode="auto">
            <a:xfrm rot="16200000" flipV="1">
              <a:off x="6763147" y="1335170"/>
              <a:ext cx="609800" cy="952408"/>
            </a:xfrm>
            <a:prstGeom prst="line">
              <a:avLst/>
            </a:prstGeom>
            <a:noFill/>
            <a:ln w="9525" algn="ctr">
              <a:solidFill>
                <a:schemeClr val="tx1"/>
              </a:solidFill>
              <a:round/>
              <a:headEnd type="triangle" w="med" len="med"/>
              <a:tailEnd/>
            </a:ln>
          </p:spPr>
        </p:cxnSp>
      </p:grpSp>
      <p:sp>
        <p:nvSpPr>
          <p:cNvPr id="54" name="Rectangle 53"/>
          <p:cNvSpPr/>
          <p:nvPr/>
        </p:nvSpPr>
        <p:spPr>
          <a:xfrm>
            <a:off x="4800600" y="2590800"/>
            <a:ext cx="381000" cy="2286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sp>
        <p:nvSpPr>
          <p:cNvPr id="57" name="Rectangle 56"/>
          <p:cNvSpPr/>
          <p:nvPr/>
        </p:nvSpPr>
        <p:spPr>
          <a:xfrm>
            <a:off x="4800600" y="3505200"/>
            <a:ext cx="381000" cy="2286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59" name="Rectangle 58"/>
          <p:cNvSpPr/>
          <p:nvPr/>
        </p:nvSpPr>
        <p:spPr>
          <a:xfrm>
            <a:off x="6324600" y="1752600"/>
            <a:ext cx="533400" cy="2286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OD</a:t>
            </a:r>
            <a:endParaRPr lang="en-US" dirty="0">
              <a:solidFill>
                <a:schemeClr val="tx1"/>
              </a:solidFill>
            </a:endParaRPr>
          </a:p>
        </p:txBody>
      </p:sp>
      <p:sp>
        <p:nvSpPr>
          <p:cNvPr id="60" name="Rectangle 59"/>
          <p:cNvSpPr/>
          <p:nvPr/>
        </p:nvSpPr>
        <p:spPr>
          <a:xfrm>
            <a:off x="5562600" y="2590800"/>
            <a:ext cx="381000" cy="2286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t>
            </a:r>
            <a:endParaRPr lang="en-US" dirty="0">
              <a:solidFill>
                <a:schemeClr val="tx1"/>
              </a:solidFill>
            </a:endParaRPr>
          </a:p>
        </p:txBody>
      </p:sp>
      <p:sp>
        <p:nvSpPr>
          <p:cNvPr id="61" name="Rectangle 60"/>
          <p:cNvSpPr/>
          <p:nvPr/>
        </p:nvSpPr>
        <p:spPr>
          <a:xfrm>
            <a:off x="7239000" y="2590800"/>
            <a:ext cx="609600" cy="2286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ODT</a:t>
            </a:r>
            <a:endParaRPr lang="en-US" dirty="0">
              <a:solidFill>
                <a:schemeClr val="tx1"/>
              </a:solidFill>
            </a:endParaRPr>
          </a:p>
        </p:txBody>
      </p:sp>
      <p:sp>
        <p:nvSpPr>
          <p:cNvPr id="62" name="Rectangle 61"/>
          <p:cNvSpPr/>
          <p:nvPr/>
        </p:nvSpPr>
        <p:spPr>
          <a:xfrm>
            <a:off x="6400800" y="3429000"/>
            <a:ext cx="381000" cy="2286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63" name="Rectangle 62"/>
          <p:cNvSpPr/>
          <p:nvPr/>
        </p:nvSpPr>
        <p:spPr>
          <a:xfrm>
            <a:off x="7239000" y="3429000"/>
            <a:ext cx="533400" cy="2286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OT</a:t>
            </a:r>
            <a:endParaRPr lang="en-US" dirty="0">
              <a:solidFill>
                <a:schemeClr val="tx1"/>
              </a:solidFill>
            </a:endParaRPr>
          </a:p>
        </p:txBody>
      </p:sp>
      <p:sp>
        <p:nvSpPr>
          <p:cNvPr id="68" name="Rectangle 67"/>
          <p:cNvSpPr/>
          <p:nvPr/>
        </p:nvSpPr>
        <p:spPr>
          <a:xfrm>
            <a:off x="6400800" y="2590800"/>
            <a:ext cx="381000" cy="2286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a:t>
            </a:r>
            <a:endParaRPr lang="en-US" dirty="0">
              <a:solidFill>
                <a:schemeClr val="tx1"/>
              </a:solidFill>
            </a:endParaRPr>
          </a:p>
        </p:txBody>
      </p:sp>
      <p:cxnSp>
        <p:nvCxnSpPr>
          <p:cNvPr id="78" name="Straight Arrow Connector 77"/>
          <p:cNvCxnSpPr/>
          <p:nvPr/>
        </p:nvCxnSpPr>
        <p:spPr>
          <a:xfrm rot="5400000" flipH="1" flipV="1">
            <a:off x="5562600" y="3200400"/>
            <a:ext cx="914400" cy="609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77" idx="3"/>
          </p:cNvCxnSpPr>
          <p:nvPr/>
        </p:nvCxnSpPr>
        <p:spPr>
          <a:xfrm flipV="1">
            <a:off x="6477000" y="3963989"/>
            <a:ext cx="228600" cy="27871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6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4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4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51" grpId="0" animBg="1"/>
      <p:bldP spid="7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4"/>
          <p:cNvGrpSpPr/>
          <p:nvPr/>
        </p:nvGrpSpPr>
        <p:grpSpPr>
          <a:xfrm>
            <a:off x="6653213" y="1752601"/>
            <a:ext cx="890587" cy="2438399"/>
            <a:chOff x="6653213" y="1752601"/>
            <a:chExt cx="890587" cy="2438399"/>
          </a:xfrm>
        </p:grpSpPr>
        <p:grpSp>
          <p:nvGrpSpPr>
            <p:cNvPr id="3" name="Group 150"/>
            <p:cNvGrpSpPr/>
            <p:nvPr/>
          </p:nvGrpSpPr>
          <p:grpSpPr>
            <a:xfrm>
              <a:off x="6681663" y="3181350"/>
              <a:ext cx="862137" cy="1009650"/>
              <a:chOff x="5493720" y="2492375"/>
              <a:chExt cx="895350" cy="1009650"/>
            </a:xfrm>
          </p:grpSpPr>
          <p:pic>
            <p:nvPicPr>
              <p:cNvPr id="106" name="Picture 105" descr="delphix quarter storage.png"/>
              <p:cNvPicPr>
                <a:picLocks noChangeAspect="1"/>
              </p:cNvPicPr>
              <p:nvPr/>
            </p:nvPicPr>
            <p:blipFill>
              <a:blip r:embed="rId3" cstate="print"/>
              <a:stretch>
                <a:fillRect/>
              </a:stretch>
            </p:blipFill>
            <p:spPr bwMode="auto">
              <a:xfrm>
                <a:off x="6027120" y="3025775"/>
                <a:ext cx="361950" cy="476250"/>
              </a:xfrm>
              <a:prstGeom prst="rect">
                <a:avLst/>
              </a:prstGeom>
              <a:effectLst>
                <a:outerShdw blurRad="38100" dir="2700000">
                  <a:srgbClr val="000000"/>
                </a:outerShdw>
              </a:effectLst>
            </p:spPr>
          </p:pic>
          <p:pic>
            <p:nvPicPr>
              <p:cNvPr id="130" name="Picture 129" descr="delphix server no line.png"/>
              <p:cNvPicPr>
                <a:picLocks noChangeAspect="1"/>
              </p:cNvPicPr>
              <p:nvPr/>
            </p:nvPicPr>
            <p:blipFill>
              <a:blip r:embed="rId4" cstate="print"/>
              <a:stretch>
                <a:fillRect/>
              </a:stretch>
            </p:blipFill>
            <p:spPr>
              <a:xfrm>
                <a:off x="5493720" y="2873375"/>
                <a:ext cx="762000" cy="279400"/>
              </a:xfrm>
              <a:prstGeom prst="rect">
                <a:avLst/>
              </a:prstGeom>
              <a:effectLst>
                <a:outerShdw blurRad="38100" dir="2700000">
                  <a:srgbClr val="000000"/>
                </a:outerShdw>
              </a:effectLst>
            </p:spPr>
          </p:pic>
          <p:pic>
            <p:nvPicPr>
              <p:cNvPr id="118" name="Picture 28" descr="delphix_server_small.png"/>
              <p:cNvPicPr>
                <a:picLocks noChangeAspect="1"/>
              </p:cNvPicPr>
              <p:nvPr/>
            </p:nvPicPr>
            <p:blipFill>
              <a:blip r:embed="rId5" cstate="print"/>
              <a:srcRect/>
              <a:stretch>
                <a:fillRect/>
              </a:stretch>
            </p:blipFill>
            <p:spPr bwMode="auto">
              <a:xfrm>
                <a:off x="5493720" y="2492375"/>
                <a:ext cx="838200" cy="303213"/>
              </a:xfrm>
              <a:prstGeom prst="rect">
                <a:avLst/>
              </a:prstGeom>
              <a:solidFill>
                <a:schemeClr val="bg1"/>
              </a:solidFill>
              <a:ln w="9525">
                <a:noFill/>
                <a:miter lim="800000"/>
                <a:headEnd/>
                <a:tailEnd/>
              </a:ln>
            </p:spPr>
          </p:pic>
        </p:grpSp>
        <p:cxnSp>
          <p:nvCxnSpPr>
            <p:cNvPr id="197" name="Elbow Connector 228"/>
            <p:cNvCxnSpPr>
              <a:cxnSpLocks noChangeShapeType="1"/>
            </p:cNvCxnSpPr>
            <p:nvPr/>
          </p:nvCxnSpPr>
          <p:spPr bwMode="auto">
            <a:xfrm rot="16200000" flipH="1">
              <a:off x="5963444" y="2442370"/>
              <a:ext cx="1812925" cy="433387"/>
            </a:xfrm>
            <a:prstGeom prst="bentConnector3">
              <a:avLst>
                <a:gd name="adj1" fmla="val 1296"/>
              </a:avLst>
            </a:prstGeom>
            <a:noFill/>
            <a:ln w="25400">
              <a:solidFill>
                <a:srgbClr val="FF0000"/>
              </a:solidFill>
              <a:prstDash val="sysDot"/>
              <a:round/>
              <a:headEnd/>
              <a:tailEnd type="triangle" w="med" len="med"/>
            </a:ln>
          </p:spPr>
        </p:cxnSp>
      </p:grpSp>
      <p:cxnSp>
        <p:nvCxnSpPr>
          <p:cNvPr id="180" name="Elbow Connector 228"/>
          <p:cNvCxnSpPr>
            <a:cxnSpLocks noChangeShapeType="1"/>
          </p:cNvCxnSpPr>
          <p:nvPr/>
        </p:nvCxnSpPr>
        <p:spPr bwMode="auto">
          <a:xfrm rot="16200000" flipH="1">
            <a:off x="6002336" y="2405062"/>
            <a:ext cx="1735140" cy="433387"/>
          </a:xfrm>
          <a:prstGeom prst="bentConnector3">
            <a:avLst>
              <a:gd name="adj1" fmla="val 1399"/>
            </a:avLst>
          </a:prstGeom>
          <a:noFill/>
          <a:ln w="25400">
            <a:solidFill>
              <a:srgbClr val="FF0000"/>
            </a:solidFill>
            <a:prstDash val="sysDot"/>
            <a:round/>
            <a:headEnd/>
            <a:tailEnd type="triangle" w="med" len="med"/>
          </a:ln>
        </p:spPr>
      </p:cxnSp>
      <p:sp>
        <p:nvSpPr>
          <p:cNvPr id="198" name="Rectangle 197"/>
          <p:cNvSpPr/>
          <p:nvPr/>
        </p:nvSpPr>
        <p:spPr>
          <a:xfrm>
            <a:off x="0" y="2531806"/>
            <a:ext cx="4829907" cy="36484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p:nvSpPr>
        <p:spPr bwMode="auto">
          <a:xfrm>
            <a:off x="185616" y="5624512"/>
            <a:ext cx="4419600" cy="381000"/>
          </a:xfrm>
          <a:prstGeom prst="rect">
            <a:avLst/>
          </a:prstGeom>
          <a:solidFill>
            <a:schemeClr val="tx1">
              <a:lumMod val="75000"/>
            </a:schemeClr>
          </a:solidFill>
          <a:ln w="12700" cap="flat" cmpd="sng" algn="ctr">
            <a:noFill/>
            <a:prstDash val="solid"/>
            <a:round/>
            <a:headEnd type="none" w="med" len="med"/>
            <a:tailEnd type="none" w="med" len="med"/>
          </a:ln>
          <a:effectLst/>
        </p:spPr>
        <p:txBody>
          <a:bodyPr anchor="ctr">
            <a:prstTxWarp prst="textNoShape">
              <a:avLst/>
            </a:prstTxWarp>
            <a:spAutoFit/>
          </a:bodyPr>
          <a:lstStyle/>
          <a:p>
            <a:pPr>
              <a:spcBef>
                <a:spcPct val="30000"/>
              </a:spcBef>
              <a:defRPr/>
            </a:pPr>
            <a:endParaRPr lang="en-US" sz="1600" b="1">
              <a:solidFill>
                <a:prstClr val="black"/>
              </a:solidFill>
              <a:latin typeface="Arial" charset="0"/>
            </a:endParaRPr>
          </a:p>
        </p:txBody>
      </p:sp>
      <p:sp>
        <p:nvSpPr>
          <p:cNvPr id="26" name="TextBox 116"/>
          <p:cNvSpPr txBox="1">
            <a:spLocks noChangeArrowheads="1"/>
          </p:cNvSpPr>
          <p:nvPr/>
        </p:nvSpPr>
        <p:spPr bwMode="auto">
          <a:xfrm>
            <a:off x="947616" y="5728365"/>
            <a:ext cx="2815259" cy="277147"/>
          </a:xfrm>
          <a:prstGeom prst="rect">
            <a:avLst/>
          </a:prstGeom>
          <a:noFill/>
          <a:ln w="9525">
            <a:noFill/>
            <a:miter lim="800000"/>
            <a:headEnd/>
            <a:tailEnd/>
          </a:ln>
        </p:spPr>
        <p:txBody>
          <a:bodyPr>
            <a:prstTxWarp prst="textNoShape">
              <a:avLst/>
            </a:prstTxWarp>
            <a:spAutoFit/>
          </a:bodyPr>
          <a:lstStyle/>
          <a:p>
            <a:pPr algn="ctr"/>
            <a:r>
              <a:rPr lang="en-US" sz="1200" b="1" dirty="0">
                <a:solidFill>
                  <a:prstClr val="white"/>
                </a:solidFill>
              </a:rPr>
              <a:t>QA: Project</a:t>
            </a:r>
          </a:p>
        </p:txBody>
      </p:sp>
      <p:pic>
        <p:nvPicPr>
          <p:cNvPr id="27" name="Picture 26" descr="oracle db no line.png"/>
          <p:cNvPicPr>
            <a:picLocks noChangeAspect="1"/>
          </p:cNvPicPr>
          <p:nvPr/>
        </p:nvPicPr>
        <p:blipFill>
          <a:blip r:embed="rId6" cstate="print"/>
          <a:stretch>
            <a:fillRect/>
          </a:stretch>
        </p:blipFill>
        <p:spPr bwMode="auto">
          <a:xfrm>
            <a:off x="338016" y="5276850"/>
            <a:ext cx="381000" cy="500062"/>
          </a:xfrm>
          <a:prstGeom prst="rect">
            <a:avLst/>
          </a:prstGeom>
          <a:effectLst>
            <a:outerShdw blurRad="38100" dir="2700000">
              <a:srgbClr val="000000"/>
            </a:outerShdw>
          </a:effectLst>
        </p:spPr>
      </p:pic>
      <p:pic>
        <p:nvPicPr>
          <p:cNvPr id="28" name="Picture 27" descr="oracle db no line.png"/>
          <p:cNvPicPr>
            <a:picLocks noChangeAspect="1"/>
          </p:cNvPicPr>
          <p:nvPr/>
        </p:nvPicPr>
        <p:blipFill>
          <a:blip r:embed="rId6" cstate="print"/>
          <a:stretch>
            <a:fillRect/>
          </a:stretch>
        </p:blipFill>
        <p:spPr bwMode="auto">
          <a:xfrm>
            <a:off x="947616" y="5275262"/>
            <a:ext cx="381000" cy="498475"/>
          </a:xfrm>
          <a:prstGeom prst="rect">
            <a:avLst/>
          </a:prstGeom>
          <a:effectLst>
            <a:outerShdw blurRad="38100" dir="2700000">
              <a:srgbClr val="000000"/>
            </a:outerShdw>
          </a:effectLst>
        </p:spPr>
      </p:pic>
      <p:pic>
        <p:nvPicPr>
          <p:cNvPr id="29" name="Picture 28" descr="oracle db no line.png"/>
          <p:cNvPicPr>
            <a:picLocks noChangeAspect="1"/>
          </p:cNvPicPr>
          <p:nvPr/>
        </p:nvPicPr>
        <p:blipFill>
          <a:blip r:embed="rId6" cstate="print"/>
          <a:stretch>
            <a:fillRect/>
          </a:stretch>
        </p:blipFill>
        <p:spPr bwMode="auto">
          <a:xfrm>
            <a:off x="1785816" y="5272087"/>
            <a:ext cx="381000" cy="500063"/>
          </a:xfrm>
          <a:prstGeom prst="rect">
            <a:avLst/>
          </a:prstGeom>
          <a:effectLst>
            <a:outerShdw blurRad="38100" dir="2700000">
              <a:srgbClr val="000000"/>
            </a:outerShdw>
          </a:effectLst>
        </p:spPr>
      </p:pic>
      <p:pic>
        <p:nvPicPr>
          <p:cNvPr id="30" name="Picture 29" descr="oracle db no line.png"/>
          <p:cNvPicPr>
            <a:picLocks noChangeAspect="1"/>
          </p:cNvPicPr>
          <p:nvPr/>
        </p:nvPicPr>
        <p:blipFill>
          <a:blip r:embed="rId6" cstate="print"/>
          <a:stretch>
            <a:fillRect/>
          </a:stretch>
        </p:blipFill>
        <p:spPr bwMode="auto">
          <a:xfrm>
            <a:off x="2624016" y="5275262"/>
            <a:ext cx="381000" cy="498475"/>
          </a:xfrm>
          <a:prstGeom prst="rect">
            <a:avLst/>
          </a:prstGeom>
          <a:effectLst>
            <a:outerShdw blurRad="38100" dir="2700000">
              <a:srgbClr val="000000"/>
            </a:outerShdw>
          </a:effectLst>
        </p:spPr>
      </p:pic>
      <p:pic>
        <p:nvPicPr>
          <p:cNvPr id="31" name="Picture 30" descr="oracle db no line.png"/>
          <p:cNvPicPr>
            <a:picLocks noChangeAspect="1"/>
          </p:cNvPicPr>
          <p:nvPr/>
        </p:nvPicPr>
        <p:blipFill>
          <a:blip r:embed="rId6" cstate="print"/>
          <a:stretch>
            <a:fillRect/>
          </a:stretch>
        </p:blipFill>
        <p:spPr bwMode="auto">
          <a:xfrm>
            <a:off x="3233616" y="5275262"/>
            <a:ext cx="381000" cy="498475"/>
          </a:xfrm>
          <a:prstGeom prst="rect">
            <a:avLst/>
          </a:prstGeom>
          <a:effectLst>
            <a:outerShdw blurRad="38100" dir="2700000">
              <a:srgbClr val="000000"/>
            </a:outerShdw>
          </a:effectLst>
        </p:spPr>
      </p:pic>
      <p:pic>
        <p:nvPicPr>
          <p:cNvPr id="32" name="Picture 31" descr="oracle db no line.png"/>
          <p:cNvPicPr>
            <a:picLocks noChangeAspect="1"/>
          </p:cNvPicPr>
          <p:nvPr/>
        </p:nvPicPr>
        <p:blipFill>
          <a:blip r:embed="rId6" cstate="print"/>
          <a:stretch>
            <a:fillRect/>
          </a:stretch>
        </p:blipFill>
        <p:spPr bwMode="auto">
          <a:xfrm>
            <a:off x="3843216" y="5272087"/>
            <a:ext cx="381000" cy="500063"/>
          </a:xfrm>
          <a:prstGeom prst="rect">
            <a:avLst/>
          </a:prstGeom>
          <a:effectLst>
            <a:outerShdw blurRad="38100" dir="2700000">
              <a:srgbClr val="000000"/>
            </a:outerShdw>
          </a:effectLst>
        </p:spPr>
      </p:pic>
      <p:pic>
        <p:nvPicPr>
          <p:cNvPr id="72" name="Picture 71" descr="oracle server.png"/>
          <p:cNvPicPr>
            <a:picLocks noChangeAspect="1"/>
          </p:cNvPicPr>
          <p:nvPr/>
        </p:nvPicPr>
        <p:blipFill>
          <a:blip r:embed="rId7" cstate="print"/>
          <a:stretch>
            <a:fillRect/>
          </a:stretch>
        </p:blipFill>
        <p:spPr>
          <a:xfrm>
            <a:off x="1033341" y="2805112"/>
            <a:ext cx="904875" cy="336550"/>
          </a:xfrm>
          <a:prstGeom prst="rect">
            <a:avLst/>
          </a:prstGeom>
          <a:effectLst>
            <a:outerShdw blurRad="38100" dir="2700000">
              <a:srgbClr val="000000"/>
            </a:outerShdw>
          </a:effectLst>
        </p:spPr>
      </p:pic>
      <p:pic>
        <p:nvPicPr>
          <p:cNvPr id="73" name="Picture 4"/>
          <p:cNvPicPr>
            <a:picLocks noChangeAspect="1"/>
          </p:cNvPicPr>
          <p:nvPr/>
        </p:nvPicPr>
        <p:blipFill>
          <a:blip r:embed="rId8" cstate="print"/>
          <a:srcRect/>
          <a:stretch>
            <a:fillRect/>
          </a:stretch>
        </p:blipFill>
        <p:spPr bwMode="auto">
          <a:xfrm>
            <a:off x="1130179" y="2652712"/>
            <a:ext cx="665162" cy="90488"/>
          </a:xfrm>
          <a:prstGeom prst="rect">
            <a:avLst/>
          </a:prstGeom>
          <a:noFill/>
          <a:ln w="9525">
            <a:noFill/>
            <a:miter lim="800000"/>
            <a:headEnd/>
            <a:tailEnd/>
          </a:ln>
        </p:spPr>
      </p:pic>
      <p:sp>
        <p:nvSpPr>
          <p:cNvPr id="95" name="Rectangle 94"/>
          <p:cNvSpPr/>
          <p:nvPr/>
        </p:nvSpPr>
        <p:spPr bwMode="auto">
          <a:xfrm>
            <a:off x="185616" y="5091112"/>
            <a:ext cx="4419600" cy="381000"/>
          </a:xfrm>
          <a:prstGeom prst="rect">
            <a:avLst/>
          </a:prstGeom>
          <a:solidFill>
            <a:schemeClr val="tx1">
              <a:lumMod val="75000"/>
            </a:schemeClr>
          </a:solidFill>
          <a:ln w="12700" cap="flat" cmpd="sng" algn="ctr">
            <a:noFill/>
            <a:prstDash val="solid"/>
            <a:round/>
            <a:headEnd type="none" w="med" len="med"/>
            <a:tailEnd type="none" w="med" len="med"/>
          </a:ln>
          <a:effectLst/>
        </p:spPr>
        <p:txBody>
          <a:bodyPr anchor="ctr">
            <a:prstTxWarp prst="textNoShape">
              <a:avLst/>
            </a:prstTxWarp>
            <a:spAutoFit/>
          </a:bodyPr>
          <a:lstStyle/>
          <a:p>
            <a:pPr>
              <a:spcBef>
                <a:spcPct val="30000"/>
              </a:spcBef>
              <a:defRPr/>
            </a:pPr>
            <a:endParaRPr lang="en-US" sz="1600" b="1">
              <a:solidFill>
                <a:prstClr val="black"/>
              </a:solidFill>
              <a:latin typeface="Arial" charset="0"/>
            </a:endParaRPr>
          </a:p>
        </p:txBody>
      </p:sp>
      <p:sp>
        <p:nvSpPr>
          <p:cNvPr id="96" name="TextBox 116"/>
          <p:cNvSpPr txBox="1">
            <a:spLocks noChangeArrowheads="1"/>
          </p:cNvSpPr>
          <p:nvPr/>
        </p:nvSpPr>
        <p:spPr bwMode="auto">
          <a:xfrm>
            <a:off x="947616" y="5194965"/>
            <a:ext cx="2815259" cy="277147"/>
          </a:xfrm>
          <a:prstGeom prst="rect">
            <a:avLst/>
          </a:prstGeom>
          <a:noFill/>
          <a:ln w="9525">
            <a:noFill/>
            <a:miter lim="800000"/>
            <a:headEnd/>
            <a:tailEnd/>
          </a:ln>
        </p:spPr>
        <p:txBody>
          <a:bodyPr>
            <a:prstTxWarp prst="textNoShape">
              <a:avLst/>
            </a:prstTxWarp>
            <a:spAutoFit/>
          </a:bodyPr>
          <a:lstStyle/>
          <a:p>
            <a:pPr algn="ctr"/>
            <a:r>
              <a:rPr lang="en-US" sz="1200" b="1" dirty="0">
                <a:solidFill>
                  <a:prstClr val="white"/>
                </a:solidFill>
              </a:rPr>
              <a:t>Dev: Project</a:t>
            </a:r>
          </a:p>
        </p:txBody>
      </p:sp>
      <p:pic>
        <p:nvPicPr>
          <p:cNvPr id="97" name="Picture 96" descr="oracle db no line.png"/>
          <p:cNvPicPr>
            <a:picLocks noChangeAspect="1"/>
          </p:cNvPicPr>
          <p:nvPr/>
        </p:nvPicPr>
        <p:blipFill>
          <a:blip r:embed="rId6" cstate="print"/>
          <a:stretch>
            <a:fillRect/>
          </a:stretch>
        </p:blipFill>
        <p:spPr bwMode="auto">
          <a:xfrm>
            <a:off x="338016" y="4743450"/>
            <a:ext cx="381000" cy="500062"/>
          </a:xfrm>
          <a:prstGeom prst="rect">
            <a:avLst/>
          </a:prstGeom>
          <a:effectLst>
            <a:outerShdw blurRad="38100" dir="2700000">
              <a:srgbClr val="000000"/>
            </a:outerShdw>
          </a:effectLst>
        </p:spPr>
      </p:pic>
      <p:pic>
        <p:nvPicPr>
          <p:cNvPr id="98" name="Picture 97" descr="oracle db no line.png"/>
          <p:cNvPicPr>
            <a:picLocks noChangeAspect="1"/>
          </p:cNvPicPr>
          <p:nvPr/>
        </p:nvPicPr>
        <p:blipFill>
          <a:blip r:embed="rId6" cstate="print"/>
          <a:stretch>
            <a:fillRect/>
          </a:stretch>
        </p:blipFill>
        <p:spPr bwMode="auto">
          <a:xfrm>
            <a:off x="947616" y="4741862"/>
            <a:ext cx="381000" cy="498475"/>
          </a:xfrm>
          <a:prstGeom prst="rect">
            <a:avLst/>
          </a:prstGeom>
          <a:effectLst>
            <a:outerShdw blurRad="38100" dir="2700000">
              <a:srgbClr val="000000"/>
            </a:outerShdw>
          </a:effectLst>
        </p:spPr>
      </p:pic>
      <p:pic>
        <p:nvPicPr>
          <p:cNvPr id="99" name="Picture 98" descr="oracle db no line.png"/>
          <p:cNvPicPr>
            <a:picLocks noChangeAspect="1"/>
          </p:cNvPicPr>
          <p:nvPr/>
        </p:nvPicPr>
        <p:blipFill>
          <a:blip r:embed="rId6" cstate="print"/>
          <a:stretch>
            <a:fillRect/>
          </a:stretch>
        </p:blipFill>
        <p:spPr bwMode="auto">
          <a:xfrm>
            <a:off x="1785816" y="4738687"/>
            <a:ext cx="381000" cy="500063"/>
          </a:xfrm>
          <a:prstGeom prst="rect">
            <a:avLst/>
          </a:prstGeom>
          <a:effectLst>
            <a:outerShdw blurRad="38100" dir="2700000">
              <a:srgbClr val="000000"/>
            </a:outerShdw>
          </a:effectLst>
        </p:spPr>
      </p:pic>
      <p:pic>
        <p:nvPicPr>
          <p:cNvPr id="100" name="Picture 99" descr="oracle db no line.png"/>
          <p:cNvPicPr>
            <a:picLocks noChangeAspect="1"/>
          </p:cNvPicPr>
          <p:nvPr/>
        </p:nvPicPr>
        <p:blipFill>
          <a:blip r:embed="rId6" cstate="print"/>
          <a:stretch>
            <a:fillRect/>
          </a:stretch>
        </p:blipFill>
        <p:spPr bwMode="auto">
          <a:xfrm>
            <a:off x="2624016" y="4741862"/>
            <a:ext cx="381000" cy="498475"/>
          </a:xfrm>
          <a:prstGeom prst="rect">
            <a:avLst/>
          </a:prstGeom>
          <a:effectLst>
            <a:outerShdw blurRad="38100" dir="2700000">
              <a:srgbClr val="000000"/>
            </a:outerShdw>
          </a:effectLst>
        </p:spPr>
      </p:pic>
      <p:pic>
        <p:nvPicPr>
          <p:cNvPr id="101" name="Picture 100" descr="oracle db no line.png"/>
          <p:cNvPicPr>
            <a:picLocks noChangeAspect="1"/>
          </p:cNvPicPr>
          <p:nvPr/>
        </p:nvPicPr>
        <p:blipFill>
          <a:blip r:embed="rId6" cstate="print"/>
          <a:stretch>
            <a:fillRect/>
          </a:stretch>
        </p:blipFill>
        <p:spPr bwMode="auto">
          <a:xfrm>
            <a:off x="3233616" y="4741862"/>
            <a:ext cx="381000" cy="498475"/>
          </a:xfrm>
          <a:prstGeom prst="rect">
            <a:avLst/>
          </a:prstGeom>
          <a:effectLst>
            <a:outerShdw blurRad="38100" dir="2700000">
              <a:srgbClr val="000000"/>
            </a:outerShdw>
          </a:effectLst>
        </p:spPr>
      </p:pic>
      <p:pic>
        <p:nvPicPr>
          <p:cNvPr id="102" name="Picture 101" descr="oracle db no line.png"/>
          <p:cNvPicPr>
            <a:picLocks noChangeAspect="1"/>
          </p:cNvPicPr>
          <p:nvPr/>
        </p:nvPicPr>
        <p:blipFill>
          <a:blip r:embed="rId6" cstate="print"/>
          <a:stretch>
            <a:fillRect/>
          </a:stretch>
        </p:blipFill>
        <p:spPr bwMode="auto">
          <a:xfrm>
            <a:off x="3843216" y="4738687"/>
            <a:ext cx="381000" cy="500063"/>
          </a:xfrm>
          <a:prstGeom prst="rect">
            <a:avLst/>
          </a:prstGeom>
          <a:effectLst>
            <a:outerShdw blurRad="38100" dir="2700000">
              <a:srgbClr val="000000"/>
            </a:outerShdw>
          </a:effectLst>
        </p:spPr>
      </p:pic>
      <p:sp>
        <p:nvSpPr>
          <p:cNvPr id="107" name="Rectangle 106"/>
          <p:cNvSpPr/>
          <p:nvPr/>
        </p:nvSpPr>
        <p:spPr bwMode="auto">
          <a:xfrm>
            <a:off x="185616" y="4557712"/>
            <a:ext cx="4419600" cy="381000"/>
          </a:xfrm>
          <a:prstGeom prst="rect">
            <a:avLst/>
          </a:prstGeom>
          <a:solidFill>
            <a:schemeClr val="tx1">
              <a:lumMod val="75000"/>
            </a:schemeClr>
          </a:solidFill>
          <a:ln w="12700" cap="flat" cmpd="sng" algn="ctr">
            <a:noFill/>
            <a:prstDash val="solid"/>
            <a:round/>
            <a:headEnd type="none" w="med" len="med"/>
            <a:tailEnd type="none" w="med" len="med"/>
          </a:ln>
          <a:effectLst/>
        </p:spPr>
        <p:txBody>
          <a:bodyPr anchor="ctr">
            <a:prstTxWarp prst="textNoShape">
              <a:avLst/>
            </a:prstTxWarp>
            <a:spAutoFit/>
          </a:bodyPr>
          <a:lstStyle/>
          <a:p>
            <a:pPr>
              <a:spcBef>
                <a:spcPct val="30000"/>
              </a:spcBef>
              <a:defRPr/>
            </a:pPr>
            <a:endParaRPr lang="en-US" sz="1600" b="1">
              <a:solidFill>
                <a:prstClr val="black"/>
              </a:solidFill>
              <a:latin typeface="Arial" charset="0"/>
            </a:endParaRPr>
          </a:p>
        </p:txBody>
      </p:sp>
      <p:sp>
        <p:nvSpPr>
          <p:cNvPr id="108" name="TextBox 116"/>
          <p:cNvSpPr txBox="1">
            <a:spLocks noChangeArrowheads="1"/>
          </p:cNvSpPr>
          <p:nvPr/>
        </p:nvSpPr>
        <p:spPr bwMode="auto">
          <a:xfrm>
            <a:off x="947616" y="4661565"/>
            <a:ext cx="2815259" cy="277147"/>
          </a:xfrm>
          <a:prstGeom prst="rect">
            <a:avLst/>
          </a:prstGeom>
          <a:noFill/>
          <a:ln w="9525">
            <a:noFill/>
            <a:miter lim="800000"/>
            <a:headEnd/>
            <a:tailEnd/>
          </a:ln>
        </p:spPr>
        <p:txBody>
          <a:bodyPr>
            <a:prstTxWarp prst="textNoShape">
              <a:avLst/>
            </a:prstTxWarp>
            <a:spAutoFit/>
          </a:bodyPr>
          <a:lstStyle/>
          <a:p>
            <a:pPr algn="ctr"/>
            <a:r>
              <a:rPr lang="en-US" sz="1200" b="1" dirty="0">
                <a:solidFill>
                  <a:prstClr val="white"/>
                </a:solidFill>
              </a:rPr>
              <a:t>QA: Prod Support</a:t>
            </a:r>
          </a:p>
        </p:txBody>
      </p:sp>
      <p:pic>
        <p:nvPicPr>
          <p:cNvPr id="109" name="Picture 108" descr="oracle db no line.png"/>
          <p:cNvPicPr>
            <a:picLocks noChangeAspect="1"/>
          </p:cNvPicPr>
          <p:nvPr/>
        </p:nvPicPr>
        <p:blipFill>
          <a:blip r:embed="rId6" cstate="print"/>
          <a:stretch>
            <a:fillRect/>
          </a:stretch>
        </p:blipFill>
        <p:spPr bwMode="auto">
          <a:xfrm>
            <a:off x="338016" y="4210050"/>
            <a:ext cx="381000" cy="500062"/>
          </a:xfrm>
          <a:prstGeom prst="rect">
            <a:avLst/>
          </a:prstGeom>
          <a:effectLst>
            <a:outerShdw blurRad="38100" dir="2700000">
              <a:srgbClr val="000000"/>
            </a:outerShdw>
          </a:effectLst>
        </p:spPr>
      </p:pic>
      <p:pic>
        <p:nvPicPr>
          <p:cNvPr id="110" name="Picture 109" descr="oracle db no line.png"/>
          <p:cNvPicPr>
            <a:picLocks noChangeAspect="1"/>
          </p:cNvPicPr>
          <p:nvPr/>
        </p:nvPicPr>
        <p:blipFill>
          <a:blip r:embed="rId6" cstate="print"/>
          <a:stretch>
            <a:fillRect/>
          </a:stretch>
        </p:blipFill>
        <p:spPr bwMode="auto">
          <a:xfrm>
            <a:off x="947616" y="4208462"/>
            <a:ext cx="381000" cy="498475"/>
          </a:xfrm>
          <a:prstGeom prst="rect">
            <a:avLst/>
          </a:prstGeom>
          <a:effectLst>
            <a:outerShdw blurRad="38100" dir="2700000">
              <a:srgbClr val="000000"/>
            </a:outerShdw>
          </a:effectLst>
        </p:spPr>
      </p:pic>
      <p:pic>
        <p:nvPicPr>
          <p:cNvPr id="111" name="Picture 110" descr="oracle db no line.png"/>
          <p:cNvPicPr>
            <a:picLocks noChangeAspect="1"/>
          </p:cNvPicPr>
          <p:nvPr/>
        </p:nvPicPr>
        <p:blipFill>
          <a:blip r:embed="rId6" cstate="print"/>
          <a:stretch>
            <a:fillRect/>
          </a:stretch>
        </p:blipFill>
        <p:spPr bwMode="auto">
          <a:xfrm>
            <a:off x="1785816" y="4205287"/>
            <a:ext cx="381000" cy="500063"/>
          </a:xfrm>
          <a:prstGeom prst="rect">
            <a:avLst/>
          </a:prstGeom>
          <a:effectLst>
            <a:outerShdw blurRad="38100" dir="2700000">
              <a:srgbClr val="000000"/>
            </a:outerShdw>
          </a:effectLst>
        </p:spPr>
      </p:pic>
      <p:pic>
        <p:nvPicPr>
          <p:cNvPr id="112" name="Picture 111" descr="oracle db no line.png"/>
          <p:cNvPicPr>
            <a:picLocks noChangeAspect="1"/>
          </p:cNvPicPr>
          <p:nvPr/>
        </p:nvPicPr>
        <p:blipFill>
          <a:blip r:embed="rId6" cstate="print"/>
          <a:stretch>
            <a:fillRect/>
          </a:stretch>
        </p:blipFill>
        <p:spPr bwMode="auto">
          <a:xfrm>
            <a:off x="2624016" y="4208462"/>
            <a:ext cx="381000" cy="498475"/>
          </a:xfrm>
          <a:prstGeom prst="rect">
            <a:avLst/>
          </a:prstGeom>
          <a:effectLst>
            <a:outerShdw blurRad="38100" dir="2700000">
              <a:srgbClr val="000000"/>
            </a:outerShdw>
          </a:effectLst>
        </p:spPr>
      </p:pic>
      <p:pic>
        <p:nvPicPr>
          <p:cNvPr id="113" name="Picture 112" descr="oracle db no line.png"/>
          <p:cNvPicPr>
            <a:picLocks noChangeAspect="1"/>
          </p:cNvPicPr>
          <p:nvPr/>
        </p:nvPicPr>
        <p:blipFill>
          <a:blip r:embed="rId6" cstate="print"/>
          <a:stretch>
            <a:fillRect/>
          </a:stretch>
        </p:blipFill>
        <p:spPr bwMode="auto">
          <a:xfrm>
            <a:off x="3233616" y="4208462"/>
            <a:ext cx="381000" cy="498475"/>
          </a:xfrm>
          <a:prstGeom prst="rect">
            <a:avLst/>
          </a:prstGeom>
          <a:effectLst>
            <a:outerShdw blurRad="38100" dir="2700000">
              <a:srgbClr val="000000"/>
            </a:outerShdw>
          </a:effectLst>
        </p:spPr>
      </p:pic>
      <p:pic>
        <p:nvPicPr>
          <p:cNvPr id="114" name="Picture 113" descr="oracle db no line.png"/>
          <p:cNvPicPr>
            <a:picLocks noChangeAspect="1"/>
          </p:cNvPicPr>
          <p:nvPr/>
        </p:nvPicPr>
        <p:blipFill>
          <a:blip r:embed="rId6" cstate="print"/>
          <a:stretch>
            <a:fillRect/>
          </a:stretch>
        </p:blipFill>
        <p:spPr bwMode="auto">
          <a:xfrm>
            <a:off x="3843216" y="4205287"/>
            <a:ext cx="381000" cy="500063"/>
          </a:xfrm>
          <a:prstGeom prst="rect">
            <a:avLst/>
          </a:prstGeom>
          <a:effectLst>
            <a:outerShdw blurRad="38100" dir="2700000">
              <a:srgbClr val="000000"/>
            </a:outerShdw>
          </a:effectLst>
        </p:spPr>
      </p:pic>
      <p:sp>
        <p:nvSpPr>
          <p:cNvPr id="119" name="Rectangle 118"/>
          <p:cNvSpPr/>
          <p:nvPr/>
        </p:nvSpPr>
        <p:spPr bwMode="auto">
          <a:xfrm>
            <a:off x="185616" y="4052887"/>
            <a:ext cx="4419600" cy="381000"/>
          </a:xfrm>
          <a:prstGeom prst="rect">
            <a:avLst/>
          </a:prstGeom>
          <a:solidFill>
            <a:schemeClr val="tx1">
              <a:lumMod val="75000"/>
            </a:schemeClr>
          </a:solidFill>
          <a:ln w="12700" cap="flat" cmpd="sng" algn="ctr">
            <a:noFill/>
            <a:prstDash val="solid"/>
            <a:round/>
            <a:headEnd type="none" w="med" len="med"/>
            <a:tailEnd type="none" w="med" len="med"/>
          </a:ln>
          <a:effectLst/>
        </p:spPr>
        <p:txBody>
          <a:bodyPr anchor="ctr">
            <a:prstTxWarp prst="textNoShape">
              <a:avLst/>
            </a:prstTxWarp>
            <a:spAutoFit/>
          </a:bodyPr>
          <a:lstStyle/>
          <a:p>
            <a:pPr>
              <a:spcBef>
                <a:spcPct val="30000"/>
              </a:spcBef>
              <a:defRPr/>
            </a:pPr>
            <a:endParaRPr lang="en-US" sz="1600" b="1">
              <a:solidFill>
                <a:prstClr val="black"/>
              </a:solidFill>
              <a:latin typeface="Arial" charset="0"/>
            </a:endParaRPr>
          </a:p>
        </p:txBody>
      </p:sp>
      <p:sp>
        <p:nvSpPr>
          <p:cNvPr id="120" name="TextBox 116"/>
          <p:cNvSpPr txBox="1">
            <a:spLocks noChangeArrowheads="1"/>
          </p:cNvSpPr>
          <p:nvPr/>
        </p:nvSpPr>
        <p:spPr bwMode="auto">
          <a:xfrm>
            <a:off x="947616" y="4156740"/>
            <a:ext cx="2815259" cy="277147"/>
          </a:xfrm>
          <a:prstGeom prst="rect">
            <a:avLst/>
          </a:prstGeom>
          <a:noFill/>
          <a:ln w="9525">
            <a:noFill/>
            <a:miter lim="800000"/>
            <a:headEnd/>
            <a:tailEnd/>
          </a:ln>
        </p:spPr>
        <p:txBody>
          <a:bodyPr>
            <a:prstTxWarp prst="textNoShape">
              <a:avLst/>
            </a:prstTxWarp>
            <a:spAutoFit/>
          </a:bodyPr>
          <a:lstStyle/>
          <a:p>
            <a:pPr algn="ctr"/>
            <a:r>
              <a:rPr lang="en-US" sz="1200" b="1" dirty="0">
                <a:solidFill>
                  <a:prstClr val="white"/>
                </a:solidFill>
              </a:rPr>
              <a:t>Dev: Prod Support</a:t>
            </a:r>
          </a:p>
        </p:txBody>
      </p:sp>
      <p:pic>
        <p:nvPicPr>
          <p:cNvPr id="121" name="Picture 120" descr="oracle db no line.png"/>
          <p:cNvPicPr>
            <a:picLocks noChangeAspect="1"/>
          </p:cNvPicPr>
          <p:nvPr/>
        </p:nvPicPr>
        <p:blipFill>
          <a:blip r:embed="rId6" cstate="print"/>
          <a:stretch>
            <a:fillRect/>
          </a:stretch>
        </p:blipFill>
        <p:spPr bwMode="auto">
          <a:xfrm>
            <a:off x="338016" y="3724275"/>
            <a:ext cx="381000" cy="500062"/>
          </a:xfrm>
          <a:prstGeom prst="rect">
            <a:avLst/>
          </a:prstGeom>
          <a:effectLst>
            <a:outerShdw blurRad="38100" dir="2700000">
              <a:srgbClr val="000000"/>
            </a:outerShdw>
          </a:effectLst>
        </p:spPr>
      </p:pic>
      <p:pic>
        <p:nvPicPr>
          <p:cNvPr id="122" name="Picture 121" descr="oracle db no line.png"/>
          <p:cNvPicPr>
            <a:picLocks noChangeAspect="1"/>
          </p:cNvPicPr>
          <p:nvPr/>
        </p:nvPicPr>
        <p:blipFill>
          <a:blip r:embed="rId6" cstate="print"/>
          <a:stretch>
            <a:fillRect/>
          </a:stretch>
        </p:blipFill>
        <p:spPr bwMode="auto">
          <a:xfrm>
            <a:off x="947616" y="3722687"/>
            <a:ext cx="381000" cy="498475"/>
          </a:xfrm>
          <a:prstGeom prst="rect">
            <a:avLst/>
          </a:prstGeom>
          <a:effectLst>
            <a:outerShdw blurRad="38100" dir="2700000">
              <a:srgbClr val="000000"/>
            </a:outerShdw>
          </a:effectLst>
        </p:spPr>
      </p:pic>
      <p:pic>
        <p:nvPicPr>
          <p:cNvPr id="123" name="Picture 122" descr="oracle db no line.png"/>
          <p:cNvPicPr>
            <a:picLocks noChangeAspect="1"/>
          </p:cNvPicPr>
          <p:nvPr/>
        </p:nvPicPr>
        <p:blipFill>
          <a:blip r:embed="rId6" cstate="print"/>
          <a:stretch>
            <a:fillRect/>
          </a:stretch>
        </p:blipFill>
        <p:spPr bwMode="auto">
          <a:xfrm>
            <a:off x="1785816" y="3719512"/>
            <a:ext cx="381000" cy="500063"/>
          </a:xfrm>
          <a:prstGeom prst="rect">
            <a:avLst/>
          </a:prstGeom>
          <a:effectLst>
            <a:outerShdw blurRad="38100" dir="2700000">
              <a:srgbClr val="000000"/>
            </a:outerShdw>
          </a:effectLst>
        </p:spPr>
      </p:pic>
      <p:pic>
        <p:nvPicPr>
          <p:cNvPr id="124" name="Picture 123" descr="oracle db no line.png"/>
          <p:cNvPicPr>
            <a:picLocks noChangeAspect="1"/>
          </p:cNvPicPr>
          <p:nvPr/>
        </p:nvPicPr>
        <p:blipFill>
          <a:blip r:embed="rId6" cstate="print"/>
          <a:stretch>
            <a:fillRect/>
          </a:stretch>
        </p:blipFill>
        <p:spPr bwMode="auto">
          <a:xfrm>
            <a:off x="2624016" y="3722687"/>
            <a:ext cx="381000" cy="498475"/>
          </a:xfrm>
          <a:prstGeom prst="rect">
            <a:avLst/>
          </a:prstGeom>
          <a:effectLst>
            <a:outerShdw blurRad="38100" dir="2700000">
              <a:srgbClr val="000000"/>
            </a:outerShdw>
          </a:effectLst>
        </p:spPr>
      </p:pic>
      <p:pic>
        <p:nvPicPr>
          <p:cNvPr id="125" name="Picture 124" descr="oracle db no line.png"/>
          <p:cNvPicPr>
            <a:picLocks noChangeAspect="1"/>
          </p:cNvPicPr>
          <p:nvPr/>
        </p:nvPicPr>
        <p:blipFill>
          <a:blip r:embed="rId6" cstate="print"/>
          <a:stretch>
            <a:fillRect/>
          </a:stretch>
        </p:blipFill>
        <p:spPr bwMode="auto">
          <a:xfrm>
            <a:off x="3233616" y="3722687"/>
            <a:ext cx="381000" cy="498475"/>
          </a:xfrm>
          <a:prstGeom prst="rect">
            <a:avLst/>
          </a:prstGeom>
          <a:effectLst>
            <a:outerShdw blurRad="38100" dir="2700000">
              <a:srgbClr val="000000"/>
            </a:outerShdw>
          </a:effectLst>
        </p:spPr>
      </p:pic>
      <p:pic>
        <p:nvPicPr>
          <p:cNvPr id="126" name="Picture 125" descr="oracle db no line.png"/>
          <p:cNvPicPr>
            <a:picLocks noChangeAspect="1"/>
          </p:cNvPicPr>
          <p:nvPr/>
        </p:nvPicPr>
        <p:blipFill>
          <a:blip r:embed="rId6" cstate="print"/>
          <a:stretch>
            <a:fillRect/>
          </a:stretch>
        </p:blipFill>
        <p:spPr bwMode="auto">
          <a:xfrm>
            <a:off x="3843216" y="3719512"/>
            <a:ext cx="381000" cy="500063"/>
          </a:xfrm>
          <a:prstGeom prst="rect">
            <a:avLst/>
          </a:prstGeom>
          <a:effectLst>
            <a:outerShdw blurRad="38100" dir="2700000">
              <a:srgbClr val="000000"/>
            </a:outerShdw>
          </a:effectLst>
        </p:spPr>
      </p:pic>
      <p:sp>
        <p:nvSpPr>
          <p:cNvPr id="131" name="Rectangle 130"/>
          <p:cNvSpPr/>
          <p:nvPr/>
        </p:nvSpPr>
        <p:spPr bwMode="auto">
          <a:xfrm>
            <a:off x="185616" y="3567112"/>
            <a:ext cx="4419600" cy="381000"/>
          </a:xfrm>
          <a:prstGeom prst="rect">
            <a:avLst/>
          </a:prstGeom>
          <a:solidFill>
            <a:schemeClr val="tx1">
              <a:lumMod val="75000"/>
            </a:schemeClr>
          </a:solidFill>
          <a:ln w="12700" cap="flat" cmpd="sng" algn="ctr">
            <a:noFill/>
            <a:prstDash val="solid"/>
            <a:round/>
            <a:headEnd type="none" w="med" len="med"/>
            <a:tailEnd type="none" w="med" len="med"/>
          </a:ln>
          <a:effectLst/>
        </p:spPr>
        <p:txBody>
          <a:bodyPr anchor="ctr">
            <a:prstTxWarp prst="textNoShape">
              <a:avLst/>
            </a:prstTxWarp>
            <a:spAutoFit/>
          </a:bodyPr>
          <a:lstStyle/>
          <a:p>
            <a:pPr>
              <a:spcBef>
                <a:spcPct val="30000"/>
              </a:spcBef>
              <a:defRPr/>
            </a:pPr>
            <a:endParaRPr lang="en-US" sz="1600" b="1">
              <a:solidFill>
                <a:prstClr val="black"/>
              </a:solidFill>
              <a:latin typeface="Arial" charset="0"/>
            </a:endParaRPr>
          </a:p>
        </p:txBody>
      </p:sp>
      <p:sp>
        <p:nvSpPr>
          <p:cNvPr id="132" name="TextBox 116"/>
          <p:cNvSpPr txBox="1">
            <a:spLocks noChangeArrowheads="1"/>
          </p:cNvSpPr>
          <p:nvPr/>
        </p:nvSpPr>
        <p:spPr bwMode="auto">
          <a:xfrm>
            <a:off x="947616" y="3670965"/>
            <a:ext cx="2815259" cy="277147"/>
          </a:xfrm>
          <a:prstGeom prst="rect">
            <a:avLst/>
          </a:prstGeom>
          <a:noFill/>
          <a:ln w="9525">
            <a:noFill/>
            <a:miter lim="800000"/>
            <a:headEnd/>
            <a:tailEnd/>
          </a:ln>
        </p:spPr>
        <p:txBody>
          <a:bodyPr>
            <a:prstTxWarp prst="textNoShape">
              <a:avLst/>
            </a:prstTxWarp>
            <a:spAutoFit/>
          </a:bodyPr>
          <a:lstStyle/>
          <a:p>
            <a:pPr algn="ctr"/>
            <a:r>
              <a:rPr lang="en-US" sz="1200" b="1" dirty="0">
                <a:solidFill>
                  <a:prstClr val="white"/>
                </a:solidFill>
              </a:rPr>
              <a:t>Standby via DataGuard</a:t>
            </a:r>
          </a:p>
        </p:txBody>
      </p:sp>
      <p:pic>
        <p:nvPicPr>
          <p:cNvPr id="133" name="Picture 132" descr="oracle db no line.png"/>
          <p:cNvPicPr>
            <a:picLocks noChangeAspect="1"/>
          </p:cNvPicPr>
          <p:nvPr/>
        </p:nvPicPr>
        <p:blipFill>
          <a:blip r:embed="rId6" cstate="print"/>
          <a:stretch>
            <a:fillRect/>
          </a:stretch>
        </p:blipFill>
        <p:spPr bwMode="auto">
          <a:xfrm>
            <a:off x="338016" y="3219450"/>
            <a:ext cx="381000" cy="500062"/>
          </a:xfrm>
          <a:prstGeom prst="rect">
            <a:avLst/>
          </a:prstGeom>
          <a:effectLst>
            <a:outerShdw blurRad="38100" dir="2700000">
              <a:srgbClr val="000000"/>
            </a:outerShdw>
          </a:effectLst>
        </p:spPr>
      </p:pic>
      <p:sp>
        <p:nvSpPr>
          <p:cNvPr id="134" name="TextBox 133"/>
          <p:cNvSpPr txBox="1"/>
          <p:nvPr/>
        </p:nvSpPr>
        <p:spPr bwMode="auto">
          <a:xfrm>
            <a:off x="109416" y="3013075"/>
            <a:ext cx="838200" cy="230187"/>
          </a:xfrm>
          <a:prstGeom prst="rect">
            <a:avLst/>
          </a:prstGeom>
          <a:noFill/>
        </p:spPr>
        <p:txBody>
          <a:bodyPr>
            <a:spAutoFit/>
          </a:bodyPr>
          <a:lstStyle/>
          <a:p>
            <a:pPr algn="ctr">
              <a:defRPr/>
            </a:pPr>
            <a:r>
              <a:rPr lang="en-US" sz="900" b="1" kern="0" dirty="0">
                <a:solidFill>
                  <a:prstClr val="black"/>
                </a:solidFill>
              </a:rPr>
              <a:t>R/3 ERP</a:t>
            </a:r>
          </a:p>
        </p:txBody>
      </p:sp>
      <p:pic>
        <p:nvPicPr>
          <p:cNvPr id="135" name="Picture 134" descr="oracle db no line.png"/>
          <p:cNvPicPr>
            <a:picLocks noChangeAspect="1"/>
          </p:cNvPicPr>
          <p:nvPr/>
        </p:nvPicPr>
        <p:blipFill>
          <a:blip r:embed="rId6" cstate="print"/>
          <a:stretch>
            <a:fillRect/>
          </a:stretch>
        </p:blipFill>
        <p:spPr bwMode="auto">
          <a:xfrm>
            <a:off x="947616" y="3217862"/>
            <a:ext cx="381000" cy="498475"/>
          </a:xfrm>
          <a:prstGeom prst="rect">
            <a:avLst/>
          </a:prstGeom>
          <a:effectLst>
            <a:outerShdw blurRad="38100" dir="2700000">
              <a:srgbClr val="000000"/>
            </a:outerShdw>
          </a:effectLst>
        </p:spPr>
      </p:pic>
      <p:sp>
        <p:nvSpPr>
          <p:cNvPr id="136" name="TextBox 135"/>
          <p:cNvSpPr txBox="1"/>
          <p:nvPr/>
        </p:nvSpPr>
        <p:spPr bwMode="auto">
          <a:xfrm>
            <a:off x="719016" y="3009900"/>
            <a:ext cx="838200" cy="231775"/>
          </a:xfrm>
          <a:prstGeom prst="rect">
            <a:avLst/>
          </a:prstGeom>
          <a:noFill/>
        </p:spPr>
        <p:txBody>
          <a:bodyPr>
            <a:spAutoFit/>
          </a:bodyPr>
          <a:lstStyle/>
          <a:p>
            <a:pPr algn="ctr">
              <a:defRPr/>
            </a:pPr>
            <a:r>
              <a:rPr lang="en-US" sz="900" b="1" kern="0" dirty="0">
                <a:solidFill>
                  <a:prstClr val="black"/>
                </a:solidFill>
              </a:rPr>
              <a:t>BW</a:t>
            </a:r>
          </a:p>
        </p:txBody>
      </p:sp>
      <p:pic>
        <p:nvPicPr>
          <p:cNvPr id="137" name="Picture 136" descr="oracle db no line.png"/>
          <p:cNvPicPr>
            <a:picLocks noChangeAspect="1"/>
          </p:cNvPicPr>
          <p:nvPr/>
        </p:nvPicPr>
        <p:blipFill>
          <a:blip r:embed="rId6" cstate="print"/>
          <a:stretch>
            <a:fillRect/>
          </a:stretch>
        </p:blipFill>
        <p:spPr bwMode="auto">
          <a:xfrm>
            <a:off x="1785816" y="3214687"/>
            <a:ext cx="381000" cy="500063"/>
          </a:xfrm>
          <a:prstGeom prst="rect">
            <a:avLst/>
          </a:prstGeom>
          <a:effectLst>
            <a:outerShdw blurRad="38100" dir="2700000">
              <a:srgbClr val="000000"/>
            </a:outerShdw>
          </a:effectLst>
        </p:spPr>
      </p:pic>
      <p:sp>
        <p:nvSpPr>
          <p:cNvPr id="138" name="TextBox 137"/>
          <p:cNvSpPr txBox="1"/>
          <p:nvPr/>
        </p:nvSpPr>
        <p:spPr bwMode="auto">
          <a:xfrm>
            <a:off x="1557216" y="3008312"/>
            <a:ext cx="838200" cy="230188"/>
          </a:xfrm>
          <a:prstGeom prst="rect">
            <a:avLst/>
          </a:prstGeom>
          <a:noFill/>
        </p:spPr>
        <p:txBody>
          <a:bodyPr>
            <a:spAutoFit/>
          </a:bodyPr>
          <a:lstStyle/>
          <a:p>
            <a:pPr algn="ctr">
              <a:defRPr/>
            </a:pPr>
            <a:r>
              <a:rPr lang="en-US" sz="900" b="1" kern="0" dirty="0">
                <a:solidFill>
                  <a:prstClr val="black"/>
                </a:solidFill>
              </a:rPr>
              <a:t>CRM</a:t>
            </a:r>
          </a:p>
        </p:txBody>
      </p:sp>
      <p:pic>
        <p:nvPicPr>
          <p:cNvPr id="139" name="Picture 138" descr="oracle db no line.png"/>
          <p:cNvPicPr>
            <a:picLocks noChangeAspect="1"/>
          </p:cNvPicPr>
          <p:nvPr/>
        </p:nvPicPr>
        <p:blipFill>
          <a:blip r:embed="rId6" cstate="print"/>
          <a:stretch>
            <a:fillRect/>
          </a:stretch>
        </p:blipFill>
        <p:spPr bwMode="auto">
          <a:xfrm>
            <a:off x="2624016" y="3217862"/>
            <a:ext cx="381000" cy="498475"/>
          </a:xfrm>
          <a:prstGeom prst="rect">
            <a:avLst/>
          </a:prstGeom>
          <a:effectLst>
            <a:outerShdw blurRad="38100" dir="2700000">
              <a:srgbClr val="000000"/>
            </a:outerShdw>
          </a:effectLst>
        </p:spPr>
      </p:pic>
      <p:sp>
        <p:nvSpPr>
          <p:cNvPr id="140" name="TextBox 139"/>
          <p:cNvSpPr txBox="1"/>
          <p:nvPr/>
        </p:nvSpPr>
        <p:spPr bwMode="auto">
          <a:xfrm>
            <a:off x="2395416" y="3009900"/>
            <a:ext cx="838200" cy="231775"/>
          </a:xfrm>
          <a:prstGeom prst="rect">
            <a:avLst/>
          </a:prstGeom>
          <a:noFill/>
        </p:spPr>
        <p:txBody>
          <a:bodyPr>
            <a:spAutoFit/>
          </a:bodyPr>
          <a:lstStyle/>
          <a:p>
            <a:pPr algn="ctr">
              <a:defRPr/>
            </a:pPr>
            <a:r>
              <a:rPr lang="en-US" sz="900" b="1" kern="0" dirty="0">
                <a:solidFill>
                  <a:prstClr val="black"/>
                </a:solidFill>
              </a:rPr>
              <a:t>GTS</a:t>
            </a:r>
          </a:p>
        </p:txBody>
      </p:sp>
      <p:pic>
        <p:nvPicPr>
          <p:cNvPr id="141" name="Picture 140" descr="oracle db no line.png"/>
          <p:cNvPicPr>
            <a:picLocks noChangeAspect="1"/>
          </p:cNvPicPr>
          <p:nvPr/>
        </p:nvPicPr>
        <p:blipFill>
          <a:blip r:embed="rId6" cstate="print"/>
          <a:stretch>
            <a:fillRect/>
          </a:stretch>
        </p:blipFill>
        <p:spPr bwMode="auto">
          <a:xfrm>
            <a:off x="3233616" y="3217862"/>
            <a:ext cx="381000" cy="498475"/>
          </a:xfrm>
          <a:prstGeom prst="rect">
            <a:avLst/>
          </a:prstGeom>
          <a:effectLst>
            <a:outerShdw blurRad="38100" dir="2700000">
              <a:srgbClr val="000000"/>
            </a:outerShdw>
          </a:effectLst>
        </p:spPr>
      </p:pic>
      <p:sp>
        <p:nvSpPr>
          <p:cNvPr id="142" name="TextBox 141"/>
          <p:cNvSpPr txBox="1"/>
          <p:nvPr/>
        </p:nvSpPr>
        <p:spPr bwMode="auto">
          <a:xfrm>
            <a:off x="3005016" y="3009900"/>
            <a:ext cx="838200" cy="231775"/>
          </a:xfrm>
          <a:prstGeom prst="rect">
            <a:avLst/>
          </a:prstGeom>
          <a:noFill/>
        </p:spPr>
        <p:txBody>
          <a:bodyPr>
            <a:spAutoFit/>
          </a:bodyPr>
          <a:lstStyle/>
          <a:p>
            <a:pPr algn="ctr">
              <a:defRPr/>
            </a:pPr>
            <a:r>
              <a:rPr lang="en-US" sz="900" b="1" kern="0" dirty="0">
                <a:solidFill>
                  <a:prstClr val="black"/>
                </a:solidFill>
              </a:rPr>
              <a:t>T&amp;E</a:t>
            </a:r>
          </a:p>
        </p:txBody>
      </p:sp>
      <p:pic>
        <p:nvPicPr>
          <p:cNvPr id="143" name="Picture 142" descr="oracle db no line.png"/>
          <p:cNvPicPr>
            <a:picLocks noChangeAspect="1"/>
          </p:cNvPicPr>
          <p:nvPr/>
        </p:nvPicPr>
        <p:blipFill>
          <a:blip r:embed="rId6" cstate="print"/>
          <a:stretch>
            <a:fillRect/>
          </a:stretch>
        </p:blipFill>
        <p:spPr bwMode="auto">
          <a:xfrm>
            <a:off x="3843216" y="3214687"/>
            <a:ext cx="381000" cy="500063"/>
          </a:xfrm>
          <a:prstGeom prst="rect">
            <a:avLst/>
          </a:prstGeom>
          <a:effectLst>
            <a:outerShdw blurRad="38100" dir="2700000">
              <a:srgbClr val="000000"/>
            </a:outerShdw>
          </a:effectLst>
        </p:spPr>
      </p:pic>
      <p:sp>
        <p:nvSpPr>
          <p:cNvPr id="144" name="TextBox 143"/>
          <p:cNvSpPr txBox="1"/>
          <p:nvPr/>
        </p:nvSpPr>
        <p:spPr bwMode="auto">
          <a:xfrm>
            <a:off x="3614616" y="3008312"/>
            <a:ext cx="838200" cy="230188"/>
          </a:xfrm>
          <a:prstGeom prst="rect">
            <a:avLst/>
          </a:prstGeom>
          <a:noFill/>
        </p:spPr>
        <p:txBody>
          <a:bodyPr>
            <a:spAutoFit/>
          </a:bodyPr>
          <a:lstStyle/>
          <a:p>
            <a:pPr algn="ctr">
              <a:defRPr/>
            </a:pPr>
            <a:r>
              <a:rPr lang="en-US" sz="900" b="1" kern="0" dirty="0">
                <a:solidFill>
                  <a:prstClr val="black"/>
                </a:solidFill>
              </a:rPr>
              <a:t>Sales CRM</a:t>
            </a:r>
          </a:p>
        </p:txBody>
      </p:sp>
      <p:sp>
        <p:nvSpPr>
          <p:cNvPr id="188" name="Circular Arrow 187"/>
          <p:cNvSpPr/>
          <p:nvPr/>
        </p:nvSpPr>
        <p:spPr bwMode="auto">
          <a:xfrm rot="5592038">
            <a:off x="4055941" y="3397250"/>
            <a:ext cx="838200" cy="762000"/>
          </a:xfrm>
          <a:prstGeom prst="circularArrow">
            <a:avLst>
              <a:gd name="adj1" fmla="val 12500"/>
              <a:gd name="adj2" fmla="val 1142319"/>
              <a:gd name="adj3" fmla="val 20457681"/>
              <a:gd name="adj4" fmla="val 10664131"/>
              <a:gd name="adj5" fmla="val 12500"/>
            </a:avLst>
          </a:prstGeom>
          <a:solidFill>
            <a:schemeClr val="bg1">
              <a:lumMod val="75000"/>
            </a:schemeClr>
          </a:solid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srgbClr val="000000">
                <a:alpha val="43000"/>
              </a:srgbClr>
            </a:outerShdw>
          </a:effectLst>
        </p:spPr>
        <p:txBody>
          <a:bodyPr wrap="none" anchor="ctr">
            <a:prstTxWarp prst="textNoShape">
              <a:avLst/>
            </a:prstTxWarp>
            <a:spAutoFit/>
          </a:bodyPr>
          <a:lstStyle/>
          <a:p>
            <a:pPr>
              <a:spcBef>
                <a:spcPct val="30000"/>
              </a:spcBef>
              <a:defRPr/>
            </a:pPr>
            <a:endParaRPr lang="en-US" sz="1600" b="1">
              <a:solidFill>
                <a:prstClr val="black"/>
              </a:solidFill>
              <a:latin typeface="Arial" charset="0"/>
            </a:endParaRPr>
          </a:p>
        </p:txBody>
      </p:sp>
      <p:sp>
        <p:nvSpPr>
          <p:cNvPr id="36" name="Circular Arrow 35"/>
          <p:cNvSpPr/>
          <p:nvPr/>
        </p:nvSpPr>
        <p:spPr bwMode="auto">
          <a:xfrm rot="5592038">
            <a:off x="3289179" y="4144962"/>
            <a:ext cx="2336800" cy="762000"/>
          </a:xfrm>
          <a:prstGeom prst="circularArrow">
            <a:avLst>
              <a:gd name="adj1" fmla="val 12500"/>
              <a:gd name="adj2" fmla="val 1142319"/>
              <a:gd name="adj3" fmla="val 20457681"/>
              <a:gd name="adj4" fmla="val 10664131"/>
              <a:gd name="adj5" fmla="val 12500"/>
            </a:avLst>
          </a:prstGeom>
          <a:solidFill>
            <a:schemeClr val="bg1">
              <a:lumMod val="75000"/>
            </a:schemeClr>
          </a:solid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srgbClr val="000000">
                <a:alpha val="43000"/>
              </a:srgbClr>
            </a:outerShdw>
          </a:effectLst>
        </p:spPr>
        <p:txBody>
          <a:bodyPr anchor="ctr">
            <a:prstTxWarp prst="textNoShape">
              <a:avLst/>
            </a:prstTxWarp>
            <a:spAutoFit/>
          </a:bodyPr>
          <a:lstStyle/>
          <a:p>
            <a:pPr>
              <a:spcBef>
                <a:spcPct val="30000"/>
              </a:spcBef>
              <a:defRPr/>
            </a:pPr>
            <a:endParaRPr lang="en-US" sz="1600" b="1">
              <a:solidFill>
                <a:prstClr val="black"/>
              </a:solidFill>
              <a:latin typeface="Arial" charset="0"/>
            </a:endParaRPr>
          </a:p>
        </p:txBody>
      </p:sp>
      <p:sp>
        <p:nvSpPr>
          <p:cNvPr id="189" name="Circular Arrow 188"/>
          <p:cNvSpPr/>
          <p:nvPr/>
        </p:nvSpPr>
        <p:spPr bwMode="auto">
          <a:xfrm rot="5592038">
            <a:off x="4087691" y="4422775"/>
            <a:ext cx="838200" cy="762000"/>
          </a:xfrm>
          <a:prstGeom prst="circularArrow">
            <a:avLst>
              <a:gd name="adj1" fmla="val 12500"/>
              <a:gd name="adj2" fmla="val 1142319"/>
              <a:gd name="adj3" fmla="val 20457681"/>
              <a:gd name="adj4" fmla="val 10664131"/>
              <a:gd name="adj5" fmla="val 12500"/>
            </a:avLst>
          </a:prstGeom>
          <a:solidFill>
            <a:schemeClr val="bg1">
              <a:lumMod val="75000"/>
            </a:schemeClr>
          </a:solid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srgbClr val="000000">
                <a:alpha val="43000"/>
              </a:srgbClr>
            </a:outerShdw>
          </a:effectLst>
        </p:spPr>
        <p:txBody>
          <a:bodyPr wrap="none" anchor="ctr">
            <a:prstTxWarp prst="textNoShape">
              <a:avLst/>
            </a:prstTxWarp>
            <a:spAutoFit/>
          </a:bodyPr>
          <a:lstStyle/>
          <a:p>
            <a:pPr>
              <a:spcBef>
                <a:spcPct val="30000"/>
              </a:spcBef>
              <a:defRPr/>
            </a:pPr>
            <a:endParaRPr lang="en-US" sz="1600" b="1">
              <a:solidFill>
                <a:prstClr val="black"/>
              </a:solidFill>
              <a:latin typeface="Arial" charset="0"/>
            </a:endParaRPr>
          </a:p>
        </p:txBody>
      </p:sp>
      <p:sp>
        <p:nvSpPr>
          <p:cNvPr id="190" name="Circular Arrow 189"/>
          <p:cNvSpPr/>
          <p:nvPr/>
        </p:nvSpPr>
        <p:spPr bwMode="auto">
          <a:xfrm rot="5592038">
            <a:off x="3850360" y="3615531"/>
            <a:ext cx="1274762" cy="762000"/>
          </a:xfrm>
          <a:prstGeom prst="circularArrow">
            <a:avLst>
              <a:gd name="adj1" fmla="val 12500"/>
              <a:gd name="adj2" fmla="val 1142319"/>
              <a:gd name="adj3" fmla="val 20457681"/>
              <a:gd name="adj4" fmla="val 10664131"/>
              <a:gd name="adj5" fmla="val 12500"/>
            </a:avLst>
          </a:prstGeom>
          <a:solidFill>
            <a:schemeClr val="bg1">
              <a:lumMod val="75000"/>
            </a:schemeClr>
          </a:solid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srgbClr val="000000">
                <a:alpha val="43000"/>
              </a:srgbClr>
            </a:outerShdw>
          </a:effectLst>
        </p:spPr>
        <p:txBody>
          <a:bodyPr anchor="ctr">
            <a:prstTxWarp prst="textNoShape">
              <a:avLst/>
            </a:prstTxWarp>
            <a:spAutoFit/>
          </a:bodyPr>
          <a:lstStyle/>
          <a:p>
            <a:pPr>
              <a:spcBef>
                <a:spcPct val="30000"/>
              </a:spcBef>
              <a:defRPr/>
            </a:pPr>
            <a:endParaRPr lang="en-US" sz="1600" b="1">
              <a:solidFill>
                <a:prstClr val="black"/>
              </a:solidFill>
              <a:latin typeface="Arial" charset="0"/>
            </a:endParaRPr>
          </a:p>
        </p:txBody>
      </p:sp>
      <p:sp>
        <p:nvSpPr>
          <p:cNvPr id="44" name="Title 43"/>
          <p:cNvSpPr>
            <a:spLocks noGrp="1"/>
          </p:cNvSpPr>
          <p:nvPr>
            <p:ph type="title"/>
          </p:nvPr>
        </p:nvSpPr>
        <p:spPr/>
        <p:txBody>
          <a:bodyPr>
            <a:normAutofit fontScale="90000"/>
          </a:bodyPr>
          <a:lstStyle/>
          <a:p>
            <a:r>
              <a:rPr lang="en-US" dirty="0" smtClean="0"/>
              <a:t>Combine Prod Support and DR</a:t>
            </a:r>
            <a:endParaRPr lang="en-US" dirty="0"/>
          </a:p>
        </p:txBody>
      </p:sp>
      <p:sp>
        <p:nvSpPr>
          <p:cNvPr id="20" name="Slide Number Placeholder 17"/>
          <p:cNvSpPr>
            <a:spLocks noGrp="1"/>
          </p:cNvSpPr>
          <p:nvPr>
            <p:ph type="sldNum" sz="quarter" idx="10"/>
          </p:nvPr>
        </p:nvSpPr>
        <p:spPr bwMode="auto">
          <a:noFill/>
          <a:ln>
            <a:miter lim="800000"/>
            <a:headEnd/>
            <a:tailEnd/>
          </a:ln>
        </p:spPr>
        <p:txBody>
          <a:bodyPr/>
          <a:lstStyle/>
          <a:p>
            <a:fld id="{15A1D743-D093-AA4B-971D-8C39FF98DE7A}" type="slidenum">
              <a:rPr lang="en-US" smtClean="0"/>
              <a:pPr/>
              <a:t>4</a:t>
            </a:fld>
            <a:endParaRPr lang="en-US" dirty="0" smtClean="0"/>
          </a:p>
        </p:txBody>
      </p:sp>
      <p:sp>
        <p:nvSpPr>
          <p:cNvPr id="19" name="Rectangle 7"/>
          <p:cNvSpPr txBox="1">
            <a:spLocks noGrp="1" noChangeArrowheads="1"/>
          </p:cNvSpPr>
          <p:nvPr/>
        </p:nvSpPr>
        <p:spPr bwMode="auto">
          <a:xfrm>
            <a:off x="4648200" y="6553200"/>
            <a:ext cx="4191000" cy="304800"/>
          </a:xfrm>
          <a:prstGeom prst="rect">
            <a:avLst/>
          </a:prstGeom>
          <a:noFill/>
          <a:ln w="9525">
            <a:noFill/>
            <a:miter lim="800000"/>
            <a:headEnd/>
            <a:tailEnd/>
          </a:ln>
        </p:spPr>
        <p:txBody>
          <a:bodyPr>
            <a:prstTxWarp prst="textNoShape">
              <a:avLst/>
            </a:prstTxWarp>
          </a:bodyPr>
          <a:lstStyle/>
          <a:p>
            <a:pPr algn="r" eaLnBrk="0" hangingPunct="0"/>
            <a:r>
              <a:rPr lang="en-US" sz="1100" dirty="0">
                <a:solidFill>
                  <a:prstClr val="white"/>
                </a:solidFill>
                <a:latin typeface="Franklin Gothic Medium" pitchFamily="-111" charset="0"/>
              </a:rPr>
              <a:t>&gt;&gt; Strictly Confidential  </a:t>
            </a:r>
          </a:p>
        </p:txBody>
      </p:sp>
      <p:pic>
        <p:nvPicPr>
          <p:cNvPr id="22" name="Picture 21"/>
          <p:cNvPicPr>
            <a:picLocks noChangeAspect="1"/>
          </p:cNvPicPr>
          <p:nvPr/>
        </p:nvPicPr>
        <p:blipFill>
          <a:blip r:embed="rId9" cstate="print"/>
          <a:stretch>
            <a:fillRect/>
          </a:stretch>
        </p:blipFill>
        <p:spPr>
          <a:xfrm>
            <a:off x="381000" y="1290638"/>
            <a:ext cx="1436821" cy="706437"/>
          </a:xfrm>
          <a:prstGeom prst="rect">
            <a:avLst/>
          </a:prstGeom>
        </p:spPr>
      </p:pic>
      <p:pic>
        <p:nvPicPr>
          <p:cNvPr id="23" name="Picture 22" descr="staples-easy-button.png"/>
          <p:cNvPicPr>
            <a:picLocks noChangeAspect="1"/>
          </p:cNvPicPr>
          <p:nvPr/>
        </p:nvPicPr>
        <p:blipFill>
          <a:blip r:embed="rId10" cstate="print"/>
          <a:stretch>
            <a:fillRect/>
          </a:stretch>
        </p:blipFill>
        <p:spPr>
          <a:xfrm>
            <a:off x="7315200" y="1403229"/>
            <a:ext cx="1142024" cy="1142024"/>
          </a:xfrm>
          <a:prstGeom prst="rect">
            <a:avLst/>
          </a:prstGeom>
        </p:spPr>
      </p:pic>
      <p:sp>
        <p:nvSpPr>
          <p:cNvPr id="58" name="Rectangle 57"/>
          <p:cNvSpPr/>
          <p:nvPr/>
        </p:nvSpPr>
        <p:spPr bwMode="auto">
          <a:xfrm>
            <a:off x="2362200" y="1676400"/>
            <a:ext cx="4419600" cy="381000"/>
          </a:xfrm>
          <a:prstGeom prst="rect">
            <a:avLst/>
          </a:prstGeom>
          <a:solidFill>
            <a:schemeClr val="tx1">
              <a:lumMod val="75000"/>
            </a:schemeClr>
          </a:solidFill>
          <a:ln w="12700" cap="flat" cmpd="sng" algn="ctr">
            <a:noFill/>
            <a:prstDash val="solid"/>
            <a:round/>
            <a:headEnd type="none" w="med" len="med"/>
            <a:tailEnd type="none" w="med" len="med"/>
          </a:ln>
          <a:effectLst/>
        </p:spPr>
        <p:txBody>
          <a:bodyPr anchor="ctr">
            <a:prstTxWarp prst="textNoShape">
              <a:avLst/>
            </a:prstTxWarp>
            <a:spAutoFit/>
          </a:bodyPr>
          <a:lstStyle/>
          <a:p>
            <a:pPr>
              <a:spcBef>
                <a:spcPct val="30000"/>
              </a:spcBef>
              <a:defRPr/>
            </a:pPr>
            <a:endParaRPr lang="en-US" sz="1600" b="1">
              <a:solidFill>
                <a:prstClr val="black"/>
              </a:solidFill>
              <a:latin typeface="Arial" charset="0"/>
            </a:endParaRPr>
          </a:p>
        </p:txBody>
      </p:sp>
      <p:pic>
        <p:nvPicPr>
          <p:cNvPr id="59" name="Picture 58" descr="oracle db no line.png"/>
          <p:cNvPicPr>
            <a:picLocks noChangeAspect="1"/>
          </p:cNvPicPr>
          <p:nvPr/>
        </p:nvPicPr>
        <p:blipFill>
          <a:blip r:embed="rId6" cstate="print"/>
          <a:stretch>
            <a:fillRect/>
          </a:stretch>
        </p:blipFill>
        <p:spPr>
          <a:xfrm>
            <a:off x="2514600" y="1347788"/>
            <a:ext cx="381000" cy="500062"/>
          </a:xfrm>
          <a:prstGeom prst="rect">
            <a:avLst/>
          </a:prstGeom>
          <a:effectLst>
            <a:outerShdw blurRad="38100" dir="2700000">
              <a:srgbClr val="000000"/>
            </a:outerShdw>
          </a:effectLst>
        </p:spPr>
      </p:pic>
      <p:sp>
        <p:nvSpPr>
          <p:cNvPr id="60" name="TextBox 59"/>
          <p:cNvSpPr txBox="1"/>
          <p:nvPr/>
        </p:nvSpPr>
        <p:spPr>
          <a:xfrm>
            <a:off x="2422766" y="1141413"/>
            <a:ext cx="838200" cy="230187"/>
          </a:xfrm>
          <a:prstGeom prst="rect">
            <a:avLst/>
          </a:prstGeom>
          <a:noFill/>
        </p:spPr>
        <p:txBody>
          <a:bodyPr>
            <a:spAutoFit/>
          </a:bodyPr>
          <a:lstStyle/>
          <a:p>
            <a:pPr>
              <a:defRPr/>
            </a:pPr>
            <a:r>
              <a:rPr lang="en-US" sz="900" b="1" kern="0" dirty="0">
                <a:solidFill>
                  <a:prstClr val="black"/>
                </a:solidFill>
              </a:rPr>
              <a:t>R/3 ERP</a:t>
            </a:r>
          </a:p>
        </p:txBody>
      </p:sp>
      <p:pic>
        <p:nvPicPr>
          <p:cNvPr id="61" name="Picture 60" descr="oracle db no line.png"/>
          <p:cNvPicPr>
            <a:picLocks noChangeAspect="1"/>
          </p:cNvPicPr>
          <p:nvPr/>
        </p:nvPicPr>
        <p:blipFill>
          <a:blip r:embed="rId6" cstate="print"/>
          <a:stretch>
            <a:fillRect/>
          </a:stretch>
        </p:blipFill>
        <p:spPr>
          <a:xfrm>
            <a:off x="3124200" y="1346200"/>
            <a:ext cx="381000" cy="498475"/>
          </a:xfrm>
          <a:prstGeom prst="rect">
            <a:avLst/>
          </a:prstGeom>
          <a:effectLst>
            <a:outerShdw blurRad="38100" dir="2700000">
              <a:srgbClr val="000000"/>
            </a:outerShdw>
          </a:effectLst>
        </p:spPr>
      </p:pic>
      <p:sp>
        <p:nvSpPr>
          <p:cNvPr id="62" name="TextBox 61"/>
          <p:cNvSpPr txBox="1"/>
          <p:nvPr/>
        </p:nvSpPr>
        <p:spPr>
          <a:xfrm>
            <a:off x="3130056" y="1138238"/>
            <a:ext cx="838200" cy="231775"/>
          </a:xfrm>
          <a:prstGeom prst="rect">
            <a:avLst/>
          </a:prstGeom>
          <a:noFill/>
        </p:spPr>
        <p:txBody>
          <a:bodyPr>
            <a:spAutoFit/>
          </a:bodyPr>
          <a:lstStyle/>
          <a:p>
            <a:pPr>
              <a:defRPr/>
            </a:pPr>
            <a:r>
              <a:rPr lang="en-US" sz="900" b="1" kern="0" dirty="0">
                <a:solidFill>
                  <a:prstClr val="black"/>
                </a:solidFill>
              </a:rPr>
              <a:t>BW</a:t>
            </a:r>
          </a:p>
        </p:txBody>
      </p:sp>
      <p:pic>
        <p:nvPicPr>
          <p:cNvPr id="63" name="Picture 62" descr="oracle db no line.png"/>
          <p:cNvPicPr>
            <a:picLocks noChangeAspect="1"/>
          </p:cNvPicPr>
          <p:nvPr/>
        </p:nvPicPr>
        <p:blipFill>
          <a:blip r:embed="rId6" cstate="print"/>
          <a:stretch>
            <a:fillRect/>
          </a:stretch>
        </p:blipFill>
        <p:spPr>
          <a:xfrm>
            <a:off x="3962400" y="1343025"/>
            <a:ext cx="381000" cy="500063"/>
          </a:xfrm>
          <a:prstGeom prst="rect">
            <a:avLst/>
          </a:prstGeom>
          <a:effectLst>
            <a:outerShdw blurRad="38100" dir="2700000">
              <a:srgbClr val="000000"/>
            </a:outerShdw>
          </a:effectLst>
        </p:spPr>
      </p:pic>
      <p:sp>
        <p:nvSpPr>
          <p:cNvPr id="64" name="TextBox 63"/>
          <p:cNvSpPr txBox="1"/>
          <p:nvPr/>
        </p:nvSpPr>
        <p:spPr>
          <a:xfrm>
            <a:off x="3948718" y="1136650"/>
            <a:ext cx="838200" cy="230188"/>
          </a:xfrm>
          <a:prstGeom prst="rect">
            <a:avLst/>
          </a:prstGeom>
          <a:noFill/>
        </p:spPr>
        <p:txBody>
          <a:bodyPr>
            <a:spAutoFit/>
          </a:bodyPr>
          <a:lstStyle/>
          <a:p>
            <a:pPr>
              <a:defRPr/>
            </a:pPr>
            <a:r>
              <a:rPr lang="en-US" sz="900" b="1" kern="0" dirty="0">
                <a:solidFill>
                  <a:prstClr val="black"/>
                </a:solidFill>
              </a:rPr>
              <a:t>CRM</a:t>
            </a:r>
          </a:p>
        </p:txBody>
      </p:sp>
      <p:pic>
        <p:nvPicPr>
          <p:cNvPr id="65" name="Picture 64" descr="oracle db no line.png"/>
          <p:cNvPicPr>
            <a:picLocks noChangeAspect="1"/>
          </p:cNvPicPr>
          <p:nvPr/>
        </p:nvPicPr>
        <p:blipFill>
          <a:blip r:embed="rId6" cstate="print"/>
          <a:stretch>
            <a:fillRect/>
          </a:stretch>
        </p:blipFill>
        <p:spPr>
          <a:xfrm>
            <a:off x="4800600" y="1346200"/>
            <a:ext cx="381000" cy="498475"/>
          </a:xfrm>
          <a:prstGeom prst="rect">
            <a:avLst/>
          </a:prstGeom>
          <a:effectLst>
            <a:outerShdw blurRad="38100" dir="2700000">
              <a:srgbClr val="000000"/>
            </a:outerShdw>
          </a:effectLst>
        </p:spPr>
      </p:pic>
      <p:sp>
        <p:nvSpPr>
          <p:cNvPr id="66" name="TextBox 65"/>
          <p:cNvSpPr txBox="1"/>
          <p:nvPr/>
        </p:nvSpPr>
        <p:spPr>
          <a:xfrm>
            <a:off x="4796687" y="1138238"/>
            <a:ext cx="838200" cy="231775"/>
          </a:xfrm>
          <a:prstGeom prst="rect">
            <a:avLst/>
          </a:prstGeom>
          <a:noFill/>
        </p:spPr>
        <p:txBody>
          <a:bodyPr>
            <a:spAutoFit/>
          </a:bodyPr>
          <a:lstStyle/>
          <a:p>
            <a:pPr>
              <a:defRPr/>
            </a:pPr>
            <a:r>
              <a:rPr lang="en-US" sz="900" b="1" kern="0" dirty="0">
                <a:solidFill>
                  <a:prstClr val="black"/>
                </a:solidFill>
              </a:rPr>
              <a:t>GTS</a:t>
            </a:r>
          </a:p>
        </p:txBody>
      </p:sp>
      <p:pic>
        <p:nvPicPr>
          <p:cNvPr id="67" name="Picture 66" descr="oracle db no line.png"/>
          <p:cNvPicPr>
            <a:picLocks noChangeAspect="1"/>
          </p:cNvPicPr>
          <p:nvPr/>
        </p:nvPicPr>
        <p:blipFill>
          <a:blip r:embed="rId6" cstate="print"/>
          <a:stretch>
            <a:fillRect/>
          </a:stretch>
        </p:blipFill>
        <p:spPr>
          <a:xfrm>
            <a:off x="5410200" y="1346200"/>
            <a:ext cx="381000" cy="498475"/>
          </a:xfrm>
          <a:prstGeom prst="rect">
            <a:avLst/>
          </a:prstGeom>
          <a:effectLst>
            <a:outerShdw blurRad="38100" dir="2700000">
              <a:srgbClr val="000000"/>
            </a:outerShdw>
          </a:effectLst>
        </p:spPr>
      </p:pic>
      <p:sp>
        <p:nvSpPr>
          <p:cNvPr id="68" name="TextBox 67"/>
          <p:cNvSpPr txBox="1"/>
          <p:nvPr/>
        </p:nvSpPr>
        <p:spPr>
          <a:xfrm>
            <a:off x="5406287" y="1138238"/>
            <a:ext cx="838200" cy="231775"/>
          </a:xfrm>
          <a:prstGeom prst="rect">
            <a:avLst/>
          </a:prstGeom>
          <a:noFill/>
        </p:spPr>
        <p:txBody>
          <a:bodyPr>
            <a:spAutoFit/>
          </a:bodyPr>
          <a:lstStyle/>
          <a:p>
            <a:pPr>
              <a:defRPr/>
            </a:pPr>
            <a:r>
              <a:rPr lang="en-US" sz="900" b="1" kern="0" dirty="0">
                <a:solidFill>
                  <a:prstClr val="black"/>
                </a:solidFill>
              </a:rPr>
              <a:t>T&amp;E</a:t>
            </a:r>
          </a:p>
        </p:txBody>
      </p:sp>
      <p:pic>
        <p:nvPicPr>
          <p:cNvPr id="69" name="Picture 68" descr="oracle db no line.png"/>
          <p:cNvPicPr>
            <a:picLocks noChangeAspect="1"/>
          </p:cNvPicPr>
          <p:nvPr/>
        </p:nvPicPr>
        <p:blipFill>
          <a:blip r:embed="rId6" cstate="print"/>
          <a:stretch>
            <a:fillRect/>
          </a:stretch>
        </p:blipFill>
        <p:spPr>
          <a:xfrm>
            <a:off x="6019800" y="1343025"/>
            <a:ext cx="381000" cy="500063"/>
          </a:xfrm>
          <a:prstGeom prst="rect">
            <a:avLst/>
          </a:prstGeom>
          <a:effectLst>
            <a:outerShdw blurRad="38100" dir="2700000">
              <a:srgbClr val="000000"/>
            </a:outerShdw>
          </a:effectLst>
        </p:spPr>
      </p:pic>
      <p:sp>
        <p:nvSpPr>
          <p:cNvPr id="70" name="TextBox 69"/>
          <p:cNvSpPr txBox="1"/>
          <p:nvPr/>
        </p:nvSpPr>
        <p:spPr>
          <a:xfrm>
            <a:off x="5849814" y="1136650"/>
            <a:ext cx="838200" cy="230188"/>
          </a:xfrm>
          <a:prstGeom prst="rect">
            <a:avLst/>
          </a:prstGeom>
          <a:noFill/>
        </p:spPr>
        <p:txBody>
          <a:bodyPr>
            <a:spAutoFit/>
          </a:bodyPr>
          <a:lstStyle/>
          <a:p>
            <a:pPr>
              <a:defRPr/>
            </a:pPr>
            <a:r>
              <a:rPr lang="en-US" sz="900" b="1" kern="0" dirty="0">
                <a:solidFill>
                  <a:prstClr val="black"/>
                </a:solidFill>
              </a:rPr>
              <a:t>Sales CRM</a:t>
            </a:r>
          </a:p>
        </p:txBody>
      </p:sp>
      <p:sp>
        <p:nvSpPr>
          <p:cNvPr id="71" name="TextBox 116"/>
          <p:cNvSpPr txBox="1">
            <a:spLocks noChangeArrowheads="1"/>
          </p:cNvSpPr>
          <p:nvPr/>
        </p:nvSpPr>
        <p:spPr bwMode="auto">
          <a:xfrm>
            <a:off x="3622419" y="1781175"/>
            <a:ext cx="2814638" cy="276225"/>
          </a:xfrm>
          <a:prstGeom prst="rect">
            <a:avLst/>
          </a:prstGeom>
          <a:noFill/>
          <a:ln w="9525">
            <a:noFill/>
            <a:miter lim="800000"/>
            <a:headEnd/>
            <a:tailEnd/>
          </a:ln>
        </p:spPr>
        <p:txBody>
          <a:bodyPr>
            <a:prstTxWarp prst="textNoShape">
              <a:avLst/>
            </a:prstTxWarp>
            <a:spAutoFit/>
          </a:bodyPr>
          <a:lstStyle/>
          <a:p>
            <a:r>
              <a:rPr lang="en-US" sz="1200" b="1" dirty="0">
                <a:solidFill>
                  <a:prstClr val="white"/>
                </a:solidFill>
              </a:rPr>
              <a:t>Production SAP Landscape</a:t>
            </a:r>
          </a:p>
        </p:txBody>
      </p:sp>
      <p:cxnSp>
        <p:nvCxnSpPr>
          <p:cNvPr id="186" name="Elbow Connector 228"/>
          <p:cNvCxnSpPr>
            <a:cxnSpLocks noChangeShapeType="1"/>
            <a:stCxn id="59" idx="1"/>
            <a:endCxn id="72" idx="3"/>
          </p:cNvCxnSpPr>
          <p:nvPr/>
        </p:nvCxnSpPr>
        <p:spPr bwMode="auto">
          <a:xfrm rot="10800000" flipV="1">
            <a:off x="1938216" y="1597819"/>
            <a:ext cx="576384" cy="1375568"/>
          </a:xfrm>
          <a:prstGeom prst="bentConnector3">
            <a:avLst>
              <a:gd name="adj1" fmla="val 50000"/>
            </a:avLst>
          </a:prstGeom>
          <a:noFill/>
          <a:ln w="25400">
            <a:solidFill>
              <a:srgbClr val="FF0000"/>
            </a:solidFill>
            <a:prstDash val="sysDot"/>
            <a:round/>
            <a:headEnd/>
            <a:tailEnd type="triangle" w="med" len="med"/>
          </a:ln>
        </p:spPr>
      </p:cxnSp>
      <p:pic>
        <p:nvPicPr>
          <p:cNvPr id="154" name="Picture 153"/>
          <p:cNvPicPr>
            <a:picLocks noChangeAspect="1"/>
          </p:cNvPicPr>
          <p:nvPr/>
        </p:nvPicPr>
        <p:blipFill>
          <a:blip r:embed="rId11" cstate="print"/>
          <a:srcRect l="8257" t="15459" r="7625" b="27401"/>
          <a:stretch>
            <a:fillRect/>
          </a:stretch>
        </p:blipFill>
        <p:spPr>
          <a:xfrm>
            <a:off x="457200" y="1997075"/>
            <a:ext cx="1219200" cy="389831"/>
          </a:xfrm>
          <a:prstGeom prst="rect">
            <a:avLst/>
          </a:prstGeom>
        </p:spPr>
      </p:pic>
      <p:cxnSp>
        <p:nvCxnSpPr>
          <p:cNvPr id="176" name="Straight Connector 175"/>
          <p:cNvCxnSpPr/>
          <p:nvPr/>
        </p:nvCxnSpPr>
        <p:spPr>
          <a:xfrm rot="5400000">
            <a:off x="3035134" y="4290300"/>
            <a:ext cx="3806789" cy="1588"/>
          </a:xfrm>
          <a:prstGeom prst="line">
            <a:avLst/>
          </a:prstGeom>
          <a:ln>
            <a:solidFill>
              <a:schemeClr val="tx1">
                <a:lumMod val="50000"/>
                <a:lumOff val="50000"/>
              </a:schemeClr>
            </a:solidFill>
            <a:prstDash val="sysDot"/>
          </a:ln>
        </p:spPr>
        <p:style>
          <a:lnRef idx="2">
            <a:schemeClr val="accent1"/>
          </a:lnRef>
          <a:fillRef idx="0">
            <a:schemeClr val="accent1"/>
          </a:fillRef>
          <a:effectRef idx="1">
            <a:schemeClr val="accent1"/>
          </a:effectRef>
          <a:fontRef idx="minor">
            <a:schemeClr val="tx1"/>
          </a:fontRef>
        </p:style>
      </p:cxnSp>
      <p:sp>
        <p:nvSpPr>
          <p:cNvPr id="184" name="TextBox 131"/>
          <p:cNvSpPr txBox="1">
            <a:spLocks noChangeArrowheads="1"/>
          </p:cNvSpPr>
          <p:nvPr/>
        </p:nvSpPr>
        <p:spPr bwMode="auto">
          <a:xfrm>
            <a:off x="2590800" y="2435225"/>
            <a:ext cx="2178510" cy="307777"/>
          </a:xfrm>
          <a:prstGeom prst="rect">
            <a:avLst/>
          </a:prstGeom>
          <a:noFill/>
          <a:ln w="9525">
            <a:noFill/>
            <a:miter lim="800000"/>
            <a:headEnd/>
            <a:tailEnd/>
          </a:ln>
        </p:spPr>
        <p:txBody>
          <a:bodyPr wrap="square">
            <a:prstTxWarp prst="textNoShape">
              <a:avLst/>
            </a:prstTxWarp>
            <a:spAutoFit/>
          </a:bodyPr>
          <a:lstStyle/>
          <a:p>
            <a:r>
              <a:rPr lang="en-US" sz="1400" i="1" dirty="0">
                <a:solidFill>
                  <a:srgbClr val="800000"/>
                </a:solidFill>
                <a:latin typeface="Franklin Gothic Medium"/>
              </a:rPr>
              <a:t>PRIMARY DATACENTER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nodeType="clickEffect">
                                  <p:stCondLst>
                                    <p:cond delay="0"/>
                                  </p:stCondLst>
                                  <p:childTnLst>
                                    <p:anim calcmode="discrete" valueType="str">
                                      <p:cBhvr>
                                        <p:cTn id="6" dur="1000" fill="hold"/>
                                        <p:tgtEl>
                                          <p:spTgt spid="23"/>
                                        </p:tgtEl>
                                        <p:attrNameLst>
                                          <p:attrName>style.visibility</p:attrName>
                                        </p:attrNameLst>
                                      </p:cBhvr>
                                      <p:tavLst>
                                        <p:tav tm="0">
                                          <p:val>
                                            <p:strVal val="hidden"/>
                                          </p:val>
                                        </p:tav>
                                        <p:tav tm="50000">
                                          <p:val>
                                            <p:strVal val="visible"/>
                                          </p:val>
                                        </p:tav>
                                      </p:tavLst>
                                    </p:anim>
                                  </p:childTnLst>
                                </p:cTn>
                              </p:par>
                              <p:par>
                                <p:cTn id="7" presetID="1" presetClass="exit" presetSubtype="0" fill="hold" nodeType="withEffect">
                                  <p:stCondLst>
                                    <p:cond delay="0"/>
                                  </p:stCondLst>
                                  <p:childTnLst>
                                    <p:set>
                                      <p:cBhvr>
                                        <p:cTn id="8" dur="1" fill="hold">
                                          <p:stCondLst>
                                            <p:cond delay="0"/>
                                          </p:stCondLst>
                                        </p:cTn>
                                        <p:tgtEl>
                                          <p:spTgt spid="186"/>
                                        </p:tgtEl>
                                        <p:attrNameLst>
                                          <p:attrName>style.visibility</p:attrName>
                                        </p:attrNameLst>
                                      </p:cBhvr>
                                      <p:to>
                                        <p:strVal val="hidden"/>
                                      </p:to>
                                    </p:set>
                                  </p:childTnLst>
                                </p:cTn>
                              </p:par>
                            </p:childTnLst>
                          </p:cTn>
                        </p:par>
                        <p:par>
                          <p:cTn id="9" fill="hold">
                            <p:stCondLst>
                              <p:cond delay="1000"/>
                            </p:stCondLst>
                            <p:childTnLst>
                              <p:par>
                                <p:cTn id="10" presetID="1"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xit" presetSubtype="0" fill="hold" grpId="0" nodeType="withEffect">
                                  <p:stCondLst>
                                    <p:cond delay="0"/>
                                  </p:stCondLst>
                                  <p:childTnLst>
                                    <p:set>
                                      <p:cBhvr>
                                        <p:cTn id="13" dur="1" fill="hold">
                                          <p:stCondLst>
                                            <p:cond delay="0"/>
                                          </p:stCondLst>
                                        </p:cTn>
                                        <p:tgtEl>
                                          <p:spTgt spid="198"/>
                                        </p:tgtEl>
                                        <p:attrNameLst>
                                          <p:attrName>style.visibility</p:attrName>
                                        </p:attrNameLst>
                                      </p:cBhvr>
                                      <p:to>
                                        <p:strVal val="hidden"/>
                                      </p:to>
                                    </p:set>
                                  </p:childTnLst>
                                </p:cTn>
                              </p:par>
                              <p:par>
                                <p:cTn id="14" presetID="1" presetClass="exit"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hidden"/>
                                      </p:to>
                                    </p:set>
                                  </p:childTnLst>
                                </p:cTn>
                              </p:par>
                              <p:par>
                                <p:cTn id="16" presetID="1" presetClass="exit"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27"/>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28"/>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29"/>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30"/>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31"/>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32"/>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72"/>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73"/>
                                        </p:tgtEl>
                                        <p:attrNameLst>
                                          <p:attrName>style.visibility</p:attrName>
                                        </p:attrNameLst>
                                      </p:cBhvr>
                                      <p:to>
                                        <p:strVal val="hidden"/>
                                      </p:to>
                                    </p:set>
                                  </p:childTnLst>
                                </p:cTn>
                              </p:par>
                              <p:par>
                                <p:cTn id="34" presetID="1" presetClass="exit" presetSubtype="0" fill="hold" grpId="0" nodeType="withEffect">
                                  <p:stCondLst>
                                    <p:cond delay="0"/>
                                  </p:stCondLst>
                                  <p:childTnLst>
                                    <p:set>
                                      <p:cBhvr>
                                        <p:cTn id="35" dur="1" fill="hold">
                                          <p:stCondLst>
                                            <p:cond delay="0"/>
                                          </p:stCondLst>
                                        </p:cTn>
                                        <p:tgtEl>
                                          <p:spTgt spid="95"/>
                                        </p:tgtEl>
                                        <p:attrNameLst>
                                          <p:attrName>style.visibility</p:attrName>
                                        </p:attrNameLst>
                                      </p:cBhvr>
                                      <p:to>
                                        <p:strVal val="hidden"/>
                                      </p:to>
                                    </p:set>
                                  </p:childTnLst>
                                </p:cTn>
                              </p:par>
                              <p:par>
                                <p:cTn id="36" presetID="1" presetClass="exit" presetSubtype="0" fill="hold" grpId="0" nodeType="withEffect">
                                  <p:stCondLst>
                                    <p:cond delay="0"/>
                                  </p:stCondLst>
                                  <p:childTnLst>
                                    <p:set>
                                      <p:cBhvr>
                                        <p:cTn id="37" dur="1" fill="hold">
                                          <p:stCondLst>
                                            <p:cond delay="0"/>
                                          </p:stCondLst>
                                        </p:cTn>
                                        <p:tgtEl>
                                          <p:spTgt spid="96"/>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97"/>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98"/>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99"/>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100"/>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101"/>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102"/>
                                        </p:tgtEl>
                                        <p:attrNameLst>
                                          <p:attrName>style.visibility</p:attrName>
                                        </p:attrNameLst>
                                      </p:cBhvr>
                                      <p:to>
                                        <p:strVal val="hidden"/>
                                      </p:to>
                                    </p:set>
                                  </p:childTnLst>
                                </p:cTn>
                              </p:par>
                              <p:par>
                                <p:cTn id="50" presetID="1" presetClass="exit" presetSubtype="0" fill="hold" grpId="0" nodeType="withEffect">
                                  <p:stCondLst>
                                    <p:cond delay="0"/>
                                  </p:stCondLst>
                                  <p:childTnLst>
                                    <p:set>
                                      <p:cBhvr>
                                        <p:cTn id="51" dur="1" fill="hold">
                                          <p:stCondLst>
                                            <p:cond delay="0"/>
                                          </p:stCondLst>
                                        </p:cTn>
                                        <p:tgtEl>
                                          <p:spTgt spid="107"/>
                                        </p:tgtEl>
                                        <p:attrNameLst>
                                          <p:attrName>style.visibility</p:attrName>
                                        </p:attrNameLst>
                                      </p:cBhvr>
                                      <p:to>
                                        <p:strVal val="hidden"/>
                                      </p:to>
                                    </p:set>
                                  </p:childTnLst>
                                </p:cTn>
                              </p:par>
                              <p:par>
                                <p:cTn id="52" presetID="1" presetClass="exit" presetSubtype="0" fill="hold" grpId="0" nodeType="withEffect">
                                  <p:stCondLst>
                                    <p:cond delay="0"/>
                                  </p:stCondLst>
                                  <p:childTnLst>
                                    <p:set>
                                      <p:cBhvr>
                                        <p:cTn id="53" dur="1" fill="hold">
                                          <p:stCondLst>
                                            <p:cond delay="0"/>
                                          </p:stCondLst>
                                        </p:cTn>
                                        <p:tgtEl>
                                          <p:spTgt spid="108"/>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109"/>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110"/>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111"/>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112"/>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113"/>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114"/>
                                        </p:tgtEl>
                                        <p:attrNameLst>
                                          <p:attrName>style.visibility</p:attrName>
                                        </p:attrNameLst>
                                      </p:cBhvr>
                                      <p:to>
                                        <p:strVal val="hidden"/>
                                      </p:to>
                                    </p:set>
                                  </p:childTnLst>
                                </p:cTn>
                              </p:par>
                              <p:par>
                                <p:cTn id="66" presetID="1" presetClass="exit" presetSubtype="0" fill="hold" grpId="0" nodeType="withEffect">
                                  <p:stCondLst>
                                    <p:cond delay="0"/>
                                  </p:stCondLst>
                                  <p:childTnLst>
                                    <p:set>
                                      <p:cBhvr>
                                        <p:cTn id="67" dur="1" fill="hold">
                                          <p:stCondLst>
                                            <p:cond delay="0"/>
                                          </p:stCondLst>
                                        </p:cTn>
                                        <p:tgtEl>
                                          <p:spTgt spid="119"/>
                                        </p:tgtEl>
                                        <p:attrNameLst>
                                          <p:attrName>style.visibility</p:attrName>
                                        </p:attrNameLst>
                                      </p:cBhvr>
                                      <p:to>
                                        <p:strVal val="hidden"/>
                                      </p:to>
                                    </p:set>
                                  </p:childTnLst>
                                </p:cTn>
                              </p:par>
                              <p:par>
                                <p:cTn id="68" presetID="1" presetClass="exit" presetSubtype="0" fill="hold" grpId="0" nodeType="withEffect">
                                  <p:stCondLst>
                                    <p:cond delay="0"/>
                                  </p:stCondLst>
                                  <p:childTnLst>
                                    <p:set>
                                      <p:cBhvr>
                                        <p:cTn id="69" dur="1" fill="hold">
                                          <p:stCondLst>
                                            <p:cond delay="0"/>
                                          </p:stCondLst>
                                        </p:cTn>
                                        <p:tgtEl>
                                          <p:spTgt spid="120"/>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121"/>
                                        </p:tgtEl>
                                        <p:attrNameLst>
                                          <p:attrName>style.visibility</p:attrName>
                                        </p:attrNameLst>
                                      </p:cBhvr>
                                      <p:to>
                                        <p:strVal val="hidden"/>
                                      </p:to>
                                    </p:set>
                                  </p:childTnLst>
                                </p:cTn>
                              </p:par>
                              <p:par>
                                <p:cTn id="72" presetID="1" presetClass="exit" presetSubtype="0" fill="hold" nodeType="withEffect">
                                  <p:stCondLst>
                                    <p:cond delay="0"/>
                                  </p:stCondLst>
                                  <p:childTnLst>
                                    <p:set>
                                      <p:cBhvr>
                                        <p:cTn id="73" dur="1" fill="hold">
                                          <p:stCondLst>
                                            <p:cond delay="0"/>
                                          </p:stCondLst>
                                        </p:cTn>
                                        <p:tgtEl>
                                          <p:spTgt spid="122"/>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123"/>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124"/>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125"/>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126"/>
                                        </p:tgtEl>
                                        <p:attrNameLst>
                                          <p:attrName>style.visibility</p:attrName>
                                        </p:attrNameLst>
                                      </p:cBhvr>
                                      <p:to>
                                        <p:strVal val="hidden"/>
                                      </p:to>
                                    </p:set>
                                  </p:childTnLst>
                                </p:cTn>
                              </p:par>
                              <p:par>
                                <p:cTn id="82" presetID="1" presetClass="exit" presetSubtype="0" fill="hold" grpId="0" nodeType="withEffect">
                                  <p:stCondLst>
                                    <p:cond delay="0"/>
                                  </p:stCondLst>
                                  <p:childTnLst>
                                    <p:set>
                                      <p:cBhvr>
                                        <p:cTn id="83" dur="1" fill="hold">
                                          <p:stCondLst>
                                            <p:cond delay="0"/>
                                          </p:stCondLst>
                                        </p:cTn>
                                        <p:tgtEl>
                                          <p:spTgt spid="131"/>
                                        </p:tgtEl>
                                        <p:attrNameLst>
                                          <p:attrName>style.visibility</p:attrName>
                                        </p:attrNameLst>
                                      </p:cBhvr>
                                      <p:to>
                                        <p:strVal val="hidden"/>
                                      </p:to>
                                    </p:set>
                                  </p:childTnLst>
                                </p:cTn>
                              </p:par>
                              <p:par>
                                <p:cTn id="84" presetID="1" presetClass="exit" presetSubtype="0" fill="hold" grpId="0" nodeType="withEffect">
                                  <p:stCondLst>
                                    <p:cond delay="0"/>
                                  </p:stCondLst>
                                  <p:childTnLst>
                                    <p:set>
                                      <p:cBhvr>
                                        <p:cTn id="85" dur="1" fill="hold">
                                          <p:stCondLst>
                                            <p:cond delay="0"/>
                                          </p:stCondLst>
                                        </p:cTn>
                                        <p:tgtEl>
                                          <p:spTgt spid="132"/>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133"/>
                                        </p:tgtEl>
                                        <p:attrNameLst>
                                          <p:attrName>style.visibility</p:attrName>
                                        </p:attrNameLst>
                                      </p:cBhvr>
                                      <p:to>
                                        <p:strVal val="hidden"/>
                                      </p:to>
                                    </p:set>
                                  </p:childTnLst>
                                </p:cTn>
                              </p:par>
                              <p:par>
                                <p:cTn id="88" presetID="1" presetClass="exit" presetSubtype="0" fill="hold" grpId="0" nodeType="withEffect">
                                  <p:stCondLst>
                                    <p:cond delay="0"/>
                                  </p:stCondLst>
                                  <p:childTnLst>
                                    <p:set>
                                      <p:cBhvr>
                                        <p:cTn id="89" dur="1" fill="hold">
                                          <p:stCondLst>
                                            <p:cond delay="0"/>
                                          </p:stCondLst>
                                        </p:cTn>
                                        <p:tgtEl>
                                          <p:spTgt spid="134"/>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135"/>
                                        </p:tgtEl>
                                        <p:attrNameLst>
                                          <p:attrName>style.visibility</p:attrName>
                                        </p:attrNameLst>
                                      </p:cBhvr>
                                      <p:to>
                                        <p:strVal val="hidden"/>
                                      </p:to>
                                    </p:set>
                                  </p:childTnLst>
                                </p:cTn>
                              </p:par>
                              <p:par>
                                <p:cTn id="92" presetID="1" presetClass="exit" presetSubtype="0" fill="hold" grpId="0" nodeType="withEffect">
                                  <p:stCondLst>
                                    <p:cond delay="0"/>
                                  </p:stCondLst>
                                  <p:childTnLst>
                                    <p:set>
                                      <p:cBhvr>
                                        <p:cTn id="93" dur="1" fill="hold">
                                          <p:stCondLst>
                                            <p:cond delay="0"/>
                                          </p:stCondLst>
                                        </p:cTn>
                                        <p:tgtEl>
                                          <p:spTgt spid="136"/>
                                        </p:tgtEl>
                                        <p:attrNameLst>
                                          <p:attrName>style.visibility</p:attrName>
                                        </p:attrNameLst>
                                      </p:cBhvr>
                                      <p:to>
                                        <p:strVal val="hidden"/>
                                      </p:to>
                                    </p:set>
                                  </p:childTnLst>
                                </p:cTn>
                              </p:par>
                              <p:par>
                                <p:cTn id="94" presetID="1" presetClass="exit" presetSubtype="0" fill="hold" nodeType="withEffect">
                                  <p:stCondLst>
                                    <p:cond delay="0"/>
                                  </p:stCondLst>
                                  <p:childTnLst>
                                    <p:set>
                                      <p:cBhvr>
                                        <p:cTn id="95" dur="1" fill="hold">
                                          <p:stCondLst>
                                            <p:cond delay="0"/>
                                          </p:stCondLst>
                                        </p:cTn>
                                        <p:tgtEl>
                                          <p:spTgt spid="137"/>
                                        </p:tgtEl>
                                        <p:attrNameLst>
                                          <p:attrName>style.visibility</p:attrName>
                                        </p:attrNameLst>
                                      </p:cBhvr>
                                      <p:to>
                                        <p:strVal val="hidden"/>
                                      </p:to>
                                    </p:set>
                                  </p:childTnLst>
                                </p:cTn>
                              </p:par>
                              <p:par>
                                <p:cTn id="96" presetID="1" presetClass="exit" presetSubtype="0" fill="hold" grpId="0" nodeType="withEffect">
                                  <p:stCondLst>
                                    <p:cond delay="0"/>
                                  </p:stCondLst>
                                  <p:childTnLst>
                                    <p:set>
                                      <p:cBhvr>
                                        <p:cTn id="97" dur="1" fill="hold">
                                          <p:stCondLst>
                                            <p:cond delay="0"/>
                                          </p:stCondLst>
                                        </p:cTn>
                                        <p:tgtEl>
                                          <p:spTgt spid="138"/>
                                        </p:tgtEl>
                                        <p:attrNameLst>
                                          <p:attrName>style.visibility</p:attrName>
                                        </p:attrNameLst>
                                      </p:cBhvr>
                                      <p:to>
                                        <p:strVal val="hidden"/>
                                      </p:to>
                                    </p:set>
                                  </p:childTnLst>
                                </p:cTn>
                              </p:par>
                              <p:par>
                                <p:cTn id="98" presetID="1" presetClass="exit" presetSubtype="0" fill="hold" nodeType="withEffect">
                                  <p:stCondLst>
                                    <p:cond delay="0"/>
                                  </p:stCondLst>
                                  <p:childTnLst>
                                    <p:set>
                                      <p:cBhvr>
                                        <p:cTn id="99" dur="1" fill="hold">
                                          <p:stCondLst>
                                            <p:cond delay="0"/>
                                          </p:stCondLst>
                                        </p:cTn>
                                        <p:tgtEl>
                                          <p:spTgt spid="139"/>
                                        </p:tgtEl>
                                        <p:attrNameLst>
                                          <p:attrName>style.visibility</p:attrName>
                                        </p:attrNameLst>
                                      </p:cBhvr>
                                      <p:to>
                                        <p:strVal val="hidden"/>
                                      </p:to>
                                    </p:set>
                                  </p:childTnLst>
                                </p:cTn>
                              </p:par>
                              <p:par>
                                <p:cTn id="100" presetID="1" presetClass="exit" presetSubtype="0" fill="hold" grpId="0" nodeType="withEffect">
                                  <p:stCondLst>
                                    <p:cond delay="0"/>
                                  </p:stCondLst>
                                  <p:childTnLst>
                                    <p:set>
                                      <p:cBhvr>
                                        <p:cTn id="101" dur="1" fill="hold">
                                          <p:stCondLst>
                                            <p:cond delay="0"/>
                                          </p:stCondLst>
                                        </p:cTn>
                                        <p:tgtEl>
                                          <p:spTgt spid="140"/>
                                        </p:tgtEl>
                                        <p:attrNameLst>
                                          <p:attrName>style.visibility</p:attrName>
                                        </p:attrNameLst>
                                      </p:cBhvr>
                                      <p:to>
                                        <p:strVal val="hidden"/>
                                      </p:to>
                                    </p:set>
                                  </p:childTnLst>
                                </p:cTn>
                              </p:par>
                              <p:par>
                                <p:cTn id="102" presetID="1" presetClass="exit" presetSubtype="0" fill="hold" nodeType="withEffect">
                                  <p:stCondLst>
                                    <p:cond delay="0"/>
                                  </p:stCondLst>
                                  <p:childTnLst>
                                    <p:set>
                                      <p:cBhvr>
                                        <p:cTn id="103" dur="1" fill="hold">
                                          <p:stCondLst>
                                            <p:cond delay="0"/>
                                          </p:stCondLst>
                                        </p:cTn>
                                        <p:tgtEl>
                                          <p:spTgt spid="141"/>
                                        </p:tgtEl>
                                        <p:attrNameLst>
                                          <p:attrName>style.visibility</p:attrName>
                                        </p:attrNameLst>
                                      </p:cBhvr>
                                      <p:to>
                                        <p:strVal val="hidden"/>
                                      </p:to>
                                    </p:set>
                                  </p:childTnLst>
                                </p:cTn>
                              </p:par>
                              <p:par>
                                <p:cTn id="104" presetID="1" presetClass="exit" presetSubtype="0" fill="hold" grpId="0" nodeType="withEffect">
                                  <p:stCondLst>
                                    <p:cond delay="0"/>
                                  </p:stCondLst>
                                  <p:childTnLst>
                                    <p:set>
                                      <p:cBhvr>
                                        <p:cTn id="105" dur="1" fill="hold">
                                          <p:stCondLst>
                                            <p:cond delay="0"/>
                                          </p:stCondLst>
                                        </p:cTn>
                                        <p:tgtEl>
                                          <p:spTgt spid="142"/>
                                        </p:tgtEl>
                                        <p:attrNameLst>
                                          <p:attrName>style.visibility</p:attrName>
                                        </p:attrNameLst>
                                      </p:cBhvr>
                                      <p:to>
                                        <p:strVal val="hidden"/>
                                      </p:to>
                                    </p:set>
                                  </p:childTnLst>
                                </p:cTn>
                              </p:par>
                              <p:par>
                                <p:cTn id="106" presetID="1" presetClass="exit" presetSubtype="0" fill="hold" nodeType="withEffect">
                                  <p:stCondLst>
                                    <p:cond delay="0"/>
                                  </p:stCondLst>
                                  <p:childTnLst>
                                    <p:set>
                                      <p:cBhvr>
                                        <p:cTn id="107" dur="1" fill="hold">
                                          <p:stCondLst>
                                            <p:cond delay="0"/>
                                          </p:stCondLst>
                                        </p:cTn>
                                        <p:tgtEl>
                                          <p:spTgt spid="143"/>
                                        </p:tgtEl>
                                        <p:attrNameLst>
                                          <p:attrName>style.visibility</p:attrName>
                                        </p:attrNameLst>
                                      </p:cBhvr>
                                      <p:to>
                                        <p:strVal val="hidden"/>
                                      </p:to>
                                    </p:set>
                                  </p:childTnLst>
                                </p:cTn>
                              </p:par>
                              <p:par>
                                <p:cTn id="108" presetID="1" presetClass="exit" presetSubtype="0" fill="hold" grpId="0" nodeType="withEffect">
                                  <p:stCondLst>
                                    <p:cond delay="0"/>
                                  </p:stCondLst>
                                  <p:childTnLst>
                                    <p:set>
                                      <p:cBhvr>
                                        <p:cTn id="109" dur="1" fill="hold">
                                          <p:stCondLst>
                                            <p:cond delay="0"/>
                                          </p:stCondLst>
                                        </p:cTn>
                                        <p:tgtEl>
                                          <p:spTgt spid="144"/>
                                        </p:tgtEl>
                                        <p:attrNameLst>
                                          <p:attrName>style.visibility</p:attrName>
                                        </p:attrNameLst>
                                      </p:cBhvr>
                                      <p:to>
                                        <p:strVal val="hidden"/>
                                      </p:to>
                                    </p:set>
                                  </p:childTnLst>
                                </p:cTn>
                              </p:par>
                              <p:par>
                                <p:cTn id="110" presetID="1" presetClass="exit" presetSubtype="0" fill="hold" grpId="0" nodeType="withEffect">
                                  <p:stCondLst>
                                    <p:cond delay="0"/>
                                  </p:stCondLst>
                                  <p:childTnLst>
                                    <p:set>
                                      <p:cBhvr>
                                        <p:cTn id="111" dur="1" fill="hold">
                                          <p:stCondLst>
                                            <p:cond delay="0"/>
                                          </p:stCondLst>
                                        </p:cTn>
                                        <p:tgtEl>
                                          <p:spTgt spid="188"/>
                                        </p:tgtEl>
                                        <p:attrNameLst>
                                          <p:attrName>style.visibility</p:attrName>
                                        </p:attrNameLst>
                                      </p:cBhvr>
                                      <p:to>
                                        <p:strVal val="hidden"/>
                                      </p:to>
                                    </p:set>
                                  </p:childTnLst>
                                </p:cTn>
                              </p:par>
                              <p:par>
                                <p:cTn id="112" presetID="1" presetClass="exit" presetSubtype="0" fill="hold" grpId="0" nodeType="withEffect">
                                  <p:stCondLst>
                                    <p:cond delay="0"/>
                                  </p:stCondLst>
                                  <p:childTnLst>
                                    <p:set>
                                      <p:cBhvr>
                                        <p:cTn id="113" dur="1" fill="hold">
                                          <p:stCondLst>
                                            <p:cond delay="0"/>
                                          </p:stCondLst>
                                        </p:cTn>
                                        <p:tgtEl>
                                          <p:spTgt spid="36"/>
                                        </p:tgtEl>
                                        <p:attrNameLst>
                                          <p:attrName>style.visibility</p:attrName>
                                        </p:attrNameLst>
                                      </p:cBhvr>
                                      <p:to>
                                        <p:strVal val="hidden"/>
                                      </p:to>
                                    </p:set>
                                  </p:childTnLst>
                                </p:cTn>
                              </p:par>
                              <p:par>
                                <p:cTn id="114" presetID="1" presetClass="exit" presetSubtype="0" fill="hold" grpId="0" nodeType="withEffect">
                                  <p:stCondLst>
                                    <p:cond delay="0"/>
                                  </p:stCondLst>
                                  <p:childTnLst>
                                    <p:set>
                                      <p:cBhvr>
                                        <p:cTn id="115" dur="1" fill="hold">
                                          <p:stCondLst>
                                            <p:cond delay="0"/>
                                          </p:stCondLst>
                                        </p:cTn>
                                        <p:tgtEl>
                                          <p:spTgt spid="189"/>
                                        </p:tgtEl>
                                        <p:attrNameLst>
                                          <p:attrName>style.visibility</p:attrName>
                                        </p:attrNameLst>
                                      </p:cBhvr>
                                      <p:to>
                                        <p:strVal val="hidden"/>
                                      </p:to>
                                    </p:set>
                                  </p:childTnLst>
                                </p:cTn>
                              </p:par>
                              <p:par>
                                <p:cTn id="116" presetID="1" presetClass="exit" presetSubtype="0" fill="hold" grpId="0" nodeType="withEffect">
                                  <p:stCondLst>
                                    <p:cond delay="0"/>
                                  </p:stCondLst>
                                  <p:childTnLst>
                                    <p:set>
                                      <p:cBhvr>
                                        <p:cTn id="117" dur="1" fill="hold">
                                          <p:stCondLst>
                                            <p:cond delay="0"/>
                                          </p:stCondLst>
                                        </p:cTn>
                                        <p:tgtEl>
                                          <p:spTgt spid="190"/>
                                        </p:tgtEl>
                                        <p:attrNameLst>
                                          <p:attrName>style.visibility</p:attrName>
                                        </p:attrNameLst>
                                      </p:cBhvr>
                                      <p:to>
                                        <p:strVal val="hidden"/>
                                      </p:to>
                                    </p:set>
                                  </p:childTnLst>
                                </p:cTn>
                              </p:par>
                              <p:par>
                                <p:cTn id="118" presetID="1" presetClass="exit" presetSubtype="0" fill="hold" grpId="0" nodeType="withEffect">
                                  <p:stCondLst>
                                    <p:cond delay="0"/>
                                  </p:stCondLst>
                                  <p:childTnLst>
                                    <p:set>
                                      <p:cBhvr>
                                        <p:cTn id="119" dur="1" fill="hold">
                                          <p:stCondLst>
                                            <p:cond delay="0"/>
                                          </p:stCondLst>
                                        </p:cTn>
                                        <p:tgtEl>
                                          <p:spTgt spid="184"/>
                                        </p:tgtEl>
                                        <p:attrNameLst>
                                          <p:attrName>style.visibility</p:attrName>
                                        </p:attrNameLst>
                                      </p:cBhvr>
                                      <p:to>
                                        <p:strVal val="hidden"/>
                                      </p:to>
                                    </p:set>
                                  </p:childTnLst>
                                </p:cTn>
                              </p:par>
                              <p:par>
                                <p:cTn id="120" presetID="1" presetClass="exit" presetSubtype="0" fill="hold" nodeType="withEffect">
                                  <p:stCondLst>
                                    <p:cond delay="0"/>
                                  </p:stCondLst>
                                  <p:childTnLst>
                                    <p:set>
                                      <p:cBhvr>
                                        <p:cTn id="121" dur="1" fill="hold">
                                          <p:stCondLst>
                                            <p:cond delay="0"/>
                                          </p:stCondLst>
                                        </p:cTn>
                                        <p:tgtEl>
                                          <p:spTgt spid="1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25" grpId="0" animBg="1"/>
      <p:bldP spid="26" grpId="0"/>
      <p:bldP spid="95" grpId="0" animBg="1"/>
      <p:bldP spid="96" grpId="0"/>
      <p:bldP spid="107" grpId="0" animBg="1"/>
      <p:bldP spid="108" grpId="0"/>
      <p:bldP spid="119" grpId="0" animBg="1"/>
      <p:bldP spid="120" grpId="0"/>
      <p:bldP spid="131" grpId="0" animBg="1"/>
      <p:bldP spid="132" grpId="0"/>
      <p:bldP spid="134" grpId="0"/>
      <p:bldP spid="136" grpId="0"/>
      <p:bldP spid="138" grpId="0"/>
      <p:bldP spid="140" grpId="0"/>
      <p:bldP spid="142" grpId="0"/>
      <p:bldP spid="144" grpId="0"/>
      <p:bldP spid="188" grpId="0" animBg="1"/>
      <p:bldP spid="36" grpId="0" animBg="1"/>
      <p:bldP spid="189" grpId="0" animBg="1"/>
      <p:bldP spid="190" grpId="0" animBg="1"/>
      <p:bldP spid="18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a:grpSpLocks/>
          </p:cNvGrpSpPr>
          <p:nvPr/>
        </p:nvGrpSpPr>
        <p:grpSpPr bwMode="auto">
          <a:xfrm>
            <a:off x="926038" y="2036824"/>
            <a:ext cx="5954823" cy="3420604"/>
            <a:chOff x="4991004" y="1506474"/>
            <a:chExt cx="2869794" cy="1525293"/>
          </a:xfrm>
          <a:noFill/>
        </p:grpSpPr>
        <p:cxnSp>
          <p:nvCxnSpPr>
            <p:cNvPr id="57" name="Straight Connector 39"/>
            <p:cNvCxnSpPr>
              <a:cxnSpLocks noChangeShapeType="1"/>
              <a:stCxn id="56" idx="0"/>
              <a:endCxn id="51" idx="2"/>
            </p:cNvCxnSpPr>
            <p:nvPr/>
          </p:nvCxnSpPr>
          <p:spPr bwMode="auto">
            <a:xfrm rot="16200000" flipV="1">
              <a:off x="6255911" y="1843044"/>
              <a:ext cx="688747" cy="15607"/>
            </a:xfrm>
            <a:prstGeom prst="line">
              <a:avLst/>
            </a:prstGeom>
            <a:grpFill/>
            <a:ln w="9525" algn="ctr">
              <a:solidFill>
                <a:schemeClr val="tx1"/>
              </a:solidFill>
              <a:round/>
              <a:headEnd type="triangle" w="med" len="med"/>
              <a:tailEnd/>
            </a:ln>
          </p:spPr>
        </p:cxnSp>
        <p:cxnSp>
          <p:nvCxnSpPr>
            <p:cNvPr id="60" name="Straight Connector 41"/>
            <p:cNvCxnSpPr>
              <a:cxnSpLocks noChangeShapeType="1"/>
              <a:stCxn id="56" idx="2"/>
              <a:endCxn id="54" idx="0"/>
            </p:cNvCxnSpPr>
            <p:nvPr/>
          </p:nvCxnSpPr>
          <p:spPr bwMode="auto">
            <a:xfrm rot="5400000">
              <a:off x="6334858" y="2681519"/>
              <a:ext cx="530853" cy="15607"/>
            </a:xfrm>
            <a:prstGeom prst="line">
              <a:avLst/>
            </a:prstGeom>
            <a:grpFill/>
            <a:ln w="9525" algn="ctr">
              <a:solidFill>
                <a:schemeClr val="tx1"/>
              </a:solidFill>
              <a:round/>
              <a:headEnd/>
              <a:tailEnd type="triangle" w="med" len="med"/>
            </a:ln>
          </p:spPr>
        </p:cxnSp>
        <p:cxnSp>
          <p:nvCxnSpPr>
            <p:cNvPr id="61" name="Straight Connector 45"/>
            <p:cNvCxnSpPr>
              <a:cxnSpLocks noChangeShapeType="1"/>
              <a:stCxn id="52" idx="0"/>
              <a:endCxn id="51" idx="2"/>
            </p:cNvCxnSpPr>
            <p:nvPr/>
          </p:nvCxnSpPr>
          <p:spPr bwMode="auto">
            <a:xfrm rot="5400000" flipH="1" flipV="1">
              <a:off x="5867884" y="1392314"/>
              <a:ext cx="609800" cy="838119"/>
            </a:xfrm>
            <a:prstGeom prst="line">
              <a:avLst/>
            </a:prstGeom>
            <a:grpFill/>
            <a:ln w="9525" algn="ctr">
              <a:solidFill>
                <a:schemeClr val="tx1"/>
              </a:solidFill>
              <a:round/>
              <a:headEnd type="triangle" w="med" len="med"/>
              <a:tailEnd/>
            </a:ln>
          </p:spPr>
        </p:cxnSp>
        <p:cxnSp>
          <p:nvCxnSpPr>
            <p:cNvPr id="62" name="Straight Connector 49"/>
            <p:cNvCxnSpPr>
              <a:cxnSpLocks noChangeShapeType="1"/>
              <a:stCxn id="49" idx="0"/>
              <a:endCxn id="51" idx="2"/>
            </p:cNvCxnSpPr>
            <p:nvPr/>
          </p:nvCxnSpPr>
          <p:spPr bwMode="auto">
            <a:xfrm rot="5400000" flipH="1" flipV="1">
              <a:off x="5486921" y="1011351"/>
              <a:ext cx="609800" cy="1600045"/>
            </a:xfrm>
            <a:prstGeom prst="line">
              <a:avLst/>
            </a:prstGeom>
            <a:grpFill/>
            <a:ln w="9525" algn="ctr">
              <a:solidFill>
                <a:schemeClr val="tx1"/>
              </a:solidFill>
              <a:round/>
              <a:headEnd type="triangle" w="med" len="med"/>
              <a:tailEnd/>
            </a:ln>
          </p:spPr>
        </p:cxnSp>
        <p:cxnSp>
          <p:nvCxnSpPr>
            <p:cNvPr id="63" name="Straight Connector 54"/>
            <p:cNvCxnSpPr>
              <a:cxnSpLocks noChangeShapeType="1"/>
              <a:stCxn id="49" idx="2"/>
              <a:endCxn id="50" idx="0"/>
            </p:cNvCxnSpPr>
            <p:nvPr/>
          </p:nvCxnSpPr>
          <p:spPr bwMode="auto">
            <a:xfrm rot="5400000">
              <a:off x="4648785" y="2687961"/>
              <a:ext cx="686025" cy="1588"/>
            </a:xfrm>
            <a:prstGeom prst="line">
              <a:avLst/>
            </a:prstGeom>
            <a:grpFill/>
            <a:ln w="9525" algn="ctr">
              <a:solidFill>
                <a:schemeClr val="tx1"/>
              </a:solidFill>
              <a:round/>
              <a:headEnd/>
              <a:tailEnd type="triangle" w="med" len="med"/>
            </a:ln>
          </p:spPr>
        </p:cxnSp>
        <p:cxnSp>
          <p:nvCxnSpPr>
            <p:cNvPr id="64" name="Straight Connector 57"/>
            <p:cNvCxnSpPr>
              <a:cxnSpLocks noChangeShapeType="1"/>
              <a:stCxn id="56" idx="2"/>
              <a:endCxn id="55" idx="0"/>
            </p:cNvCxnSpPr>
            <p:nvPr/>
          </p:nvCxnSpPr>
          <p:spPr bwMode="auto">
            <a:xfrm rot="16200000" flipH="1">
              <a:off x="6645194" y="2386791"/>
              <a:ext cx="552833" cy="627044"/>
            </a:xfrm>
            <a:prstGeom prst="line">
              <a:avLst/>
            </a:prstGeom>
            <a:grpFill/>
            <a:ln w="9525" algn="ctr">
              <a:solidFill>
                <a:schemeClr val="tx1"/>
              </a:solidFill>
              <a:round/>
              <a:headEnd/>
              <a:tailEnd type="triangle" w="med" len="med"/>
            </a:ln>
          </p:spPr>
        </p:cxnSp>
        <p:cxnSp>
          <p:nvCxnSpPr>
            <p:cNvPr id="67" name="Straight Connector 60"/>
            <p:cNvCxnSpPr>
              <a:cxnSpLocks noChangeShapeType="1"/>
              <a:stCxn id="53" idx="0"/>
              <a:endCxn id="51" idx="2"/>
            </p:cNvCxnSpPr>
            <p:nvPr/>
          </p:nvCxnSpPr>
          <p:spPr bwMode="auto">
            <a:xfrm rot="16200000" flipV="1">
              <a:off x="6916245" y="1182710"/>
              <a:ext cx="620790" cy="1268317"/>
            </a:xfrm>
            <a:prstGeom prst="line">
              <a:avLst/>
            </a:prstGeom>
            <a:grpFill/>
            <a:ln w="9525" algn="ctr">
              <a:solidFill>
                <a:schemeClr val="tx1"/>
              </a:solidFill>
              <a:round/>
              <a:headEnd type="triangle" w="med" len="med"/>
              <a:tailEnd/>
            </a:ln>
          </p:spPr>
        </p:cxnSp>
      </p:grpSp>
      <p:sp>
        <p:nvSpPr>
          <p:cNvPr id="45" name="TextBox 48"/>
          <p:cNvSpPr txBox="1">
            <a:spLocks noChangeArrowheads="1"/>
          </p:cNvSpPr>
          <p:nvPr/>
        </p:nvSpPr>
        <p:spPr bwMode="auto">
          <a:xfrm>
            <a:off x="3484880" y="3329566"/>
            <a:ext cx="368935" cy="587612"/>
          </a:xfrm>
          <a:prstGeom prst="rect">
            <a:avLst/>
          </a:prstGeom>
          <a:noFill/>
          <a:ln w="9525">
            <a:noFill/>
            <a:miter lim="800000"/>
            <a:headEnd/>
            <a:tailEnd/>
          </a:ln>
        </p:spPr>
        <p:txBody>
          <a:bodyPr lIns="0" tIns="0" rIns="0" bIns="0"/>
          <a:lstStyle/>
          <a:p>
            <a:r>
              <a:rPr lang="en-US" sz="3600" dirty="0">
                <a:solidFill>
                  <a:schemeClr val="bg1"/>
                </a:solidFill>
              </a:rPr>
              <a:t>F </a:t>
            </a:r>
          </a:p>
        </p:txBody>
      </p:sp>
      <p:sp>
        <p:nvSpPr>
          <p:cNvPr id="46" name="TextBox 48"/>
          <p:cNvSpPr txBox="1">
            <a:spLocks noChangeArrowheads="1"/>
          </p:cNvSpPr>
          <p:nvPr/>
        </p:nvSpPr>
        <p:spPr bwMode="auto">
          <a:xfrm>
            <a:off x="3484880" y="5209922"/>
            <a:ext cx="368935" cy="587609"/>
          </a:xfrm>
          <a:prstGeom prst="rect">
            <a:avLst/>
          </a:prstGeom>
          <a:noFill/>
          <a:ln w="9525">
            <a:noFill/>
            <a:miter lim="800000"/>
            <a:headEnd/>
            <a:tailEnd/>
          </a:ln>
        </p:spPr>
        <p:txBody>
          <a:bodyPr lIns="0" tIns="0" rIns="0" bIns="0"/>
          <a:lstStyle/>
          <a:p>
            <a:r>
              <a:rPr lang="en-US" sz="3600" dirty="0">
                <a:solidFill>
                  <a:schemeClr val="bg1"/>
                </a:solidFill>
              </a:rPr>
              <a:t>F </a:t>
            </a:r>
          </a:p>
        </p:txBody>
      </p:sp>
      <p:sp>
        <p:nvSpPr>
          <p:cNvPr id="47" name="TextBox 54"/>
          <p:cNvSpPr txBox="1">
            <a:spLocks noChangeArrowheads="1"/>
          </p:cNvSpPr>
          <p:nvPr/>
        </p:nvSpPr>
        <p:spPr bwMode="auto">
          <a:xfrm>
            <a:off x="4419600" y="4114800"/>
            <a:ext cx="417550" cy="165573"/>
          </a:xfrm>
          <a:prstGeom prst="rect">
            <a:avLst/>
          </a:prstGeom>
          <a:solidFill>
            <a:srgbClr val="FFFF00"/>
          </a:solidFill>
          <a:ln w="9525">
            <a:noFill/>
            <a:miter lim="800000"/>
            <a:headEnd/>
            <a:tailEnd/>
          </a:ln>
        </p:spPr>
        <p:txBody>
          <a:bodyPr lIns="0" tIns="0" rIns="0" bIns="0"/>
          <a:lstStyle/>
          <a:p>
            <a:r>
              <a:rPr lang="en-US" sz="1400" dirty="0" smtClean="0"/>
              <a:t>30%</a:t>
            </a:r>
            <a:endParaRPr lang="en-US" sz="2800" dirty="0"/>
          </a:p>
        </p:txBody>
      </p:sp>
      <p:sp>
        <p:nvSpPr>
          <p:cNvPr id="48" name="TextBox 55"/>
          <p:cNvSpPr txBox="1">
            <a:spLocks noChangeArrowheads="1"/>
          </p:cNvSpPr>
          <p:nvPr/>
        </p:nvSpPr>
        <p:spPr bwMode="auto">
          <a:xfrm>
            <a:off x="4267200" y="5867400"/>
            <a:ext cx="599598" cy="172411"/>
          </a:xfrm>
          <a:prstGeom prst="rect">
            <a:avLst/>
          </a:prstGeom>
          <a:solidFill>
            <a:srgbClr val="FFFF00"/>
          </a:solidFill>
          <a:ln w="9525">
            <a:noFill/>
            <a:miter lim="800000"/>
            <a:headEnd/>
            <a:tailEnd/>
          </a:ln>
        </p:spPr>
        <p:txBody>
          <a:bodyPr lIns="0" tIns="0" rIns="0" bIns="0"/>
          <a:lstStyle/>
          <a:p>
            <a:r>
              <a:rPr lang="en-US" sz="1400" dirty="0" smtClean="0"/>
              <a:t>0.02%</a:t>
            </a:r>
            <a:endParaRPr lang="en-US" sz="2800" dirty="0"/>
          </a:p>
        </p:txBody>
      </p:sp>
      <p:sp>
        <p:nvSpPr>
          <p:cNvPr id="49" name="Rectangle 48"/>
          <p:cNvSpPr/>
          <p:nvPr/>
        </p:nvSpPr>
        <p:spPr>
          <a:xfrm>
            <a:off x="533400" y="3404354"/>
            <a:ext cx="790575" cy="51282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S</a:t>
            </a:r>
            <a:endParaRPr lang="en-US" sz="3200" dirty="0">
              <a:solidFill>
                <a:schemeClr val="tx1"/>
              </a:solidFill>
            </a:endParaRPr>
          </a:p>
        </p:txBody>
      </p:sp>
      <p:sp>
        <p:nvSpPr>
          <p:cNvPr id="50" name="Rectangle 49"/>
          <p:cNvSpPr/>
          <p:nvPr/>
        </p:nvSpPr>
        <p:spPr>
          <a:xfrm>
            <a:off x="533400" y="5455649"/>
            <a:ext cx="790575" cy="51282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A</a:t>
            </a:r>
            <a:endParaRPr lang="en-US" sz="3200" dirty="0">
              <a:solidFill>
                <a:schemeClr val="tx1"/>
              </a:solidFill>
            </a:endParaRPr>
          </a:p>
        </p:txBody>
      </p:sp>
      <p:sp>
        <p:nvSpPr>
          <p:cNvPr id="51" name="Rectangle 50"/>
          <p:cNvSpPr/>
          <p:nvPr/>
        </p:nvSpPr>
        <p:spPr>
          <a:xfrm>
            <a:off x="3695700" y="1524000"/>
            <a:ext cx="1106805" cy="51282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OD</a:t>
            </a:r>
            <a:endParaRPr lang="en-US" sz="3200" dirty="0">
              <a:solidFill>
                <a:schemeClr val="tx1"/>
              </a:solidFill>
            </a:endParaRPr>
          </a:p>
        </p:txBody>
      </p:sp>
      <p:sp>
        <p:nvSpPr>
          <p:cNvPr id="52" name="Rectangle 51"/>
          <p:cNvSpPr/>
          <p:nvPr/>
        </p:nvSpPr>
        <p:spPr>
          <a:xfrm>
            <a:off x="2114550" y="3404354"/>
            <a:ext cx="790575" cy="51282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P</a:t>
            </a:r>
            <a:endParaRPr lang="en-US" sz="3200" dirty="0">
              <a:solidFill>
                <a:schemeClr val="tx1"/>
              </a:solidFill>
            </a:endParaRPr>
          </a:p>
        </p:txBody>
      </p:sp>
      <p:sp>
        <p:nvSpPr>
          <p:cNvPr id="53" name="Rectangle 52"/>
          <p:cNvSpPr/>
          <p:nvPr/>
        </p:nvSpPr>
        <p:spPr>
          <a:xfrm>
            <a:off x="6248400" y="3429000"/>
            <a:ext cx="1264920" cy="51282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ODT</a:t>
            </a:r>
            <a:endParaRPr lang="en-US" sz="3200" dirty="0">
              <a:solidFill>
                <a:schemeClr val="tx1"/>
              </a:solidFill>
            </a:endParaRPr>
          </a:p>
        </p:txBody>
      </p:sp>
      <p:sp>
        <p:nvSpPr>
          <p:cNvPr id="54" name="Rectangle 53"/>
          <p:cNvSpPr/>
          <p:nvPr/>
        </p:nvSpPr>
        <p:spPr>
          <a:xfrm>
            <a:off x="3853815" y="5284708"/>
            <a:ext cx="790575" cy="51282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C</a:t>
            </a:r>
            <a:endParaRPr lang="en-US" sz="3200" dirty="0">
              <a:solidFill>
                <a:schemeClr val="tx1"/>
              </a:solidFill>
            </a:endParaRPr>
          </a:p>
        </p:txBody>
      </p:sp>
      <p:sp>
        <p:nvSpPr>
          <p:cNvPr id="55" name="Rectangle 54"/>
          <p:cNvSpPr/>
          <p:nvPr/>
        </p:nvSpPr>
        <p:spPr>
          <a:xfrm>
            <a:off x="5029201" y="5334000"/>
            <a:ext cx="1106805" cy="51282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OT</a:t>
            </a:r>
            <a:endParaRPr lang="en-US" sz="3200" dirty="0">
              <a:solidFill>
                <a:schemeClr val="tx1"/>
              </a:solidFill>
            </a:endParaRPr>
          </a:p>
        </p:txBody>
      </p:sp>
      <p:sp>
        <p:nvSpPr>
          <p:cNvPr id="56" name="Rectangle 55"/>
          <p:cNvSpPr/>
          <p:nvPr/>
        </p:nvSpPr>
        <p:spPr>
          <a:xfrm>
            <a:off x="3886200" y="3581400"/>
            <a:ext cx="790575" cy="51282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O</a:t>
            </a:r>
            <a:endParaRPr lang="en-US" sz="3200" dirty="0">
              <a:solidFill>
                <a:schemeClr val="tx1"/>
              </a:solidFill>
            </a:endParaRPr>
          </a:p>
        </p:txBody>
      </p:sp>
      <p:sp>
        <p:nvSpPr>
          <p:cNvPr id="20482" name="Title 1"/>
          <p:cNvSpPr>
            <a:spLocks noGrp="1"/>
          </p:cNvSpPr>
          <p:nvPr>
            <p:ph type="title"/>
          </p:nvPr>
        </p:nvSpPr>
        <p:spPr>
          <a:xfrm>
            <a:off x="52476" y="-54757"/>
            <a:ext cx="8953500" cy="579438"/>
          </a:xfrm>
        </p:spPr>
        <p:txBody>
          <a:bodyPr>
            <a:normAutofit fontScale="90000"/>
          </a:bodyPr>
          <a:lstStyle/>
          <a:p>
            <a:r>
              <a:rPr lang="en-US" dirty="0" smtClean="0"/>
              <a:t>VST – best path</a:t>
            </a:r>
          </a:p>
        </p:txBody>
      </p:sp>
      <p:sp>
        <p:nvSpPr>
          <p:cNvPr id="59" name="Rounded Rectangle 58"/>
          <p:cNvSpPr/>
          <p:nvPr/>
        </p:nvSpPr>
        <p:spPr>
          <a:xfrm>
            <a:off x="3490913" y="3382963"/>
            <a:ext cx="1484312" cy="29702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a:p>
        </p:txBody>
      </p:sp>
      <p:sp>
        <p:nvSpPr>
          <p:cNvPr id="65" name="Freeform 64"/>
          <p:cNvSpPr/>
          <p:nvPr/>
        </p:nvSpPr>
        <p:spPr>
          <a:xfrm>
            <a:off x="3432175" y="3159125"/>
            <a:ext cx="2660650" cy="3217863"/>
          </a:xfrm>
          <a:custGeom>
            <a:avLst/>
            <a:gdLst>
              <a:gd name="connsiteX0" fmla="*/ 0 w 2660073"/>
              <a:gd name="connsiteY0" fmla="*/ 95003 h 3218213"/>
              <a:gd name="connsiteX1" fmla="*/ 0 w 2660073"/>
              <a:gd name="connsiteY1" fmla="*/ 95003 h 3218213"/>
              <a:gd name="connsiteX2" fmla="*/ 0 w 2660073"/>
              <a:gd name="connsiteY2" fmla="*/ 3218213 h 3218213"/>
              <a:gd name="connsiteX3" fmla="*/ 0 w 2660073"/>
              <a:gd name="connsiteY3" fmla="*/ 3218213 h 3218213"/>
              <a:gd name="connsiteX4" fmla="*/ 2660073 w 2660073"/>
              <a:gd name="connsiteY4" fmla="*/ 3218213 h 3218213"/>
              <a:gd name="connsiteX5" fmla="*/ 2660073 w 2660073"/>
              <a:gd name="connsiteY5" fmla="*/ 2315689 h 3218213"/>
              <a:gd name="connsiteX6" fmla="*/ 1425039 w 2660073"/>
              <a:gd name="connsiteY6" fmla="*/ 0 h 3218213"/>
              <a:gd name="connsiteX7" fmla="*/ 0 w 2660073"/>
              <a:gd name="connsiteY7" fmla="*/ 0 h 3218213"/>
              <a:gd name="connsiteX8" fmla="*/ 11875 w 2660073"/>
              <a:gd name="connsiteY8" fmla="*/ 285008 h 3218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0073" h="3218213">
                <a:moveTo>
                  <a:pt x="0" y="95003"/>
                </a:moveTo>
                <a:lnTo>
                  <a:pt x="0" y="95003"/>
                </a:lnTo>
                <a:lnTo>
                  <a:pt x="0" y="3218213"/>
                </a:lnTo>
                <a:lnTo>
                  <a:pt x="0" y="3218213"/>
                </a:lnTo>
                <a:lnTo>
                  <a:pt x="2660073" y="3218213"/>
                </a:lnTo>
                <a:lnTo>
                  <a:pt x="2660073" y="2315689"/>
                </a:lnTo>
                <a:lnTo>
                  <a:pt x="1425039" y="0"/>
                </a:lnTo>
                <a:lnTo>
                  <a:pt x="0" y="0"/>
                </a:lnTo>
                <a:lnTo>
                  <a:pt x="11875" y="285008"/>
                </a:lnTo>
              </a:path>
            </a:pathLst>
          </a:custGeom>
          <a:ln w="190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3200"/>
          </a:p>
        </p:txBody>
      </p:sp>
      <p:sp>
        <p:nvSpPr>
          <p:cNvPr id="66" name="Freeform 65"/>
          <p:cNvSpPr/>
          <p:nvPr/>
        </p:nvSpPr>
        <p:spPr>
          <a:xfrm>
            <a:off x="3370263" y="1377950"/>
            <a:ext cx="2805112" cy="5022850"/>
          </a:xfrm>
          <a:custGeom>
            <a:avLst/>
            <a:gdLst>
              <a:gd name="connsiteX0" fmla="*/ 0 w 2660073"/>
              <a:gd name="connsiteY0" fmla="*/ 95003 h 3218213"/>
              <a:gd name="connsiteX1" fmla="*/ 0 w 2660073"/>
              <a:gd name="connsiteY1" fmla="*/ 95003 h 3218213"/>
              <a:gd name="connsiteX2" fmla="*/ 0 w 2660073"/>
              <a:gd name="connsiteY2" fmla="*/ 3218213 h 3218213"/>
              <a:gd name="connsiteX3" fmla="*/ 0 w 2660073"/>
              <a:gd name="connsiteY3" fmla="*/ 3218213 h 3218213"/>
              <a:gd name="connsiteX4" fmla="*/ 2660073 w 2660073"/>
              <a:gd name="connsiteY4" fmla="*/ 3218213 h 3218213"/>
              <a:gd name="connsiteX5" fmla="*/ 2660073 w 2660073"/>
              <a:gd name="connsiteY5" fmla="*/ 2315689 h 3218213"/>
              <a:gd name="connsiteX6" fmla="*/ 1425039 w 2660073"/>
              <a:gd name="connsiteY6" fmla="*/ 0 h 3218213"/>
              <a:gd name="connsiteX7" fmla="*/ 0 w 2660073"/>
              <a:gd name="connsiteY7" fmla="*/ 0 h 3218213"/>
              <a:gd name="connsiteX8" fmla="*/ 11875 w 2660073"/>
              <a:gd name="connsiteY8" fmla="*/ 285008 h 3218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0073" h="3218213">
                <a:moveTo>
                  <a:pt x="0" y="95003"/>
                </a:moveTo>
                <a:lnTo>
                  <a:pt x="0" y="95003"/>
                </a:lnTo>
                <a:lnTo>
                  <a:pt x="0" y="3218213"/>
                </a:lnTo>
                <a:lnTo>
                  <a:pt x="0" y="3218213"/>
                </a:lnTo>
                <a:lnTo>
                  <a:pt x="2660073" y="3218213"/>
                </a:lnTo>
                <a:lnTo>
                  <a:pt x="2660073" y="2315689"/>
                </a:lnTo>
                <a:lnTo>
                  <a:pt x="1425039" y="0"/>
                </a:lnTo>
                <a:lnTo>
                  <a:pt x="0" y="0"/>
                </a:lnTo>
                <a:lnTo>
                  <a:pt x="11875" y="285008"/>
                </a:lnTo>
              </a:path>
            </a:pathLst>
          </a:custGeom>
          <a:ln w="190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3200"/>
          </a:p>
        </p:txBody>
      </p:sp>
      <p:sp>
        <p:nvSpPr>
          <p:cNvPr id="20506" name="TextBox 72"/>
          <p:cNvSpPr txBox="1">
            <a:spLocks noChangeArrowheads="1"/>
          </p:cNvSpPr>
          <p:nvPr/>
        </p:nvSpPr>
        <p:spPr bwMode="auto">
          <a:xfrm>
            <a:off x="5818188" y="1152525"/>
            <a:ext cx="2292350" cy="1323439"/>
          </a:xfrm>
          <a:prstGeom prst="rect">
            <a:avLst/>
          </a:prstGeom>
          <a:noFill/>
          <a:ln w="9525">
            <a:noFill/>
            <a:miter lim="800000"/>
            <a:headEnd/>
            <a:tailEnd/>
          </a:ln>
        </p:spPr>
        <p:txBody>
          <a:bodyPr>
            <a:spAutoFit/>
          </a:bodyPr>
          <a:lstStyle/>
          <a:p>
            <a:r>
              <a:rPr lang="en-US" sz="2000" dirty="0"/>
              <a:t>Note: Oracle only joins in one table to the previous result set</a:t>
            </a:r>
          </a:p>
        </p:txBody>
      </p:sp>
      <p:sp>
        <p:nvSpPr>
          <p:cNvPr id="69" name="TextBox 48"/>
          <p:cNvSpPr txBox="1">
            <a:spLocks noChangeArrowheads="1"/>
          </p:cNvSpPr>
          <p:nvPr/>
        </p:nvSpPr>
        <p:spPr bwMode="auto">
          <a:xfrm>
            <a:off x="3657600" y="3581400"/>
            <a:ext cx="177800" cy="261938"/>
          </a:xfrm>
          <a:prstGeom prst="rect">
            <a:avLst/>
          </a:prstGeom>
          <a:solidFill>
            <a:srgbClr val="00B050"/>
          </a:solidFill>
          <a:ln w="9525">
            <a:noFill/>
            <a:miter lim="800000"/>
            <a:headEnd/>
            <a:tailEnd/>
          </a:ln>
        </p:spPr>
        <p:txBody>
          <a:bodyPr lIns="0" tIns="0" rIns="0" bIns="0"/>
          <a:lstStyle/>
          <a:p>
            <a:r>
              <a:rPr lang="en-US" sz="2000" dirty="0">
                <a:solidFill>
                  <a:schemeClr val="bg1"/>
                </a:solidFill>
              </a:rPr>
              <a:t>F </a:t>
            </a:r>
          </a:p>
        </p:txBody>
      </p:sp>
      <p:sp>
        <p:nvSpPr>
          <p:cNvPr id="70" name="TextBox 48"/>
          <p:cNvSpPr txBox="1">
            <a:spLocks noChangeArrowheads="1"/>
          </p:cNvSpPr>
          <p:nvPr/>
        </p:nvSpPr>
        <p:spPr bwMode="auto">
          <a:xfrm>
            <a:off x="3657600" y="5486400"/>
            <a:ext cx="177800" cy="261938"/>
          </a:xfrm>
          <a:prstGeom prst="rect">
            <a:avLst/>
          </a:prstGeom>
          <a:solidFill>
            <a:srgbClr val="00B050"/>
          </a:solidFill>
          <a:ln w="9525">
            <a:noFill/>
            <a:miter lim="800000"/>
            <a:headEnd/>
            <a:tailEnd/>
          </a:ln>
        </p:spPr>
        <p:txBody>
          <a:bodyPr lIns="0" tIns="0" rIns="0" bIns="0"/>
          <a:lstStyle/>
          <a:p>
            <a:r>
              <a:rPr lang="en-US" sz="2000" dirty="0">
                <a:solidFill>
                  <a:schemeClr val="bg1"/>
                </a:solidFill>
              </a:rPr>
              <a:t>F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5" grpId="0" animBg="1"/>
      <p:bldP spid="6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667000" y="2133600"/>
            <a:ext cx="6212364" cy="3810000"/>
          </a:xfrm>
          <a:prstGeom prst="rect">
            <a:avLst/>
          </a:prstGeom>
          <a:noFill/>
          <a:ln w="9525">
            <a:noFill/>
            <a:miter lim="800000"/>
            <a:headEnd/>
            <a:tailEnd/>
          </a:ln>
          <a:effectLst/>
        </p:spPr>
      </p:pic>
      <p:sp>
        <p:nvSpPr>
          <p:cNvPr id="2" name="Title 1"/>
          <p:cNvSpPr>
            <a:spLocks noGrp="1"/>
          </p:cNvSpPr>
          <p:nvPr>
            <p:ph type="title"/>
          </p:nvPr>
        </p:nvSpPr>
        <p:spPr>
          <a:xfrm>
            <a:off x="28752" y="-227166"/>
            <a:ext cx="8458200" cy="914400"/>
          </a:xfrm>
        </p:spPr>
        <p:txBody>
          <a:bodyPr/>
          <a:lstStyle/>
          <a:p>
            <a:r>
              <a:rPr lang="en-US" dirty="0" smtClean="0"/>
              <a:t>Cartesian</a:t>
            </a:r>
            <a:endParaRPr lang="en-US" dirty="0"/>
          </a:p>
        </p:txBody>
      </p:sp>
      <p:sp>
        <p:nvSpPr>
          <p:cNvPr id="4" name="TextBox 3"/>
          <p:cNvSpPr txBox="1"/>
          <p:nvPr/>
        </p:nvSpPr>
        <p:spPr>
          <a:xfrm>
            <a:off x="457200" y="1600200"/>
            <a:ext cx="4038600" cy="4339650"/>
          </a:xfrm>
          <a:prstGeom prst="rect">
            <a:avLst/>
          </a:prstGeom>
          <a:noFill/>
        </p:spPr>
        <p:txBody>
          <a:bodyPr wrap="square" rtlCol="0">
            <a:spAutoFit/>
          </a:bodyPr>
          <a:lstStyle/>
          <a:p>
            <a:r>
              <a:rPr lang="en-US" sz="1200" dirty="0" smtClean="0"/>
              <a:t>SELECT</a:t>
            </a:r>
          </a:p>
          <a:p>
            <a:r>
              <a:rPr lang="en-US" sz="1200" dirty="0" smtClean="0"/>
              <a:t>    A.BROKER_ID BROKER_ID,</a:t>
            </a:r>
          </a:p>
          <a:p>
            <a:r>
              <a:rPr lang="en-US" sz="1200" dirty="0" smtClean="0"/>
              <a:t>    A.BROKER_LAST_NAME BROKER_LAST_NAME,</a:t>
            </a:r>
          </a:p>
          <a:p>
            <a:r>
              <a:rPr lang="en-US" sz="1200" dirty="0" smtClean="0"/>
              <a:t>    A.BROKER_FIRST_NAME BROKER_FIRST_NAME,</a:t>
            </a:r>
          </a:p>
          <a:p>
            <a:r>
              <a:rPr lang="en-US" sz="1200" dirty="0" smtClean="0"/>
              <a:t>    A.YEARS_WITH_FIRM YEARS_WITH_FIRM,</a:t>
            </a:r>
          </a:p>
          <a:p>
            <a:r>
              <a:rPr lang="en-US" sz="1200" dirty="0" smtClean="0"/>
              <a:t>    C.OFFICE_NAME OFFICE_NAME,</a:t>
            </a:r>
          </a:p>
          <a:p>
            <a:r>
              <a:rPr lang="en-US" sz="1200" dirty="0" smtClean="0"/>
              <a:t>    SUM (B.BROKER_COMMISSION) TOTAL_COMMISSIONS</a:t>
            </a:r>
          </a:p>
          <a:p>
            <a:r>
              <a:rPr lang="en-US" sz="1200" dirty="0" smtClean="0"/>
              <a:t>FROM</a:t>
            </a:r>
          </a:p>
          <a:p>
            <a:r>
              <a:rPr lang="en-US" sz="1200" dirty="0" smtClean="0"/>
              <a:t>    BROKER A,</a:t>
            </a:r>
          </a:p>
          <a:p>
            <a:r>
              <a:rPr lang="en-US" sz="1200" dirty="0" smtClean="0"/>
              <a:t>    CLIENT_TRANSACTION B,</a:t>
            </a:r>
          </a:p>
          <a:p>
            <a:r>
              <a:rPr lang="en-US" sz="1200" dirty="0" smtClean="0"/>
              <a:t>    OFFICE_LOCATION C,</a:t>
            </a:r>
          </a:p>
          <a:p>
            <a:r>
              <a:rPr lang="en-US" sz="1200" dirty="0" smtClean="0"/>
              <a:t>    INVESTMENT I</a:t>
            </a:r>
          </a:p>
          <a:p>
            <a:r>
              <a:rPr lang="en-US" sz="1200" dirty="0" smtClean="0"/>
              <a:t>WHERE</a:t>
            </a:r>
          </a:p>
          <a:p>
            <a:r>
              <a:rPr lang="en-US" sz="1200" dirty="0" smtClean="0"/>
              <a:t>    A.BROKER_ID = B.BROKER_ID AND</a:t>
            </a:r>
          </a:p>
          <a:p>
            <a:r>
              <a:rPr lang="en-US" sz="1200" dirty="0" smtClean="0"/>
              <a:t>    A.OFFICE_LOCATION_ID = C.OFFICE_LOCATION_ID </a:t>
            </a:r>
          </a:p>
          <a:p>
            <a:r>
              <a:rPr lang="en-US" sz="1200" dirty="0" smtClean="0"/>
              <a:t>GROUP BY</a:t>
            </a:r>
          </a:p>
          <a:p>
            <a:r>
              <a:rPr lang="en-US" sz="1200" dirty="0" smtClean="0"/>
              <a:t>    A.BROKER_ID,</a:t>
            </a:r>
          </a:p>
          <a:p>
            <a:r>
              <a:rPr lang="en-US" sz="1200" dirty="0" smtClean="0"/>
              <a:t>    A.BROKER_LAST_NAME,</a:t>
            </a:r>
          </a:p>
          <a:p>
            <a:r>
              <a:rPr lang="en-US" sz="1200" dirty="0" smtClean="0"/>
              <a:t>    A.BROKER_FIRST_NAME,</a:t>
            </a:r>
          </a:p>
          <a:p>
            <a:r>
              <a:rPr lang="en-US" sz="1200" dirty="0" smtClean="0"/>
              <a:t>    A.YEARS_WITH_FIRM,</a:t>
            </a:r>
          </a:p>
          <a:p>
            <a:r>
              <a:rPr lang="en-US" sz="1200" dirty="0" smtClean="0"/>
              <a:t>    C.OFFICE_NAME;</a:t>
            </a:r>
            <a:endParaRPr lang="en-US" sz="12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3581400" y="1295400"/>
            <a:ext cx="5438824" cy="3276600"/>
          </a:xfrm>
          <a:prstGeom prst="rect">
            <a:avLst/>
          </a:prstGeom>
          <a:noFill/>
          <a:ln w="9525">
            <a:noFill/>
            <a:miter lim="800000"/>
            <a:headEnd/>
            <a:tailEnd/>
          </a:ln>
          <a:effectLst/>
        </p:spPr>
      </p:pic>
      <p:sp>
        <p:nvSpPr>
          <p:cNvPr id="2" name="Title 1"/>
          <p:cNvSpPr>
            <a:spLocks noGrp="1"/>
          </p:cNvSpPr>
          <p:nvPr>
            <p:ph type="title"/>
          </p:nvPr>
        </p:nvSpPr>
        <p:spPr>
          <a:xfrm>
            <a:off x="-40260" y="-244419"/>
            <a:ext cx="8458200" cy="914400"/>
          </a:xfrm>
        </p:spPr>
        <p:txBody>
          <a:bodyPr/>
          <a:lstStyle/>
          <a:p>
            <a:r>
              <a:rPr lang="en-US" dirty="0" smtClean="0"/>
              <a:t>Implied Cartesian</a:t>
            </a:r>
            <a:endParaRPr lang="en-US" dirty="0"/>
          </a:p>
        </p:txBody>
      </p:sp>
      <p:sp>
        <p:nvSpPr>
          <p:cNvPr id="4" name="TextBox 3"/>
          <p:cNvSpPr txBox="1"/>
          <p:nvPr/>
        </p:nvSpPr>
        <p:spPr>
          <a:xfrm>
            <a:off x="304800" y="1924883"/>
            <a:ext cx="5334000" cy="4247317"/>
          </a:xfrm>
          <a:prstGeom prst="rect">
            <a:avLst/>
          </a:prstGeom>
          <a:noFill/>
        </p:spPr>
        <p:txBody>
          <a:bodyPr wrap="square" rtlCol="0">
            <a:spAutoFit/>
          </a:bodyPr>
          <a:lstStyle/>
          <a:p>
            <a:r>
              <a:rPr lang="en-US" dirty="0" smtClean="0"/>
              <a:t>select</a:t>
            </a:r>
          </a:p>
          <a:p>
            <a:r>
              <a:rPr lang="en-US" dirty="0" smtClean="0"/>
              <a:t>     </a:t>
            </a:r>
            <a:r>
              <a:rPr lang="en-US" dirty="0" err="1" smtClean="0"/>
              <a:t>c.client_first_name</a:t>
            </a:r>
            <a:r>
              <a:rPr lang="en-US" dirty="0" smtClean="0"/>
              <a:t>, </a:t>
            </a:r>
            <a:r>
              <a:rPr lang="en-US" dirty="0" err="1" smtClean="0"/>
              <a:t>c.client_last_name</a:t>
            </a:r>
            <a:r>
              <a:rPr lang="en-US" dirty="0" smtClean="0"/>
              <a:t>,</a:t>
            </a:r>
          </a:p>
          <a:p>
            <a:r>
              <a:rPr lang="en-US" dirty="0" smtClean="0"/>
              <a:t>     </a:t>
            </a:r>
            <a:r>
              <a:rPr lang="en-US" dirty="0" err="1" smtClean="0"/>
              <a:t>ct.action</a:t>
            </a:r>
            <a:r>
              <a:rPr lang="en-US" dirty="0" smtClean="0"/>
              <a:t>, </a:t>
            </a:r>
            <a:r>
              <a:rPr lang="en-US" dirty="0" err="1" smtClean="0"/>
              <a:t>ct.price</a:t>
            </a:r>
            <a:r>
              <a:rPr lang="en-US" dirty="0" smtClean="0"/>
              <a:t>,</a:t>
            </a:r>
          </a:p>
          <a:p>
            <a:r>
              <a:rPr lang="en-US" dirty="0" smtClean="0"/>
              <a:t>     </a:t>
            </a:r>
            <a:r>
              <a:rPr lang="en-US" dirty="0" err="1" smtClean="0"/>
              <a:t>b.broker_last_name</a:t>
            </a:r>
            <a:r>
              <a:rPr lang="en-US" dirty="0" smtClean="0"/>
              <a:t>, </a:t>
            </a:r>
            <a:r>
              <a:rPr lang="en-US" dirty="0" err="1" smtClean="0"/>
              <a:t>b.broker_first_name</a:t>
            </a:r>
            <a:r>
              <a:rPr lang="en-US" dirty="0" smtClean="0"/>
              <a:t>,</a:t>
            </a:r>
          </a:p>
          <a:p>
            <a:r>
              <a:rPr lang="en-US" dirty="0" smtClean="0"/>
              <a:t>     </a:t>
            </a:r>
            <a:r>
              <a:rPr lang="en-US" dirty="0" err="1" smtClean="0"/>
              <a:t>o.office_name</a:t>
            </a:r>
            <a:endParaRPr lang="en-US" dirty="0" smtClean="0"/>
          </a:p>
          <a:p>
            <a:r>
              <a:rPr lang="en-US" dirty="0" smtClean="0"/>
              <a:t>from</a:t>
            </a:r>
          </a:p>
          <a:p>
            <a:r>
              <a:rPr lang="en-US" dirty="0" smtClean="0"/>
              <a:t>      </a:t>
            </a:r>
            <a:r>
              <a:rPr lang="en-US" dirty="0" err="1" smtClean="0"/>
              <a:t>client_transaction</a:t>
            </a:r>
            <a:r>
              <a:rPr lang="en-US" dirty="0" smtClean="0"/>
              <a:t> ct,</a:t>
            </a:r>
          </a:p>
          <a:p>
            <a:r>
              <a:rPr lang="en-US" dirty="0" smtClean="0"/>
              <a:t>      client c,</a:t>
            </a:r>
          </a:p>
          <a:p>
            <a:r>
              <a:rPr lang="en-US" dirty="0" smtClean="0"/>
              <a:t>      broker b,</a:t>
            </a:r>
          </a:p>
          <a:p>
            <a:r>
              <a:rPr lang="en-US" dirty="0" smtClean="0"/>
              <a:t>      </a:t>
            </a:r>
            <a:r>
              <a:rPr lang="en-US" dirty="0" err="1" smtClean="0"/>
              <a:t>office_location</a:t>
            </a:r>
            <a:r>
              <a:rPr lang="en-US" dirty="0" smtClean="0"/>
              <a:t> o</a:t>
            </a:r>
          </a:p>
          <a:p>
            <a:r>
              <a:rPr lang="en-US" dirty="0" smtClean="0"/>
              <a:t>where </a:t>
            </a:r>
          </a:p>
          <a:p>
            <a:r>
              <a:rPr lang="en-US" dirty="0" smtClean="0"/>
              <a:t>      </a:t>
            </a:r>
            <a:r>
              <a:rPr lang="en-US" dirty="0" err="1" smtClean="0"/>
              <a:t>ct.price</a:t>
            </a:r>
            <a:r>
              <a:rPr lang="en-US" dirty="0" smtClean="0"/>
              <a:t> &gt; 100</a:t>
            </a:r>
          </a:p>
          <a:p>
            <a:r>
              <a:rPr lang="en-US" dirty="0" smtClean="0"/>
              <a:t>  and </a:t>
            </a:r>
            <a:r>
              <a:rPr lang="en-US" dirty="0" err="1" smtClean="0"/>
              <a:t>b.broker_id</a:t>
            </a:r>
            <a:r>
              <a:rPr lang="en-US" dirty="0" smtClean="0"/>
              <a:t>=</a:t>
            </a:r>
            <a:r>
              <a:rPr lang="en-US" dirty="0" err="1" smtClean="0"/>
              <a:t>ct.broker_id</a:t>
            </a:r>
            <a:r>
              <a:rPr lang="en-US" dirty="0" smtClean="0"/>
              <a:t> </a:t>
            </a:r>
          </a:p>
          <a:p>
            <a:r>
              <a:rPr lang="en-US" dirty="0" smtClean="0"/>
              <a:t>  and </a:t>
            </a:r>
            <a:r>
              <a:rPr lang="en-US" dirty="0" err="1" smtClean="0"/>
              <a:t>c.broker_id</a:t>
            </a:r>
            <a:r>
              <a:rPr lang="en-US" dirty="0" smtClean="0"/>
              <a:t> = </a:t>
            </a:r>
            <a:r>
              <a:rPr lang="en-US" dirty="0" err="1" smtClean="0"/>
              <a:t>b.broker_id</a:t>
            </a:r>
            <a:endParaRPr lang="en-US" dirty="0" smtClean="0"/>
          </a:p>
          <a:p>
            <a:r>
              <a:rPr lang="en-US" dirty="0" smtClean="0"/>
              <a:t>  and </a:t>
            </a:r>
            <a:r>
              <a:rPr lang="en-US" dirty="0" err="1" smtClean="0"/>
              <a:t>o.office_location_id</a:t>
            </a:r>
            <a:r>
              <a:rPr lang="en-US" dirty="0" smtClean="0"/>
              <a:t> = </a:t>
            </a:r>
            <a:r>
              <a:rPr lang="en-US" dirty="0" err="1" smtClean="0"/>
              <a:t>b.office_location_id</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499" y="-227166"/>
            <a:ext cx="8458200" cy="914400"/>
          </a:xfrm>
        </p:spPr>
        <p:txBody>
          <a:bodyPr/>
          <a:lstStyle/>
          <a:p>
            <a:r>
              <a:rPr lang="en-US" sz="3600" dirty="0" smtClean="0"/>
              <a:t>Diagram work for Many to One</a:t>
            </a:r>
          </a:p>
        </p:txBody>
      </p:sp>
      <p:pic>
        <p:nvPicPr>
          <p:cNvPr id="11267" name="Picture 6" descr="http://farm2.static.flickr.com/1109/1223951326_3ec4303046.jpg"/>
          <p:cNvPicPr>
            <a:picLocks noChangeAspect="1" noChangeArrowheads="1"/>
          </p:cNvPicPr>
          <p:nvPr/>
        </p:nvPicPr>
        <p:blipFill>
          <a:blip r:embed="rId3" cstate="print"/>
          <a:srcRect/>
          <a:stretch>
            <a:fillRect/>
          </a:stretch>
        </p:blipFill>
        <p:spPr bwMode="auto">
          <a:xfrm>
            <a:off x="6184517" y="4114800"/>
            <a:ext cx="2959483" cy="2135188"/>
          </a:xfrm>
          <a:prstGeom prst="rect">
            <a:avLst/>
          </a:prstGeom>
          <a:noFill/>
          <a:ln w="9525">
            <a:noFill/>
            <a:miter lim="800000"/>
            <a:headEnd/>
            <a:tailEnd/>
          </a:ln>
        </p:spPr>
      </p:pic>
      <p:pic>
        <p:nvPicPr>
          <p:cNvPr id="11269" name="Picture 7"/>
          <p:cNvPicPr>
            <a:picLocks noChangeAspect="1" noChangeArrowheads="1"/>
          </p:cNvPicPr>
          <p:nvPr/>
        </p:nvPicPr>
        <p:blipFill>
          <a:blip r:embed="rId4" cstate="print"/>
          <a:srcRect/>
          <a:stretch>
            <a:fillRect/>
          </a:stretch>
        </p:blipFill>
        <p:spPr bwMode="auto">
          <a:xfrm>
            <a:off x="76200" y="938213"/>
            <a:ext cx="2128838" cy="2732087"/>
          </a:xfrm>
          <a:prstGeom prst="rect">
            <a:avLst/>
          </a:prstGeom>
          <a:noFill/>
          <a:ln w="9525">
            <a:noFill/>
            <a:miter lim="800000"/>
            <a:headEnd/>
            <a:tailEnd/>
          </a:ln>
        </p:spPr>
      </p:pic>
      <p:pic>
        <p:nvPicPr>
          <p:cNvPr id="3075" name="Picture 3"/>
          <p:cNvPicPr>
            <a:picLocks noChangeAspect="1" noChangeArrowheads="1"/>
          </p:cNvPicPr>
          <p:nvPr/>
        </p:nvPicPr>
        <p:blipFill>
          <a:blip r:embed="rId5" cstate="print"/>
          <a:srcRect/>
          <a:stretch>
            <a:fillRect/>
          </a:stretch>
        </p:blipFill>
        <p:spPr bwMode="auto">
          <a:xfrm>
            <a:off x="2177143" y="2743200"/>
            <a:ext cx="3971925" cy="1704975"/>
          </a:xfrm>
          <a:prstGeom prst="rect">
            <a:avLst/>
          </a:prstGeom>
          <a:noFill/>
          <a:ln w="9525">
            <a:noFill/>
            <a:miter lim="800000"/>
            <a:headEnd/>
            <a:tailEnd/>
          </a:ln>
          <a:effectLst/>
        </p:spPr>
      </p:pic>
      <p:sp>
        <p:nvSpPr>
          <p:cNvPr id="10" name="TextBox 9"/>
          <p:cNvSpPr txBox="1"/>
          <p:nvPr/>
        </p:nvSpPr>
        <p:spPr>
          <a:xfrm>
            <a:off x="782128" y="4813540"/>
            <a:ext cx="5715000" cy="465979"/>
          </a:xfrm>
          <a:prstGeom prst="rect">
            <a:avLst/>
          </a:prstGeom>
          <a:noFill/>
        </p:spPr>
        <p:txBody>
          <a:bodyPr wrap="square" rtlCol="0">
            <a:spAutoFit/>
          </a:bodyPr>
          <a:lstStyle/>
          <a:p>
            <a:r>
              <a:rPr lang="en-US" sz="2400" dirty="0" smtClean="0"/>
              <a:t>What about many to many?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754" y="-244419"/>
            <a:ext cx="8458200" cy="914400"/>
          </a:xfrm>
        </p:spPr>
        <p:txBody>
          <a:bodyPr/>
          <a:lstStyle/>
          <a:p>
            <a:r>
              <a:rPr lang="en-US" dirty="0" smtClean="0"/>
              <a:t>Unstructured</a:t>
            </a:r>
          </a:p>
        </p:txBody>
      </p:sp>
      <p:sp>
        <p:nvSpPr>
          <p:cNvPr id="15363" name="Footer Placeholder 3"/>
          <p:cNvSpPr>
            <a:spLocks noGrp="1"/>
          </p:cNvSpPr>
          <p:nvPr>
            <p:ph type="ftr" sz="quarter" idx="4294967295"/>
          </p:nvPr>
        </p:nvSpPr>
        <p:spPr bwMode="auto">
          <a:xfrm>
            <a:off x="7772400" y="6553200"/>
            <a:ext cx="1371600" cy="74613"/>
          </a:xfrm>
          <a:prstGeom prst="rect">
            <a:avLst/>
          </a:prstGeom>
          <a:noFill/>
          <a:ln>
            <a:miter lim="800000"/>
            <a:headEnd/>
            <a:tailEnd/>
          </a:ln>
        </p:spPr>
        <p:txBody>
          <a:bodyPr/>
          <a:lstStyle/>
          <a:p>
            <a:pPr algn="r"/>
            <a:r>
              <a:rPr lang="en-US" sz="1200">
                <a:solidFill>
                  <a:srgbClr val="565A5C"/>
                </a:solidFill>
              </a:rPr>
              <a:t>Copyright 2006 Kyle Hailey</a:t>
            </a:r>
          </a:p>
        </p:txBody>
      </p:sp>
      <p:sp>
        <p:nvSpPr>
          <p:cNvPr id="76" name="Content Placeholder 2"/>
          <p:cNvSpPr txBox="1">
            <a:spLocks/>
          </p:cNvSpPr>
          <p:nvPr/>
        </p:nvSpPr>
        <p:spPr bwMode="auto">
          <a:xfrm>
            <a:off x="323850" y="1303338"/>
            <a:ext cx="3692525" cy="1965325"/>
          </a:xfrm>
          <a:prstGeom prst="rect">
            <a:avLst/>
          </a:prstGeom>
          <a:solidFill>
            <a:schemeClr val="bg1"/>
          </a:solidFill>
          <a:ln w="9525">
            <a:solidFill>
              <a:schemeClr val="tx1"/>
            </a:solidFill>
            <a:miter lim="800000"/>
            <a:headEnd/>
            <a:tailEnd/>
          </a:ln>
          <a:effectLst/>
        </p:spPr>
        <p:txBody>
          <a:bodyPr lIns="93662" tIns="46038" rIns="93662" bIns="46038"/>
          <a:lstStyle/>
          <a:p>
            <a:pPr marL="346075" indent="-346075">
              <a:spcBef>
                <a:spcPct val="20000"/>
              </a:spcBef>
              <a:buFont typeface="Wingdings" pitchFamily="2" charset="2"/>
              <a:buNone/>
              <a:defRPr/>
            </a:pPr>
            <a:r>
              <a:rPr lang="en-US" sz="1200" b="1" u="sng" kern="0" dirty="0">
                <a:latin typeface="Courier New" pitchFamily="49" charset="0"/>
                <a:cs typeface="Courier New" pitchFamily="49" charset="0"/>
              </a:rPr>
              <a:t>Joins</a:t>
            </a: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a:t>
            </a:r>
            <a:r>
              <a:rPr lang="en-US" sz="1200" kern="0" dirty="0" err="1">
                <a:latin typeface="Courier New" pitchFamily="49" charset="0"/>
                <a:cs typeface="Courier New" pitchFamily="49" charset="0"/>
              </a:rPr>
              <a:t>OD.Order_ID</a:t>
            </a:r>
            <a:r>
              <a:rPr lang="en-US" sz="1200" kern="0" dirty="0">
                <a:latin typeface="Courier New" pitchFamily="49" charset="0"/>
                <a:cs typeface="Courier New" pitchFamily="49" charset="0"/>
              </a:rPr>
              <a:t> = </a:t>
            </a:r>
            <a:r>
              <a:rPr lang="en-US" sz="1200" kern="0" dirty="0" err="1">
                <a:latin typeface="Courier New" pitchFamily="49" charset="0"/>
                <a:cs typeface="Courier New" pitchFamily="49" charset="0"/>
              </a:rPr>
              <a:t>O.Order_ID</a:t>
            </a:r>
            <a:endParaRPr lang="en-US" sz="1200" kern="0" dirty="0">
              <a:latin typeface="Courier New" pitchFamily="49" charset="0"/>
              <a:cs typeface="Courier New" pitchFamily="49" charset="0"/>
            </a:endParaRP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a:t>
            </a:r>
            <a:r>
              <a:rPr lang="en-US" sz="1200" kern="0" dirty="0" err="1">
                <a:latin typeface="Courier New" pitchFamily="49" charset="0"/>
                <a:cs typeface="Courier New" pitchFamily="49" charset="0"/>
              </a:rPr>
              <a:t>O.Customer_ID</a:t>
            </a:r>
            <a:r>
              <a:rPr lang="en-US" sz="1200" kern="0" dirty="0">
                <a:latin typeface="Courier New" pitchFamily="49" charset="0"/>
                <a:cs typeface="Courier New" pitchFamily="49" charset="0"/>
              </a:rPr>
              <a:t> = </a:t>
            </a:r>
            <a:r>
              <a:rPr lang="en-US" sz="1200" kern="0" dirty="0" err="1">
                <a:latin typeface="Courier New" pitchFamily="49" charset="0"/>
                <a:cs typeface="Courier New" pitchFamily="49" charset="0"/>
              </a:rPr>
              <a:t>C.Customer_ID</a:t>
            </a:r>
            <a:endParaRPr lang="en-US" sz="1200" kern="0" dirty="0">
              <a:latin typeface="Courier New" pitchFamily="49" charset="0"/>
              <a:cs typeface="Courier New" pitchFamily="49" charset="0"/>
            </a:endParaRP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a:t>
            </a:r>
            <a:r>
              <a:rPr lang="en-US" sz="1200" kern="0" dirty="0" err="1">
                <a:latin typeface="Courier New" pitchFamily="49" charset="0"/>
                <a:cs typeface="Courier New" pitchFamily="49" charset="0"/>
              </a:rPr>
              <a:t>OD.Product_ID</a:t>
            </a:r>
            <a:r>
              <a:rPr lang="en-US" sz="1200" kern="0" dirty="0">
                <a:latin typeface="Courier New" pitchFamily="49" charset="0"/>
                <a:cs typeface="Courier New" pitchFamily="49" charset="0"/>
              </a:rPr>
              <a:t> = </a:t>
            </a:r>
            <a:r>
              <a:rPr lang="en-US" sz="1200" kern="0" dirty="0" err="1">
                <a:latin typeface="Courier New" pitchFamily="49" charset="0"/>
                <a:cs typeface="Courier New" pitchFamily="49" charset="0"/>
              </a:rPr>
              <a:t>P.Product_ID</a:t>
            </a:r>
            <a:r>
              <a:rPr lang="en-US" sz="1200" kern="0" dirty="0">
                <a:latin typeface="Courier New" pitchFamily="49" charset="0"/>
                <a:cs typeface="Courier New" pitchFamily="49" charset="0"/>
              </a:rPr>
              <a:t>(+)</a:t>
            </a: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a:t>
            </a:r>
            <a:r>
              <a:rPr lang="en-US" sz="1200" kern="0" dirty="0" err="1">
                <a:latin typeface="Courier New" pitchFamily="49" charset="0"/>
                <a:cs typeface="Courier New" pitchFamily="49" charset="0"/>
              </a:rPr>
              <a:t>OD.Shipment_ID</a:t>
            </a:r>
            <a:r>
              <a:rPr lang="en-US" sz="1200" kern="0" dirty="0">
                <a:latin typeface="Courier New" pitchFamily="49" charset="0"/>
                <a:cs typeface="Courier New" pitchFamily="49" charset="0"/>
              </a:rPr>
              <a:t> = </a:t>
            </a:r>
            <a:r>
              <a:rPr lang="en-US" sz="1200" kern="0" dirty="0" err="1">
                <a:latin typeface="Courier New" pitchFamily="49" charset="0"/>
                <a:cs typeface="Courier New" pitchFamily="49" charset="0"/>
              </a:rPr>
              <a:t>S.Shipment_ID</a:t>
            </a:r>
            <a:r>
              <a:rPr lang="en-US" sz="1200" kern="0" dirty="0">
                <a:latin typeface="Courier New" pitchFamily="49" charset="0"/>
                <a:cs typeface="Courier New" pitchFamily="49" charset="0"/>
              </a:rPr>
              <a:t>(+)</a:t>
            </a: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a:t>
            </a:r>
            <a:r>
              <a:rPr lang="en-US" sz="1200" kern="0" dirty="0" err="1">
                <a:latin typeface="Courier New" pitchFamily="49" charset="0"/>
                <a:cs typeface="Courier New" pitchFamily="49" charset="0"/>
              </a:rPr>
              <a:t>S.Address_ID</a:t>
            </a:r>
            <a:r>
              <a:rPr lang="en-US" sz="1200" kern="0" dirty="0">
                <a:latin typeface="Courier New" pitchFamily="49" charset="0"/>
                <a:cs typeface="Courier New" pitchFamily="49" charset="0"/>
              </a:rPr>
              <a:t> = </a:t>
            </a:r>
            <a:r>
              <a:rPr lang="en-US" sz="1200" kern="0" dirty="0" err="1">
                <a:latin typeface="Courier New" pitchFamily="49" charset="0"/>
                <a:cs typeface="Courier New" pitchFamily="49" charset="0"/>
              </a:rPr>
              <a:t>A.Address_ID</a:t>
            </a:r>
            <a:r>
              <a:rPr lang="en-US" sz="1200" kern="0" dirty="0">
                <a:latin typeface="Courier New" pitchFamily="49" charset="0"/>
                <a:cs typeface="Courier New" pitchFamily="49" charset="0"/>
              </a:rPr>
              <a:t>(+)</a:t>
            </a: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a:t>
            </a:r>
            <a:r>
              <a:rPr lang="en-US" sz="1200" kern="0" dirty="0" err="1">
                <a:latin typeface="Courier New" pitchFamily="49" charset="0"/>
                <a:cs typeface="Courier New" pitchFamily="49" charset="0"/>
              </a:rPr>
              <a:t>O.Status_Code</a:t>
            </a:r>
            <a:r>
              <a:rPr lang="en-US" sz="1200" kern="0" dirty="0">
                <a:latin typeface="Courier New" pitchFamily="49" charset="0"/>
                <a:cs typeface="Courier New" pitchFamily="49" charset="0"/>
              </a:rPr>
              <a:t> = </a:t>
            </a:r>
            <a:r>
              <a:rPr lang="en-US" sz="1200" kern="0" dirty="0" err="1">
                <a:latin typeface="Courier New" pitchFamily="49" charset="0"/>
                <a:cs typeface="Courier New" pitchFamily="49" charset="0"/>
              </a:rPr>
              <a:t>OT.Code</a:t>
            </a:r>
            <a:endParaRPr lang="en-US" sz="1200" kern="0" dirty="0">
              <a:latin typeface="Courier New" pitchFamily="49" charset="0"/>
              <a:cs typeface="Courier New" pitchFamily="49" charset="0"/>
            </a:endParaRPr>
          </a:p>
          <a:p>
            <a:pPr marL="346075" indent="-346075">
              <a:spcBef>
                <a:spcPct val="20000"/>
              </a:spcBef>
              <a:buFont typeface="Wingdings" pitchFamily="2" charset="2"/>
              <a:buNone/>
              <a:defRPr/>
            </a:pPr>
            <a:r>
              <a:rPr lang="en-US" sz="1200" kern="0" dirty="0">
                <a:latin typeface="Courier New" pitchFamily="49" charset="0"/>
                <a:cs typeface="Courier New" pitchFamily="49" charset="0"/>
              </a:rPr>
              <a:t>   </a:t>
            </a:r>
            <a:r>
              <a:rPr lang="en-US" sz="1200" kern="0" dirty="0" err="1">
                <a:latin typeface="Courier New" pitchFamily="49" charset="0"/>
                <a:cs typeface="Courier New" pitchFamily="49" charset="0"/>
              </a:rPr>
              <a:t>OD.Status_Code</a:t>
            </a:r>
            <a:r>
              <a:rPr lang="en-US" sz="1200" kern="0" dirty="0">
                <a:latin typeface="Courier New" pitchFamily="49" charset="0"/>
                <a:cs typeface="Courier New" pitchFamily="49" charset="0"/>
              </a:rPr>
              <a:t> = </a:t>
            </a:r>
            <a:r>
              <a:rPr lang="en-US" sz="1200" kern="0" dirty="0" err="1">
                <a:latin typeface="Courier New" pitchFamily="49" charset="0"/>
                <a:cs typeface="Courier New" pitchFamily="49" charset="0"/>
              </a:rPr>
              <a:t>ODT.Code</a:t>
            </a:r>
            <a:endParaRPr lang="en-US" sz="1200" kern="0" dirty="0">
              <a:latin typeface="Courier New" pitchFamily="49" charset="0"/>
              <a:cs typeface="Courier New" pitchFamily="49" charset="0"/>
            </a:endParaRPr>
          </a:p>
          <a:p>
            <a:pPr marL="346075" indent="-346075">
              <a:spcBef>
                <a:spcPct val="20000"/>
              </a:spcBef>
              <a:buFont typeface="Wingdings" pitchFamily="2" charset="2"/>
              <a:buNone/>
              <a:defRPr/>
            </a:pPr>
            <a:endParaRPr lang="en-US" sz="1000" kern="0" dirty="0">
              <a:latin typeface="Courier New" pitchFamily="49" charset="0"/>
              <a:cs typeface="Courier New" pitchFamily="49" charset="0"/>
            </a:endParaRPr>
          </a:p>
        </p:txBody>
      </p:sp>
      <p:grpSp>
        <p:nvGrpSpPr>
          <p:cNvPr id="39" name="Group 38"/>
          <p:cNvGrpSpPr/>
          <p:nvPr/>
        </p:nvGrpSpPr>
        <p:grpSpPr>
          <a:xfrm>
            <a:off x="4933022" y="1285268"/>
            <a:ext cx="3048000" cy="1981200"/>
            <a:chOff x="4800600" y="1752600"/>
            <a:chExt cx="3048000" cy="1981200"/>
          </a:xfrm>
        </p:grpSpPr>
        <p:grpSp>
          <p:nvGrpSpPr>
            <p:cNvPr id="40" name="Group 46"/>
            <p:cNvGrpSpPr>
              <a:grpSpLocks/>
            </p:cNvGrpSpPr>
            <p:nvPr/>
          </p:nvGrpSpPr>
          <p:grpSpPr bwMode="auto">
            <a:xfrm>
              <a:off x="4989823" y="1981200"/>
              <a:ext cx="2553247" cy="1524793"/>
              <a:chOff x="4991004" y="1506474"/>
              <a:chExt cx="2553247" cy="1525293"/>
            </a:xfrm>
          </p:grpSpPr>
          <p:cxnSp>
            <p:nvCxnSpPr>
              <p:cNvPr id="58" name="Straight Connector 39"/>
              <p:cNvCxnSpPr>
                <a:cxnSpLocks noChangeShapeType="1"/>
                <a:stCxn id="48" idx="0"/>
                <a:endCxn id="43" idx="2"/>
              </p:cNvCxnSpPr>
              <p:nvPr/>
            </p:nvCxnSpPr>
            <p:spPr bwMode="auto">
              <a:xfrm rot="5400000" flipH="1" flipV="1">
                <a:off x="6286943" y="1811374"/>
                <a:ext cx="609800" cy="1588"/>
              </a:xfrm>
              <a:prstGeom prst="line">
                <a:avLst/>
              </a:prstGeom>
              <a:noFill/>
              <a:ln w="9525" algn="ctr">
                <a:solidFill>
                  <a:schemeClr val="tx1"/>
                </a:solidFill>
                <a:round/>
                <a:headEnd type="triangle" w="med" len="med"/>
                <a:tailEnd/>
              </a:ln>
            </p:spPr>
          </p:cxnSp>
          <p:cxnSp>
            <p:nvCxnSpPr>
              <p:cNvPr id="59" name="Straight Connector 41"/>
              <p:cNvCxnSpPr>
                <a:cxnSpLocks noChangeShapeType="1"/>
                <a:stCxn id="48" idx="2"/>
                <a:endCxn id="46" idx="0"/>
              </p:cNvCxnSpPr>
              <p:nvPr/>
            </p:nvCxnSpPr>
            <p:spPr bwMode="auto">
              <a:xfrm rot="5400000">
                <a:off x="6286943" y="2649849"/>
                <a:ext cx="609800" cy="1588"/>
              </a:xfrm>
              <a:prstGeom prst="line">
                <a:avLst/>
              </a:prstGeom>
              <a:noFill/>
              <a:ln w="9525" algn="ctr">
                <a:solidFill>
                  <a:schemeClr val="tx1"/>
                </a:solidFill>
                <a:round/>
                <a:headEnd/>
                <a:tailEnd type="triangle" w="med" len="med"/>
              </a:ln>
            </p:spPr>
          </p:cxnSp>
          <p:cxnSp>
            <p:nvCxnSpPr>
              <p:cNvPr id="60" name="Straight Connector 45"/>
              <p:cNvCxnSpPr>
                <a:cxnSpLocks noChangeShapeType="1"/>
                <a:stCxn id="44" idx="0"/>
                <a:endCxn id="43" idx="2"/>
              </p:cNvCxnSpPr>
              <p:nvPr/>
            </p:nvCxnSpPr>
            <p:spPr bwMode="auto">
              <a:xfrm rot="5400000" flipH="1" flipV="1">
                <a:off x="5867884" y="1392314"/>
                <a:ext cx="609800" cy="838119"/>
              </a:xfrm>
              <a:prstGeom prst="line">
                <a:avLst/>
              </a:prstGeom>
              <a:noFill/>
              <a:ln w="9525" algn="ctr">
                <a:solidFill>
                  <a:schemeClr val="tx1"/>
                </a:solidFill>
                <a:round/>
                <a:headEnd type="triangle" w="med" len="med"/>
                <a:tailEnd/>
              </a:ln>
            </p:spPr>
          </p:cxnSp>
          <p:cxnSp>
            <p:nvCxnSpPr>
              <p:cNvPr id="61" name="Straight Connector 49"/>
              <p:cNvCxnSpPr>
                <a:cxnSpLocks noChangeShapeType="1"/>
                <a:stCxn id="41" idx="0"/>
                <a:endCxn id="43" idx="2"/>
              </p:cNvCxnSpPr>
              <p:nvPr/>
            </p:nvCxnSpPr>
            <p:spPr bwMode="auto">
              <a:xfrm rot="5400000" flipH="1" flipV="1">
                <a:off x="5486921" y="1011351"/>
                <a:ext cx="609800" cy="1600045"/>
              </a:xfrm>
              <a:prstGeom prst="line">
                <a:avLst/>
              </a:prstGeom>
              <a:noFill/>
              <a:ln w="9525" algn="ctr">
                <a:solidFill>
                  <a:schemeClr val="tx1"/>
                </a:solidFill>
                <a:round/>
                <a:headEnd type="triangle" w="med" len="med"/>
                <a:tailEnd/>
              </a:ln>
            </p:spPr>
          </p:cxnSp>
          <p:cxnSp>
            <p:nvCxnSpPr>
              <p:cNvPr id="62" name="Straight Connector 54"/>
              <p:cNvCxnSpPr>
                <a:cxnSpLocks noChangeShapeType="1"/>
                <a:stCxn id="41" idx="2"/>
                <a:endCxn id="42" idx="0"/>
              </p:cNvCxnSpPr>
              <p:nvPr/>
            </p:nvCxnSpPr>
            <p:spPr bwMode="auto">
              <a:xfrm rot="5400000">
                <a:off x="4648785" y="2687961"/>
                <a:ext cx="686025" cy="1588"/>
              </a:xfrm>
              <a:prstGeom prst="line">
                <a:avLst/>
              </a:prstGeom>
              <a:noFill/>
              <a:ln w="9525" algn="ctr">
                <a:solidFill>
                  <a:schemeClr val="tx1"/>
                </a:solidFill>
                <a:round/>
                <a:headEnd/>
                <a:tailEnd type="triangle" w="med" len="med"/>
              </a:ln>
            </p:spPr>
          </p:cxnSp>
          <p:cxnSp>
            <p:nvCxnSpPr>
              <p:cNvPr id="63" name="Straight Connector 57"/>
              <p:cNvCxnSpPr>
                <a:cxnSpLocks noChangeShapeType="1"/>
                <a:endCxn id="47" idx="0"/>
              </p:cNvCxnSpPr>
              <p:nvPr/>
            </p:nvCxnSpPr>
            <p:spPr bwMode="auto">
              <a:xfrm rot="16200000" flipH="1">
                <a:off x="6788150" y="2236745"/>
                <a:ext cx="595508" cy="840500"/>
              </a:xfrm>
              <a:prstGeom prst="line">
                <a:avLst/>
              </a:prstGeom>
              <a:noFill/>
              <a:ln w="9525" algn="ctr">
                <a:solidFill>
                  <a:schemeClr val="tx1"/>
                </a:solidFill>
                <a:round/>
                <a:headEnd/>
                <a:tailEnd type="triangle" w="med" len="med"/>
              </a:ln>
            </p:spPr>
          </p:cxnSp>
          <p:cxnSp>
            <p:nvCxnSpPr>
              <p:cNvPr id="64" name="Straight Connector 60"/>
              <p:cNvCxnSpPr>
                <a:cxnSpLocks noChangeShapeType="1"/>
                <a:stCxn id="45" idx="0"/>
                <a:endCxn id="43" idx="2"/>
              </p:cNvCxnSpPr>
              <p:nvPr/>
            </p:nvCxnSpPr>
            <p:spPr bwMode="auto">
              <a:xfrm rot="16200000" flipV="1">
                <a:off x="6763147" y="1335170"/>
                <a:ext cx="609800" cy="952408"/>
              </a:xfrm>
              <a:prstGeom prst="line">
                <a:avLst/>
              </a:prstGeom>
              <a:noFill/>
              <a:ln w="9525" algn="ctr">
                <a:solidFill>
                  <a:schemeClr val="tx1"/>
                </a:solidFill>
                <a:round/>
                <a:headEnd type="triangle" w="med" len="med"/>
                <a:tailEnd/>
              </a:ln>
            </p:spPr>
          </p:cxnSp>
        </p:grpSp>
        <p:sp>
          <p:nvSpPr>
            <p:cNvPr id="41" name="Rectangle 40"/>
            <p:cNvSpPr/>
            <p:nvPr/>
          </p:nvSpPr>
          <p:spPr>
            <a:xfrm>
              <a:off x="4800600" y="2590800"/>
              <a:ext cx="381000" cy="2286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sp>
          <p:nvSpPr>
            <p:cNvPr id="42" name="Rectangle 41"/>
            <p:cNvSpPr/>
            <p:nvPr/>
          </p:nvSpPr>
          <p:spPr>
            <a:xfrm>
              <a:off x="4800600" y="3505200"/>
              <a:ext cx="381000" cy="2286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43" name="Rectangle 42"/>
            <p:cNvSpPr/>
            <p:nvPr/>
          </p:nvSpPr>
          <p:spPr>
            <a:xfrm>
              <a:off x="6324600" y="1752600"/>
              <a:ext cx="533400" cy="2286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OD</a:t>
              </a:r>
              <a:endParaRPr lang="en-US" dirty="0">
                <a:solidFill>
                  <a:schemeClr val="tx1"/>
                </a:solidFill>
              </a:endParaRPr>
            </a:p>
          </p:txBody>
        </p:sp>
        <p:sp>
          <p:nvSpPr>
            <p:cNvPr id="44" name="Rectangle 43"/>
            <p:cNvSpPr/>
            <p:nvPr/>
          </p:nvSpPr>
          <p:spPr>
            <a:xfrm>
              <a:off x="5562600" y="2590800"/>
              <a:ext cx="381000" cy="2286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t>
              </a:r>
              <a:endParaRPr lang="en-US" dirty="0">
                <a:solidFill>
                  <a:schemeClr val="tx1"/>
                </a:solidFill>
              </a:endParaRPr>
            </a:p>
          </p:txBody>
        </p:sp>
        <p:sp>
          <p:nvSpPr>
            <p:cNvPr id="45" name="Rectangle 44"/>
            <p:cNvSpPr/>
            <p:nvPr/>
          </p:nvSpPr>
          <p:spPr>
            <a:xfrm>
              <a:off x="7239000" y="2590800"/>
              <a:ext cx="609600" cy="2286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ODT</a:t>
              </a:r>
              <a:endParaRPr lang="en-US" dirty="0">
                <a:solidFill>
                  <a:schemeClr val="tx1"/>
                </a:solidFill>
              </a:endParaRPr>
            </a:p>
          </p:txBody>
        </p:sp>
        <p:sp>
          <p:nvSpPr>
            <p:cNvPr id="46" name="Rectangle 45"/>
            <p:cNvSpPr/>
            <p:nvPr/>
          </p:nvSpPr>
          <p:spPr>
            <a:xfrm>
              <a:off x="6400800" y="3429000"/>
              <a:ext cx="381000" cy="2286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47" name="Rectangle 46"/>
            <p:cNvSpPr/>
            <p:nvPr/>
          </p:nvSpPr>
          <p:spPr>
            <a:xfrm>
              <a:off x="7239000" y="3429000"/>
              <a:ext cx="533400" cy="2286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OT</a:t>
              </a:r>
              <a:endParaRPr lang="en-US" dirty="0">
                <a:solidFill>
                  <a:schemeClr val="tx1"/>
                </a:solidFill>
              </a:endParaRPr>
            </a:p>
          </p:txBody>
        </p:sp>
        <p:sp>
          <p:nvSpPr>
            <p:cNvPr id="48" name="Rectangle 47"/>
            <p:cNvSpPr/>
            <p:nvPr/>
          </p:nvSpPr>
          <p:spPr>
            <a:xfrm>
              <a:off x="6400800" y="2590800"/>
              <a:ext cx="381000" cy="2286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a:t>
              </a:r>
              <a:endParaRPr lang="en-US" dirty="0">
                <a:solidFill>
                  <a:schemeClr val="tx1"/>
                </a:solidFill>
              </a:endParaRPr>
            </a:p>
          </p:txBody>
        </p:sp>
      </p:grpSp>
      <p:grpSp>
        <p:nvGrpSpPr>
          <p:cNvPr id="98" name="Group 97"/>
          <p:cNvGrpSpPr/>
          <p:nvPr/>
        </p:nvGrpSpPr>
        <p:grpSpPr>
          <a:xfrm>
            <a:off x="2524446" y="3607600"/>
            <a:ext cx="3208962" cy="2380179"/>
            <a:chOff x="657546" y="3455200"/>
            <a:chExt cx="3208962" cy="2380179"/>
          </a:xfrm>
        </p:grpSpPr>
        <p:grpSp>
          <p:nvGrpSpPr>
            <p:cNvPr id="2" name="Group 37"/>
            <p:cNvGrpSpPr>
              <a:grpSpLocks/>
            </p:cNvGrpSpPr>
            <p:nvPr/>
          </p:nvGrpSpPr>
          <p:grpSpPr bwMode="auto">
            <a:xfrm>
              <a:off x="728841" y="3472198"/>
              <a:ext cx="3047999" cy="2354262"/>
              <a:chOff x="4578350" y="1738313"/>
              <a:chExt cx="3048000" cy="2354262"/>
            </a:xfrm>
          </p:grpSpPr>
          <p:sp>
            <p:nvSpPr>
              <p:cNvPr id="15396" name="Oval 6"/>
              <p:cNvSpPr>
                <a:spLocks noChangeArrowheads="1"/>
              </p:cNvSpPr>
              <p:nvPr/>
            </p:nvSpPr>
            <p:spPr bwMode="auto">
              <a:xfrm>
                <a:off x="6716713" y="3871913"/>
                <a:ext cx="203200" cy="214312"/>
              </a:xfrm>
              <a:prstGeom prst="ellipse">
                <a:avLst/>
              </a:prstGeom>
              <a:solidFill>
                <a:schemeClr val="bg1"/>
              </a:solidFill>
              <a:ln w="9525" algn="ctr">
                <a:solidFill>
                  <a:schemeClr val="tx1"/>
                </a:solidFill>
                <a:round/>
                <a:headEnd/>
                <a:tailEnd/>
              </a:ln>
            </p:spPr>
            <p:txBody>
              <a:bodyPr>
                <a:spAutoFit/>
              </a:bodyPr>
              <a:lstStyle/>
              <a:p>
                <a:endParaRPr lang="en-US"/>
              </a:p>
            </p:txBody>
          </p:sp>
          <p:sp>
            <p:nvSpPr>
              <p:cNvPr id="15394" name="Oval 17"/>
              <p:cNvSpPr>
                <a:spLocks noChangeArrowheads="1"/>
              </p:cNvSpPr>
              <p:nvPr/>
            </p:nvSpPr>
            <p:spPr bwMode="auto">
              <a:xfrm>
                <a:off x="5921375" y="3189288"/>
                <a:ext cx="203200" cy="214312"/>
              </a:xfrm>
              <a:prstGeom prst="ellipse">
                <a:avLst/>
              </a:prstGeom>
              <a:solidFill>
                <a:schemeClr val="bg1"/>
              </a:solidFill>
              <a:ln w="9525" algn="ctr">
                <a:solidFill>
                  <a:schemeClr val="tx1"/>
                </a:solidFill>
                <a:round/>
                <a:headEnd/>
                <a:tailEnd/>
              </a:ln>
            </p:spPr>
            <p:txBody>
              <a:bodyPr>
                <a:spAutoFit/>
              </a:bodyPr>
              <a:lstStyle/>
              <a:p>
                <a:endParaRPr lang="en-US"/>
              </a:p>
            </p:txBody>
          </p:sp>
          <p:sp>
            <p:nvSpPr>
              <p:cNvPr id="15392" name="Oval 20"/>
              <p:cNvSpPr>
                <a:spLocks noChangeArrowheads="1"/>
              </p:cNvSpPr>
              <p:nvPr/>
            </p:nvSpPr>
            <p:spPr bwMode="auto">
              <a:xfrm>
                <a:off x="4995863" y="3876675"/>
                <a:ext cx="203200" cy="215900"/>
              </a:xfrm>
              <a:prstGeom prst="ellipse">
                <a:avLst/>
              </a:prstGeom>
              <a:solidFill>
                <a:schemeClr val="bg1"/>
              </a:solidFill>
              <a:ln w="9525" algn="ctr">
                <a:solidFill>
                  <a:schemeClr val="tx1"/>
                </a:solidFill>
                <a:round/>
                <a:headEnd/>
                <a:tailEnd/>
              </a:ln>
            </p:spPr>
            <p:txBody>
              <a:bodyPr>
                <a:spAutoFit/>
              </a:bodyPr>
              <a:lstStyle/>
              <a:p>
                <a:endParaRPr lang="en-US"/>
              </a:p>
            </p:txBody>
          </p:sp>
          <p:sp>
            <p:nvSpPr>
              <p:cNvPr id="15390" name="Oval 23"/>
              <p:cNvSpPr>
                <a:spLocks noChangeArrowheads="1"/>
              </p:cNvSpPr>
              <p:nvPr/>
            </p:nvSpPr>
            <p:spPr bwMode="auto">
              <a:xfrm>
                <a:off x="4578350" y="2297113"/>
                <a:ext cx="203200" cy="214312"/>
              </a:xfrm>
              <a:prstGeom prst="ellipse">
                <a:avLst/>
              </a:prstGeom>
              <a:solidFill>
                <a:schemeClr val="bg1"/>
              </a:solidFill>
              <a:ln w="9525" algn="ctr">
                <a:solidFill>
                  <a:schemeClr val="tx1"/>
                </a:solidFill>
                <a:round/>
                <a:headEnd/>
                <a:tailEnd/>
              </a:ln>
            </p:spPr>
            <p:txBody>
              <a:bodyPr>
                <a:spAutoFit/>
              </a:bodyPr>
              <a:lstStyle/>
              <a:p>
                <a:endParaRPr lang="en-US"/>
              </a:p>
            </p:txBody>
          </p:sp>
          <p:sp>
            <p:nvSpPr>
              <p:cNvPr id="15388" name="Oval 26"/>
              <p:cNvSpPr>
                <a:spLocks noChangeArrowheads="1"/>
              </p:cNvSpPr>
              <p:nvPr/>
            </p:nvSpPr>
            <p:spPr bwMode="auto">
              <a:xfrm>
                <a:off x="7423150" y="1970088"/>
                <a:ext cx="203200" cy="214312"/>
              </a:xfrm>
              <a:prstGeom prst="ellipse">
                <a:avLst/>
              </a:prstGeom>
              <a:solidFill>
                <a:schemeClr val="bg1"/>
              </a:solidFill>
              <a:ln w="9525" algn="ctr">
                <a:solidFill>
                  <a:schemeClr val="tx1"/>
                </a:solidFill>
                <a:round/>
                <a:headEnd/>
                <a:tailEnd/>
              </a:ln>
            </p:spPr>
            <p:txBody>
              <a:bodyPr>
                <a:spAutoFit/>
              </a:bodyPr>
              <a:lstStyle/>
              <a:p>
                <a:endParaRPr lang="en-US"/>
              </a:p>
            </p:txBody>
          </p:sp>
          <p:sp>
            <p:nvSpPr>
              <p:cNvPr id="15386" name="Oval 29"/>
              <p:cNvSpPr>
                <a:spLocks noChangeArrowheads="1"/>
              </p:cNvSpPr>
              <p:nvPr/>
            </p:nvSpPr>
            <p:spPr bwMode="auto">
              <a:xfrm>
                <a:off x="5875338" y="2566988"/>
                <a:ext cx="203200" cy="215900"/>
              </a:xfrm>
              <a:prstGeom prst="ellipse">
                <a:avLst/>
              </a:prstGeom>
              <a:solidFill>
                <a:schemeClr val="bg1"/>
              </a:solidFill>
              <a:ln w="9525" algn="ctr">
                <a:solidFill>
                  <a:schemeClr val="tx1"/>
                </a:solidFill>
                <a:round/>
                <a:headEnd/>
                <a:tailEnd/>
              </a:ln>
            </p:spPr>
            <p:txBody>
              <a:bodyPr>
                <a:spAutoFit/>
              </a:bodyPr>
              <a:lstStyle/>
              <a:p>
                <a:endParaRPr lang="en-US"/>
              </a:p>
            </p:txBody>
          </p:sp>
          <p:sp>
            <p:nvSpPr>
              <p:cNvPr id="15384" name="Oval 32"/>
              <p:cNvSpPr>
                <a:spLocks noChangeArrowheads="1"/>
              </p:cNvSpPr>
              <p:nvPr/>
            </p:nvSpPr>
            <p:spPr bwMode="auto">
              <a:xfrm>
                <a:off x="6773863" y="2595563"/>
                <a:ext cx="203200" cy="215900"/>
              </a:xfrm>
              <a:prstGeom prst="ellipse">
                <a:avLst/>
              </a:prstGeom>
              <a:solidFill>
                <a:schemeClr val="bg1"/>
              </a:solidFill>
              <a:ln w="9525" algn="ctr">
                <a:solidFill>
                  <a:schemeClr val="tx1"/>
                </a:solidFill>
                <a:round/>
                <a:headEnd/>
                <a:tailEnd/>
              </a:ln>
            </p:spPr>
            <p:txBody>
              <a:bodyPr>
                <a:spAutoFit/>
              </a:bodyPr>
              <a:lstStyle/>
              <a:p>
                <a:endParaRPr lang="en-US"/>
              </a:p>
            </p:txBody>
          </p:sp>
          <p:sp>
            <p:nvSpPr>
              <p:cNvPr id="15382" name="Oval 35"/>
              <p:cNvSpPr>
                <a:spLocks noChangeArrowheads="1"/>
              </p:cNvSpPr>
              <p:nvPr/>
            </p:nvSpPr>
            <p:spPr bwMode="auto">
              <a:xfrm>
                <a:off x="5813425" y="1738313"/>
                <a:ext cx="203200" cy="214312"/>
              </a:xfrm>
              <a:prstGeom prst="ellipse">
                <a:avLst/>
              </a:prstGeom>
              <a:solidFill>
                <a:schemeClr val="bg1"/>
              </a:solidFill>
              <a:ln w="9525" algn="ctr">
                <a:solidFill>
                  <a:schemeClr val="tx1"/>
                </a:solidFill>
                <a:round/>
                <a:headEnd/>
                <a:tailEnd/>
              </a:ln>
            </p:spPr>
            <p:txBody>
              <a:bodyPr>
                <a:spAutoFit/>
              </a:bodyPr>
              <a:lstStyle/>
              <a:p>
                <a:endParaRPr lang="en-US"/>
              </a:p>
            </p:txBody>
          </p:sp>
          <p:cxnSp>
            <p:nvCxnSpPr>
              <p:cNvPr id="15375" name="Straight Connector 39"/>
              <p:cNvCxnSpPr>
                <a:cxnSpLocks noChangeShapeType="1"/>
              </p:cNvCxnSpPr>
              <p:nvPr/>
            </p:nvCxnSpPr>
            <p:spPr bwMode="auto">
              <a:xfrm rot="16200000" flipH="1">
                <a:off x="5796757" y="2963069"/>
                <a:ext cx="406400" cy="46037"/>
              </a:xfrm>
              <a:prstGeom prst="line">
                <a:avLst/>
              </a:prstGeom>
              <a:noFill/>
              <a:ln w="19050" algn="ctr">
                <a:solidFill>
                  <a:srgbClr val="FF0000"/>
                </a:solidFill>
                <a:round/>
                <a:headEnd/>
                <a:tailEnd/>
              </a:ln>
            </p:spPr>
          </p:cxnSp>
          <p:cxnSp>
            <p:nvCxnSpPr>
              <p:cNvPr id="15376" name="Straight Connector 41"/>
              <p:cNvCxnSpPr>
                <a:cxnSpLocks noChangeShapeType="1"/>
              </p:cNvCxnSpPr>
              <p:nvPr/>
            </p:nvCxnSpPr>
            <p:spPr bwMode="auto">
              <a:xfrm rot="10800000">
                <a:off x="4781550" y="2405063"/>
                <a:ext cx="1093788" cy="269875"/>
              </a:xfrm>
              <a:prstGeom prst="line">
                <a:avLst/>
              </a:prstGeom>
              <a:noFill/>
              <a:ln w="19050" algn="ctr">
                <a:solidFill>
                  <a:srgbClr val="FF0000"/>
                </a:solidFill>
                <a:round/>
                <a:headEnd/>
                <a:tailEnd/>
              </a:ln>
            </p:spPr>
          </p:cxnSp>
          <p:cxnSp>
            <p:nvCxnSpPr>
              <p:cNvPr id="15377" name="Straight Connector 45"/>
              <p:cNvCxnSpPr>
                <a:cxnSpLocks noChangeShapeType="1"/>
              </p:cNvCxnSpPr>
              <p:nvPr/>
            </p:nvCxnSpPr>
            <p:spPr bwMode="auto">
              <a:xfrm rot="5400000" flipH="1" flipV="1">
                <a:off x="5291931" y="3248819"/>
                <a:ext cx="536575" cy="782638"/>
              </a:xfrm>
              <a:prstGeom prst="line">
                <a:avLst/>
              </a:prstGeom>
              <a:noFill/>
              <a:ln w="19050" algn="ctr">
                <a:solidFill>
                  <a:srgbClr val="FF0000"/>
                </a:solidFill>
                <a:round/>
                <a:headEnd/>
                <a:tailEnd/>
              </a:ln>
            </p:spPr>
          </p:cxnSp>
          <p:cxnSp>
            <p:nvCxnSpPr>
              <p:cNvPr id="15378" name="Straight Connector 49"/>
              <p:cNvCxnSpPr>
                <a:cxnSpLocks noChangeShapeType="1"/>
              </p:cNvCxnSpPr>
              <p:nvPr/>
            </p:nvCxnSpPr>
            <p:spPr bwMode="auto">
              <a:xfrm rot="10800000" flipV="1">
                <a:off x="6094413" y="2703513"/>
                <a:ext cx="679450" cy="517525"/>
              </a:xfrm>
              <a:prstGeom prst="line">
                <a:avLst/>
              </a:prstGeom>
              <a:noFill/>
              <a:ln w="19050" algn="ctr">
                <a:solidFill>
                  <a:srgbClr val="FF0000"/>
                </a:solidFill>
                <a:round/>
                <a:headEnd/>
                <a:tailEnd/>
              </a:ln>
            </p:spPr>
          </p:cxnSp>
          <p:cxnSp>
            <p:nvCxnSpPr>
              <p:cNvPr id="15379" name="Straight Connector 54"/>
              <p:cNvCxnSpPr>
                <a:cxnSpLocks noChangeShapeType="1"/>
              </p:cNvCxnSpPr>
              <p:nvPr/>
            </p:nvCxnSpPr>
            <p:spPr bwMode="auto">
              <a:xfrm rot="5400000" flipH="1" flipV="1">
                <a:off x="6961981" y="2137569"/>
                <a:ext cx="474663" cy="504825"/>
              </a:xfrm>
              <a:prstGeom prst="line">
                <a:avLst/>
              </a:prstGeom>
              <a:noFill/>
              <a:ln w="19050" algn="ctr">
                <a:solidFill>
                  <a:srgbClr val="FF0000"/>
                </a:solidFill>
                <a:round/>
                <a:headEnd/>
                <a:tailEnd/>
              </a:ln>
            </p:spPr>
          </p:cxnSp>
          <p:cxnSp>
            <p:nvCxnSpPr>
              <p:cNvPr id="15380" name="Straight Connector 57"/>
              <p:cNvCxnSpPr>
                <a:cxnSpLocks noChangeShapeType="1"/>
              </p:cNvCxnSpPr>
              <p:nvPr/>
            </p:nvCxnSpPr>
            <p:spPr bwMode="auto">
              <a:xfrm rot="16200000" flipV="1">
                <a:off x="5638007" y="2229643"/>
                <a:ext cx="615950" cy="61913"/>
              </a:xfrm>
              <a:prstGeom prst="line">
                <a:avLst/>
              </a:prstGeom>
              <a:noFill/>
              <a:ln w="19050" algn="ctr">
                <a:solidFill>
                  <a:srgbClr val="FF0000"/>
                </a:solidFill>
                <a:round/>
                <a:headEnd/>
                <a:tailEnd/>
              </a:ln>
            </p:spPr>
          </p:cxnSp>
          <p:cxnSp>
            <p:nvCxnSpPr>
              <p:cNvPr id="15381" name="Straight Connector 60"/>
              <p:cNvCxnSpPr>
                <a:cxnSpLocks noChangeShapeType="1"/>
              </p:cNvCxnSpPr>
              <p:nvPr/>
            </p:nvCxnSpPr>
            <p:spPr bwMode="auto">
              <a:xfrm rot="16200000" flipV="1">
                <a:off x="6154737" y="3311526"/>
                <a:ext cx="531813" cy="652462"/>
              </a:xfrm>
              <a:prstGeom prst="line">
                <a:avLst/>
              </a:prstGeom>
              <a:noFill/>
              <a:ln w="19050" algn="ctr">
                <a:solidFill>
                  <a:srgbClr val="FF0000"/>
                </a:solidFill>
                <a:round/>
                <a:headEnd/>
                <a:tailEnd/>
              </a:ln>
            </p:spPr>
          </p:cxnSp>
        </p:grpSp>
        <p:sp>
          <p:nvSpPr>
            <p:cNvPr id="50" name="Rectangle 49"/>
            <p:cNvSpPr/>
            <p:nvPr/>
          </p:nvSpPr>
          <p:spPr>
            <a:xfrm>
              <a:off x="2827962" y="4322509"/>
              <a:ext cx="381000" cy="2286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sp>
          <p:nvSpPr>
            <p:cNvPr id="51" name="Rectangle 50"/>
            <p:cNvSpPr/>
            <p:nvPr/>
          </p:nvSpPr>
          <p:spPr>
            <a:xfrm>
              <a:off x="3485508" y="3695785"/>
              <a:ext cx="381000" cy="2286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52" name="Rectangle 51"/>
            <p:cNvSpPr/>
            <p:nvPr/>
          </p:nvSpPr>
          <p:spPr>
            <a:xfrm>
              <a:off x="1927261" y="4912417"/>
              <a:ext cx="533400" cy="2286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OD</a:t>
              </a:r>
              <a:endParaRPr lang="en-US" dirty="0">
                <a:solidFill>
                  <a:schemeClr val="tx1"/>
                </a:solidFill>
              </a:endParaRPr>
            </a:p>
          </p:txBody>
        </p:sp>
        <p:sp>
          <p:nvSpPr>
            <p:cNvPr id="53" name="Rectangle 52"/>
            <p:cNvSpPr/>
            <p:nvPr/>
          </p:nvSpPr>
          <p:spPr>
            <a:xfrm>
              <a:off x="1031696" y="5606779"/>
              <a:ext cx="381000" cy="2286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t>
              </a:r>
              <a:endParaRPr lang="en-US" dirty="0">
                <a:solidFill>
                  <a:schemeClr val="tx1"/>
                </a:solidFill>
              </a:endParaRPr>
            </a:p>
          </p:txBody>
        </p:sp>
        <p:sp>
          <p:nvSpPr>
            <p:cNvPr id="54" name="Rectangle 53"/>
            <p:cNvSpPr/>
            <p:nvPr/>
          </p:nvSpPr>
          <p:spPr>
            <a:xfrm>
              <a:off x="2677275" y="5586231"/>
              <a:ext cx="609600" cy="2286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ODT</a:t>
              </a:r>
              <a:endParaRPr lang="en-US" dirty="0">
                <a:solidFill>
                  <a:schemeClr val="tx1"/>
                </a:solidFill>
              </a:endParaRPr>
            </a:p>
          </p:txBody>
        </p:sp>
        <p:sp>
          <p:nvSpPr>
            <p:cNvPr id="55" name="Rectangle 54"/>
            <p:cNvSpPr/>
            <p:nvPr/>
          </p:nvSpPr>
          <p:spPr>
            <a:xfrm>
              <a:off x="657546" y="4010004"/>
              <a:ext cx="381000" cy="2286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56" name="Rectangle 55"/>
            <p:cNvSpPr/>
            <p:nvPr/>
          </p:nvSpPr>
          <p:spPr>
            <a:xfrm>
              <a:off x="1742326" y="3455200"/>
              <a:ext cx="533400" cy="2286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OT</a:t>
              </a:r>
              <a:endParaRPr lang="en-US" dirty="0">
                <a:solidFill>
                  <a:schemeClr val="tx1"/>
                </a:solidFill>
              </a:endParaRPr>
            </a:p>
          </p:txBody>
        </p:sp>
        <p:sp>
          <p:nvSpPr>
            <p:cNvPr id="57" name="Rectangle 56"/>
            <p:cNvSpPr/>
            <p:nvPr/>
          </p:nvSpPr>
          <p:spPr>
            <a:xfrm>
              <a:off x="1952090" y="4291687"/>
              <a:ext cx="381000" cy="2286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a:t>
              </a:r>
              <a:endParaRPr lang="en-US" dirty="0">
                <a:solidFill>
                  <a:schemeClr val="tx1"/>
                </a:solidFill>
              </a:endParaRPr>
            </a:p>
          </p:txBody>
        </p:sp>
        <p:sp>
          <p:nvSpPr>
            <p:cNvPr id="65" name="TextBox 64"/>
            <p:cNvSpPr txBox="1"/>
            <p:nvPr/>
          </p:nvSpPr>
          <p:spPr>
            <a:xfrm rot="2884285">
              <a:off x="3396342" y="3762945"/>
              <a:ext cx="286540" cy="369332"/>
            </a:xfrm>
            <a:prstGeom prst="rect">
              <a:avLst/>
            </a:prstGeom>
            <a:noFill/>
          </p:spPr>
          <p:txBody>
            <a:bodyPr wrap="square" rtlCol="0">
              <a:spAutoFit/>
            </a:bodyPr>
            <a:lstStyle/>
            <a:p>
              <a:r>
                <a:rPr lang="en-US" dirty="0" smtClean="0">
                  <a:solidFill>
                    <a:srgbClr val="FF0000"/>
                  </a:solidFill>
                </a:rPr>
                <a:t>v</a:t>
              </a:r>
              <a:endParaRPr lang="en-US" dirty="0">
                <a:solidFill>
                  <a:srgbClr val="FF0000"/>
                </a:solidFill>
              </a:endParaRPr>
            </a:p>
          </p:txBody>
        </p:sp>
        <p:sp>
          <p:nvSpPr>
            <p:cNvPr id="85" name="TextBox 84"/>
            <p:cNvSpPr txBox="1"/>
            <p:nvPr/>
          </p:nvSpPr>
          <p:spPr>
            <a:xfrm rot="2884285">
              <a:off x="2668053" y="4328296"/>
              <a:ext cx="286540" cy="369332"/>
            </a:xfrm>
            <a:prstGeom prst="rect">
              <a:avLst/>
            </a:prstGeom>
            <a:noFill/>
          </p:spPr>
          <p:txBody>
            <a:bodyPr wrap="square" rtlCol="0">
              <a:spAutoFit/>
            </a:bodyPr>
            <a:lstStyle/>
            <a:p>
              <a:r>
                <a:rPr lang="en-US" dirty="0" smtClean="0">
                  <a:solidFill>
                    <a:srgbClr val="FF0000"/>
                  </a:solidFill>
                </a:rPr>
                <a:t>v</a:t>
              </a:r>
              <a:endParaRPr lang="en-US" dirty="0">
                <a:solidFill>
                  <a:srgbClr val="FF0000"/>
                </a:solidFill>
              </a:endParaRPr>
            </a:p>
          </p:txBody>
        </p:sp>
        <p:sp>
          <p:nvSpPr>
            <p:cNvPr id="86" name="TextBox 85"/>
            <p:cNvSpPr txBox="1"/>
            <p:nvPr/>
          </p:nvSpPr>
          <p:spPr>
            <a:xfrm rot="13720622">
              <a:off x="3026927" y="4118309"/>
              <a:ext cx="286540" cy="369332"/>
            </a:xfrm>
            <a:prstGeom prst="rect">
              <a:avLst/>
            </a:prstGeom>
            <a:noFill/>
          </p:spPr>
          <p:txBody>
            <a:bodyPr wrap="square" rtlCol="0">
              <a:spAutoFit/>
            </a:bodyPr>
            <a:lstStyle/>
            <a:p>
              <a:r>
                <a:rPr lang="en-US" dirty="0" smtClean="0">
                  <a:solidFill>
                    <a:srgbClr val="FF0000"/>
                  </a:solidFill>
                </a:rPr>
                <a:t>v</a:t>
              </a:r>
              <a:endParaRPr lang="en-US" dirty="0">
                <a:solidFill>
                  <a:srgbClr val="FF0000"/>
                </a:solidFill>
              </a:endParaRPr>
            </a:p>
          </p:txBody>
        </p:sp>
        <p:sp>
          <p:nvSpPr>
            <p:cNvPr id="87" name="TextBox 86"/>
            <p:cNvSpPr txBox="1"/>
            <p:nvPr/>
          </p:nvSpPr>
          <p:spPr>
            <a:xfrm rot="13720622">
              <a:off x="2201717" y="4708949"/>
              <a:ext cx="286540" cy="369332"/>
            </a:xfrm>
            <a:prstGeom prst="rect">
              <a:avLst/>
            </a:prstGeom>
            <a:noFill/>
          </p:spPr>
          <p:txBody>
            <a:bodyPr wrap="square" rtlCol="0">
              <a:spAutoFit/>
            </a:bodyPr>
            <a:lstStyle/>
            <a:p>
              <a:r>
                <a:rPr lang="en-US" dirty="0" smtClean="0">
                  <a:solidFill>
                    <a:srgbClr val="FF0000"/>
                  </a:solidFill>
                </a:rPr>
                <a:t>v</a:t>
              </a:r>
              <a:endParaRPr lang="en-US" dirty="0">
                <a:solidFill>
                  <a:srgbClr val="FF0000"/>
                </a:solidFill>
              </a:endParaRPr>
            </a:p>
          </p:txBody>
        </p:sp>
        <p:sp>
          <p:nvSpPr>
            <p:cNvPr id="88" name="TextBox 87"/>
            <p:cNvSpPr txBox="1"/>
            <p:nvPr/>
          </p:nvSpPr>
          <p:spPr>
            <a:xfrm rot="7956489">
              <a:off x="2670154" y="5379648"/>
              <a:ext cx="286540" cy="369332"/>
            </a:xfrm>
            <a:prstGeom prst="rect">
              <a:avLst/>
            </a:prstGeom>
            <a:noFill/>
          </p:spPr>
          <p:txBody>
            <a:bodyPr wrap="square" rtlCol="0">
              <a:spAutoFit/>
            </a:bodyPr>
            <a:lstStyle/>
            <a:p>
              <a:r>
                <a:rPr lang="en-US" dirty="0" smtClean="0">
                  <a:solidFill>
                    <a:srgbClr val="FF0000"/>
                  </a:solidFill>
                </a:rPr>
                <a:t>v</a:t>
              </a:r>
              <a:endParaRPr lang="en-US" dirty="0">
                <a:solidFill>
                  <a:srgbClr val="FF0000"/>
                </a:solidFill>
              </a:endParaRPr>
            </a:p>
          </p:txBody>
        </p:sp>
        <p:sp>
          <p:nvSpPr>
            <p:cNvPr id="89" name="TextBox 88"/>
            <p:cNvSpPr txBox="1"/>
            <p:nvPr/>
          </p:nvSpPr>
          <p:spPr>
            <a:xfrm rot="18606927">
              <a:off x="2156767" y="4971611"/>
              <a:ext cx="286540" cy="369332"/>
            </a:xfrm>
            <a:prstGeom prst="rect">
              <a:avLst/>
            </a:prstGeom>
            <a:noFill/>
          </p:spPr>
          <p:txBody>
            <a:bodyPr wrap="square" rtlCol="0">
              <a:spAutoFit/>
            </a:bodyPr>
            <a:lstStyle/>
            <a:p>
              <a:r>
                <a:rPr lang="en-US" dirty="0" smtClean="0">
                  <a:solidFill>
                    <a:srgbClr val="FF0000"/>
                  </a:solidFill>
                </a:rPr>
                <a:t>v</a:t>
              </a:r>
              <a:endParaRPr lang="en-US" dirty="0">
                <a:solidFill>
                  <a:srgbClr val="FF0000"/>
                </a:solidFill>
              </a:endParaRPr>
            </a:p>
          </p:txBody>
        </p:sp>
        <p:sp>
          <p:nvSpPr>
            <p:cNvPr id="90" name="TextBox 89"/>
            <p:cNvSpPr txBox="1"/>
            <p:nvPr/>
          </p:nvSpPr>
          <p:spPr>
            <a:xfrm rot="13923439">
              <a:off x="1272564" y="5406339"/>
              <a:ext cx="286540" cy="369332"/>
            </a:xfrm>
            <a:prstGeom prst="rect">
              <a:avLst/>
            </a:prstGeom>
            <a:noFill/>
          </p:spPr>
          <p:txBody>
            <a:bodyPr wrap="square" rtlCol="0">
              <a:spAutoFit/>
            </a:bodyPr>
            <a:lstStyle/>
            <a:p>
              <a:r>
                <a:rPr lang="en-US" dirty="0" smtClean="0">
                  <a:solidFill>
                    <a:srgbClr val="FF0000"/>
                  </a:solidFill>
                </a:rPr>
                <a:t>v</a:t>
              </a:r>
              <a:endParaRPr lang="en-US" dirty="0">
                <a:solidFill>
                  <a:srgbClr val="FF0000"/>
                </a:solidFill>
              </a:endParaRPr>
            </a:p>
          </p:txBody>
        </p:sp>
        <p:sp>
          <p:nvSpPr>
            <p:cNvPr id="91" name="TextBox 90"/>
            <p:cNvSpPr txBox="1"/>
            <p:nvPr/>
          </p:nvSpPr>
          <p:spPr>
            <a:xfrm rot="3069350">
              <a:off x="1896912" y="4960377"/>
              <a:ext cx="286540" cy="369332"/>
            </a:xfrm>
            <a:prstGeom prst="rect">
              <a:avLst/>
            </a:prstGeom>
            <a:noFill/>
          </p:spPr>
          <p:txBody>
            <a:bodyPr wrap="square" rtlCol="0">
              <a:spAutoFit/>
            </a:bodyPr>
            <a:lstStyle/>
            <a:p>
              <a:r>
                <a:rPr lang="en-US" dirty="0" smtClean="0">
                  <a:solidFill>
                    <a:srgbClr val="FF0000"/>
                  </a:solidFill>
                </a:rPr>
                <a:t>v</a:t>
              </a:r>
              <a:endParaRPr lang="en-US" dirty="0">
                <a:solidFill>
                  <a:srgbClr val="FF0000"/>
                </a:solidFill>
              </a:endParaRPr>
            </a:p>
          </p:txBody>
        </p:sp>
        <p:sp>
          <p:nvSpPr>
            <p:cNvPr id="92" name="TextBox 91"/>
            <p:cNvSpPr txBox="1"/>
            <p:nvPr/>
          </p:nvSpPr>
          <p:spPr>
            <a:xfrm rot="10166087">
              <a:off x="2035972" y="4699117"/>
              <a:ext cx="286540" cy="369332"/>
            </a:xfrm>
            <a:prstGeom prst="rect">
              <a:avLst/>
            </a:prstGeom>
            <a:noFill/>
          </p:spPr>
          <p:txBody>
            <a:bodyPr wrap="square" rtlCol="0">
              <a:spAutoFit/>
            </a:bodyPr>
            <a:lstStyle/>
            <a:p>
              <a:r>
                <a:rPr lang="en-US" dirty="0" smtClean="0">
                  <a:solidFill>
                    <a:srgbClr val="FF0000"/>
                  </a:solidFill>
                </a:rPr>
                <a:t>v</a:t>
              </a:r>
              <a:endParaRPr lang="en-US" dirty="0">
                <a:solidFill>
                  <a:srgbClr val="FF0000"/>
                </a:solidFill>
              </a:endParaRPr>
            </a:p>
          </p:txBody>
        </p:sp>
        <p:sp>
          <p:nvSpPr>
            <p:cNvPr id="93" name="TextBox 92"/>
            <p:cNvSpPr txBox="1"/>
            <p:nvPr/>
          </p:nvSpPr>
          <p:spPr>
            <a:xfrm rot="10470986">
              <a:off x="1986109" y="4071960"/>
              <a:ext cx="286540" cy="369332"/>
            </a:xfrm>
            <a:prstGeom prst="rect">
              <a:avLst/>
            </a:prstGeom>
            <a:noFill/>
          </p:spPr>
          <p:txBody>
            <a:bodyPr wrap="square" rtlCol="0">
              <a:spAutoFit/>
            </a:bodyPr>
            <a:lstStyle/>
            <a:p>
              <a:r>
                <a:rPr lang="en-US" dirty="0" smtClean="0">
                  <a:solidFill>
                    <a:srgbClr val="FF0000"/>
                  </a:solidFill>
                </a:rPr>
                <a:t>v</a:t>
              </a:r>
              <a:endParaRPr lang="en-US" dirty="0">
                <a:solidFill>
                  <a:srgbClr val="FF0000"/>
                </a:solidFill>
              </a:endParaRPr>
            </a:p>
          </p:txBody>
        </p:sp>
        <p:sp>
          <p:nvSpPr>
            <p:cNvPr id="94" name="TextBox 93"/>
            <p:cNvSpPr txBox="1"/>
            <p:nvPr/>
          </p:nvSpPr>
          <p:spPr>
            <a:xfrm rot="21260760">
              <a:off x="1986810" y="4371844"/>
              <a:ext cx="286540" cy="369332"/>
            </a:xfrm>
            <a:prstGeom prst="rect">
              <a:avLst/>
            </a:prstGeom>
            <a:noFill/>
          </p:spPr>
          <p:txBody>
            <a:bodyPr wrap="square" rtlCol="0">
              <a:spAutoFit/>
            </a:bodyPr>
            <a:lstStyle/>
            <a:p>
              <a:r>
                <a:rPr lang="en-US" dirty="0" smtClean="0">
                  <a:solidFill>
                    <a:srgbClr val="FF0000"/>
                  </a:solidFill>
                </a:rPr>
                <a:t>v</a:t>
              </a:r>
              <a:endParaRPr lang="en-US" dirty="0">
                <a:solidFill>
                  <a:srgbClr val="FF0000"/>
                </a:solidFill>
              </a:endParaRPr>
            </a:p>
          </p:txBody>
        </p:sp>
        <p:sp>
          <p:nvSpPr>
            <p:cNvPr id="95" name="TextBox 94"/>
            <p:cNvSpPr txBox="1"/>
            <p:nvPr/>
          </p:nvSpPr>
          <p:spPr>
            <a:xfrm rot="21260760">
              <a:off x="1924303" y="3529780"/>
              <a:ext cx="286540" cy="369332"/>
            </a:xfrm>
            <a:prstGeom prst="rect">
              <a:avLst/>
            </a:prstGeom>
            <a:noFill/>
          </p:spPr>
          <p:txBody>
            <a:bodyPr wrap="square" rtlCol="0">
              <a:spAutoFit/>
            </a:bodyPr>
            <a:lstStyle/>
            <a:p>
              <a:r>
                <a:rPr lang="en-US" dirty="0" smtClean="0">
                  <a:solidFill>
                    <a:srgbClr val="FF0000"/>
                  </a:solidFill>
                </a:rPr>
                <a:t>v</a:t>
              </a:r>
              <a:endParaRPr lang="en-US" dirty="0">
                <a:solidFill>
                  <a:srgbClr val="FF0000"/>
                </a:solidFill>
              </a:endParaRPr>
            </a:p>
          </p:txBody>
        </p:sp>
        <p:sp>
          <p:nvSpPr>
            <p:cNvPr id="96" name="TextBox 95"/>
            <p:cNvSpPr txBox="1"/>
            <p:nvPr/>
          </p:nvSpPr>
          <p:spPr>
            <a:xfrm rot="17050294">
              <a:off x="901041" y="3989787"/>
              <a:ext cx="286540" cy="369332"/>
            </a:xfrm>
            <a:prstGeom prst="rect">
              <a:avLst/>
            </a:prstGeom>
            <a:noFill/>
          </p:spPr>
          <p:txBody>
            <a:bodyPr wrap="square" rtlCol="0">
              <a:spAutoFit/>
            </a:bodyPr>
            <a:lstStyle/>
            <a:p>
              <a:r>
                <a:rPr lang="en-US" dirty="0" smtClean="0">
                  <a:solidFill>
                    <a:srgbClr val="FF0000"/>
                  </a:solidFill>
                </a:rPr>
                <a:t>v</a:t>
              </a:r>
              <a:endParaRPr lang="en-US" dirty="0">
                <a:solidFill>
                  <a:srgbClr val="FF0000"/>
                </a:solidFill>
              </a:endParaRPr>
            </a:p>
          </p:txBody>
        </p:sp>
        <p:sp>
          <p:nvSpPr>
            <p:cNvPr id="97" name="TextBox 96"/>
            <p:cNvSpPr txBox="1"/>
            <p:nvPr/>
          </p:nvSpPr>
          <p:spPr>
            <a:xfrm rot="6294239">
              <a:off x="1778218" y="4196967"/>
              <a:ext cx="286540" cy="369332"/>
            </a:xfrm>
            <a:prstGeom prst="rect">
              <a:avLst/>
            </a:prstGeom>
            <a:noFill/>
          </p:spPr>
          <p:txBody>
            <a:bodyPr wrap="square" rtlCol="0">
              <a:spAutoFit/>
            </a:bodyPr>
            <a:lstStyle/>
            <a:p>
              <a:r>
                <a:rPr lang="en-US" dirty="0" smtClean="0">
                  <a:solidFill>
                    <a:srgbClr val="FF0000"/>
                  </a:solidFill>
                </a:rPr>
                <a:t>v</a:t>
              </a:r>
              <a:endParaRPr lang="en-US" dirty="0">
                <a:solidFill>
                  <a:srgbClr val="FF0000"/>
                </a:solidFill>
              </a:endParaRP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srcRect/>
          <a:stretch>
            <a:fillRect/>
          </a:stretch>
        </p:blipFill>
        <p:spPr bwMode="auto">
          <a:xfrm>
            <a:off x="2016335" y="2017603"/>
            <a:ext cx="1419225" cy="2314575"/>
          </a:xfrm>
          <a:prstGeom prst="rect">
            <a:avLst/>
          </a:prstGeom>
          <a:noFill/>
          <a:ln w="9525">
            <a:noFill/>
            <a:miter lim="800000"/>
            <a:headEnd/>
            <a:tailEnd/>
          </a:ln>
          <a:effectLst/>
        </p:spPr>
      </p:pic>
      <p:pic>
        <p:nvPicPr>
          <p:cNvPr id="4098" name="Picture 2"/>
          <p:cNvPicPr>
            <a:picLocks noChangeAspect="1" noChangeArrowheads="1"/>
          </p:cNvPicPr>
          <p:nvPr/>
        </p:nvPicPr>
        <p:blipFill>
          <a:blip r:embed="rId4" cstate="print"/>
          <a:srcRect/>
          <a:stretch>
            <a:fillRect/>
          </a:stretch>
        </p:blipFill>
        <p:spPr bwMode="auto">
          <a:xfrm>
            <a:off x="4631218" y="2517116"/>
            <a:ext cx="2676525" cy="1409700"/>
          </a:xfrm>
          <a:prstGeom prst="rect">
            <a:avLst/>
          </a:prstGeom>
          <a:noFill/>
          <a:ln w="9525">
            <a:noFill/>
            <a:miter lim="800000"/>
            <a:headEnd/>
            <a:tailEnd/>
          </a:ln>
          <a:effectLst/>
        </p:spPr>
      </p:pic>
      <p:sp>
        <p:nvSpPr>
          <p:cNvPr id="28674" name="Rectangle 2"/>
          <p:cNvSpPr>
            <a:spLocks noGrp="1" noChangeArrowheads="1"/>
          </p:cNvSpPr>
          <p:nvPr>
            <p:ph type="title"/>
          </p:nvPr>
        </p:nvSpPr>
        <p:spPr>
          <a:xfrm>
            <a:off x="46005" y="-227166"/>
            <a:ext cx="8458200" cy="914400"/>
          </a:xfrm>
        </p:spPr>
        <p:txBody>
          <a:bodyPr>
            <a:normAutofit/>
          </a:bodyPr>
          <a:lstStyle/>
          <a:p>
            <a:r>
              <a:rPr lang="en-US" dirty="0" smtClean="0"/>
              <a:t>Many-to-One  </a:t>
            </a:r>
            <a:r>
              <a:rPr lang="en-US" dirty="0" err="1" smtClean="0"/>
              <a:t>vs</a:t>
            </a:r>
            <a:r>
              <a:rPr lang="en-US" dirty="0" smtClean="0"/>
              <a:t> Many-to-Many </a:t>
            </a:r>
          </a:p>
        </p:txBody>
      </p:sp>
      <p:sp>
        <p:nvSpPr>
          <p:cNvPr id="76803" name="TextBox 10"/>
          <p:cNvSpPr txBox="1">
            <a:spLocks noChangeArrowheads="1"/>
          </p:cNvSpPr>
          <p:nvPr/>
        </p:nvSpPr>
        <p:spPr bwMode="auto">
          <a:xfrm>
            <a:off x="366658" y="3429000"/>
            <a:ext cx="1922463" cy="369332"/>
          </a:xfrm>
          <a:prstGeom prst="rect">
            <a:avLst/>
          </a:prstGeom>
          <a:noFill/>
          <a:ln w="9525">
            <a:noFill/>
            <a:miter lim="800000"/>
            <a:headEnd/>
            <a:tailEnd/>
          </a:ln>
        </p:spPr>
        <p:txBody>
          <a:bodyPr>
            <a:spAutoFit/>
          </a:bodyPr>
          <a:lstStyle/>
          <a:p>
            <a:r>
              <a:rPr lang="en-US" dirty="0"/>
              <a:t>Predicate Filter</a:t>
            </a:r>
          </a:p>
        </p:txBody>
      </p:sp>
      <p:cxnSp>
        <p:nvCxnSpPr>
          <p:cNvPr id="27" name="Straight Arrow Connector 26"/>
          <p:cNvCxnSpPr/>
          <p:nvPr/>
        </p:nvCxnSpPr>
        <p:spPr>
          <a:xfrm rot="10800000">
            <a:off x="3262258" y="3200400"/>
            <a:ext cx="381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3028102" y="3815556"/>
            <a:ext cx="9271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6807" name="TextBox 30"/>
          <p:cNvSpPr txBox="1">
            <a:spLocks noChangeArrowheads="1"/>
          </p:cNvSpPr>
          <p:nvPr/>
        </p:nvSpPr>
        <p:spPr bwMode="auto">
          <a:xfrm>
            <a:off x="3643258" y="3048000"/>
            <a:ext cx="468313" cy="369332"/>
          </a:xfrm>
          <a:prstGeom prst="rect">
            <a:avLst/>
          </a:prstGeom>
          <a:noFill/>
          <a:ln w="9525">
            <a:noFill/>
            <a:miter lim="800000"/>
            <a:headEnd/>
            <a:tailEnd/>
          </a:ln>
        </p:spPr>
        <p:txBody>
          <a:bodyPr wrap="square">
            <a:spAutoFit/>
          </a:bodyPr>
          <a:lstStyle/>
          <a:p>
            <a:r>
              <a:rPr lang="en-US" dirty="0"/>
              <a:t>1</a:t>
            </a:r>
          </a:p>
        </p:txBody>
      </p:sp>
      <p:sp>
        <p:nvSpPr>
          <p:cNvPr id="76808" name="TextBox 31"/>
          <p:cNvSpPr txBox="1">
            <a:spLocks noChangeArrowheads="1"/>
          </p:cNvSpPr>
          <p:nvPr/>
        </p:nvSpPr>
        <p:spPr bwMode="auto">
          <a:xfrm>
            <a:off x="3643258" y="3886200"/>
            <a:ext cx="469900" cy="369332"/>
          </a:xfrm>
          <a:prstGeom prst="rect">
            <a:avLst/>
          </a:prstGeom>
          <a:noFill/>
          <a:ln w="9525">
            <a:noFill/>
            <a:miter lim="800000"/>
            <a:headEnd/>
            <a:tailEnd/>
          </a:ln>
        </p:spPr>
        <p:txBody>
          <a:bodyPr wrap="square">
            <a:spAutoFit/>
          </a:bodyPr>
          <a:lstStyle/>
          <a:p>
            <a:r>
              <a:rPr lang="en-US"/>
              <a:t>2</a:t>
            </a:r>
          </a:p>
        </p:txBody>
      </p:sp>
      <p:sp>
        <p:nvSpPr>
          <p:cNvPr id="76809" name="TextBox 32"/>
          <p:cNvSpPr txBox="1">
            <a:spLocks noChangeArrowheads="1"/>
          </p:cNvSpPr>
          <p:nvPr/>
        </p:nvSpPr>
        <p:spPr bwMode="auto">
          <a:xfrm>
            <a:off x="3643258" y="1905000"/>
            <a:ext cx="468313" cy="369332"/>
          </a:xfrm>
          <a:prstGeom prst="rect">
            <a:avLst/>
          </a:prstGeom>
          <a:noFill/>
          <a:ln w="9525">
            <a:noFill/>
            <a:miter lim="800000"/>
            <a:headEnd/>
            <a:tailEnd/>
          </a:ln>
        </p:spPr>
        <p:txBody>
          <a:bodyPr wrap="square">
            <a:spAutoFit/>
          </a:bodyPr>
          <a:lstStyle/>
          <a:p>
            <a:r>
              <a:rPr lang="en-US" dirty="0"/>
              <a:t>3</a:t>
            </a:r>
          </a:p>
        </p:txBody>
      </p:sp>
      <p:cxnSp>
        <p:nvCxnSpPr>
          <p:cNvPr id="35" name="Straight Arrow Connector 34"/>
          <p:cNvCxnSpPr/>
          <p:nvPr/>
        </p:nvCxnSpPr>
        <p:spPr>
          <a:xfrm rot="16200000" flipV="1">
            <a:off x="2887727" y="3270131"/>
            <a:ext cx="2121456" cy="7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6812" name="TextBox 41"/>
          <p:cNvSpPr txBox="1">
            <a:spLocks noChangeArrowheads="1"/>
          </p:cNvSpPr>
          <p:nvPr/>
        </p:nvSpPr>
        <p:spPr bwMode="auto">
          <a:xfrm>
            <a:off x="1281058" y="4648200"/>
            <a:ext cx="3011488" cy="585787"/>
          </a:xfrm>
          <a:prstGeom prst="rect">
            <a:avLst/>
          </a:prstGeom>
          <a:noFill/>
          <a:ln w="9525">
            <a:noFill/>
            <a:miter lim="800000"/>
            <a:headEnd/>
            <a:tailEnd/>
          </a:ln>
        </p:spPr>
        <p:txBody>
          <a:bodyPr>
            <a:spAutoFit/>
          </a:bodyPr>
          <a:lstStyle/>
          <a:p>
            <a:r>
              <a:rPr lang="en-US"/>
              <a:t>B -&gt; C -&gt; A</a:t>
            </a:r>
          </a:p>
        </p:txBody>
      </p:sp>
      <p:cxnSp>
        <p:nvCxnSpPr>
          <p:cNvPr id="19" name="Straight Arrow Connector 18"/>
          <p:cNvCxnSpPr/>
          <p:nvPr/>
        </p:nvCxnSpPr>
        <p:spPr>
          <a:xfrm rot="10800000">
            <a:off x="6538858" y="3657600"/>
            <a:ext cx="303983"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6"/>
          <p:cNvSpPr txBox="1">
            <a:spLocks noChangeArrowheads="1"/>
          </p:cNvSpPr>
          <p:nvPr/>
        </p:nvSpPr>
        <p:spPr bwMode="auto">
          <a:xfrm>
            <a:off x="5243458" y="4724400"/>
            <a:ext cx="1752600" cy="369332"/>
          </a:xfrm>
          <a:prstGeom prst="rect">
            <a:avLst/>
          </a:prstGeom>
          <a:noFill/>
          <a:ln w="9525">
            <a:noFill/>
            <a:miter lim="800000"/>
            <a:headEnd/>
            <a:tailEnd/>
          </a:ln>
        </p:spPr>
        <p:txBody>
          <a:bodyPr wrap="square">
            <a:spAutoFit/>
          </a:bodyPr>
          <a:lstStyle/>
          <a:p>
            <a:r>
              <a:rPr lang="en-US" dirty="0"/>
              <a:t>go to A or C?</a:t>
            </a:r>
          </a:p>
        </p:txBody>
      </p:sp>
      <p:sp>
        <p:nvSpPr>
          <p:cNvPr id="21" name="TextBox 13"/>
          <p:cNvSpPr txBox="1">
            <a:spLocks noChangeArrowheads="1"/>
          </p:cNvSpPr>
          <p:nvPr/>
        </p:nvSpPr>
        <p:spPr bwMode="auto">
          <a:xfrm>
            <a:off x="6781800" y="3505200"/>
            <a:ext cx="1828800" cy="369332"/>
          </a:xfrm>
          <a:prstGeom prst="rect">
            <a:avLst/>
          </a:prstGeom>
          <a:noFill/>
          <a:ln w="9525">
            <a:noFill/>
            <a:miter lim="800000"/>
            <a:headEnd/>
            <a:tailEnd/>
          </a:ln>
        </p:spPr>
        <p:txBody>
          <a:bodyPr wrap="square">
            <a:spAutoFit/>
          </a:bodyPr>
          <a:lstStyle/>
          <a:p>
            <a:r>
              <a:rPr lang="en-US" dirty="0"/>
              <a:t>Now what?</a:t>
            </a:r>
          </a:p>
        </p:txBody>
      </p:sp>
      <p:pic>
        <p:nvPicPr>
          <p:cNvPr id="1026" name="Picture 2"/>
          <p:cNvPicPr>
            <a:picLocks noChangeAspect="1" noChangeArrowheads="1"/>
          </p:cNvPicPr>
          <p:nvPr/>
        </p:nvPicPr>
        <p:blipFill>
          <a:blip r:embed="rId5" cstate="print"/>
          <a:srcRect/>
          <a:stretch>
            <a:fillRect/>
          </a:stretch>
        </p:blipFill>
        <p:spPr bwMode="auto">
          <a:xfrm>
            <a:off x="2064748" y="2050869"/>
            <a:ext cx="1200150" cy="2286000"/>
          </a:xfrm>
          <a:prstGeom prst="rect">
            <a:avLst/>
          </a:prstGeom>
          <a:noFill/>
          <a:ln w="9525">
            <a:noFill/>
            <a:miter lim="800000"/>
            <a:headEnd/>
            <a:tailEnd/>
          </a:ln>
          <a:effectLst/>
        </p:spPr>
      </p:pic>
      <p:cxnSp>
        <p:nvCxnSpPr>
          <p:cNvPr id="40" name="Straight Arrow Connector 39"/>
          <p:cNvCxnSpPr/>
          <p:nvPr/>
        </p:nvCxnSpPr>
        <p:spPr>
          <a:xfrm flipV="1">
            <a:off x="1509658" y="3200400"/>
            <a:ext cx="774700" cy="198438"/>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80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8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80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680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68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p:bldP spid="76807" grpId="0"/>
      <p:bldP spid="76808" grpId="0"/>
      <p:bldP spid="76809" grpId="0"/>
      <p:bldP spid="76812"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58" y="-244419"/>
            <a:ext cx="8458200" cy="914400"/>
          </a:xfrm>
        </p:spPr>
        <p:txBody>
          <a:bodyPr>
            <a:normAutofit/>
          </a:bodyPr>
          <a:lstStyle/>
          <a:p>
            <a:r>
              <a:rPr lang="en-US" sz="3600" dirty="0" smtClean="0"/>
              <a:t>Adding Constraints</a:t>
            </a:r>
            <a:endParaRPr lang="en-US" sz="3600" dirty="0"/>
          </a:p>
        </p:txBody>
      </p:sp>
      <p:sp>
        <p:nvSpPr>
          <p:cNvPr id="4" name="TextBox 3"/>
          <p:cNvSpPr txBox="1"/>
          <p:nvPr/>
        </p:nvSpPr>
        <p:spPr>
          <a:xfrm>
            <a:off x="310552" y="1690777"/>
            <a:ext cx="2961132" cy="3416320"/>
          </a:xfrm>
          <a:prstGeom prst="rect">
            <a:avLst/>
          </a:prstGeom>
          <a:noFill/>
        </p:spPr>
        <p:txBody>
          <a:bodyPr wrap="none" rtlCol="0">
            <a:spAutoFit/>
          </a:bodyPr>
          <a:lstStyle/>
          <a:p>
            <a:r>
              <a:rPr lang="en-US" sz="2400" dirty="0" smtClean="0"/>
              <a:t>SELECT COUNT (*)</a:t>
            </a:r>
          </a:p>
          <a:p>
            <a:r>
              <a:rPr lang="en-US" sz="2400" dirty="0" smtClean="0"/>
              <a:t>FROM</a:t>
            </a:r>
          </a:p>
          <a:p>
            <a:r>
              <a:rPr lang="en-US" sz="2400" dirty="0" smtClean="0"/>
              <a:t>    b,</a:t>
            </a:r>
          </a:p>
          <a:p>
            <a:r>
              <a:rPr lang="en-US" sz="2400" dirty="0" smtClean="0"/>
              <a:t>    c,</a:t>
            </a:r>
          </a:p>
          <a:p>
            <a:r>
              <a:rPr lang="en-US" sz="2400" dirty="0" smtClean="0"/>
              <a:t>    a</a:t>
            </a:r>
          </a:p>
          <a:p>
            <a:r>
              <a:rPr lang="en-US" sz="2400" dirty="0" smtClean="0"/>
              <a:t>WHERE</a:t>
            </a:r>
          </a:p>
          <a:p>
            <a:r>
              <a:rPr lang="en-US" sz="2400" dirty="0" smtClean="0"/>
              <a:t>    b.val2 = 100 AND</a:t>
            </a:r>
          </a:p>
          <a:p>
            <a:r>
              <a:rPr lang="en-US" sz="2400" dirty="0" smtClean="0"/>
              <a:t>    a.val1 = b.id AND</a:t>
            </a:r>
          </a:p>
          <a:p>
            <a:r>
              <a:rPr lang="en-US" sz="2400" dirty="0" smtClean="0"/>
              <a:t>    b.val1 = c.id;</a:t>
            </a:r>
            <a:endParaRPr lang="en-US" sz="2400" dirty="0"/>
          </a:p>
        </p:txBody>
      </p:sp>
      <p:sp>
        <p:nvSpPr>
          <p:cNvPr id="5" name="TextBox 4"/>
          <p:cNvSpPr txBox="1"/>
          <p:nvPr/>
        </p:nvSpPr>
        <p:spPr>
          <a:xfrm>
            <a:off x="3398807" y="1518249"/>
            <a:ext cx="2706190" cy="523220"/>
          </a:xfrm>
          <a:prstGeom prst="rect">
            <a:avLst/>
          </a:prstGeom>
          <a:noFill/>
        </p:spPr>
        <p:txBody>
          <a:bodyPr wrap="none" rtlCol="0">
            <a:spAutoFit/>
          </a:bodyPr>
          <a:lstStyle/>
          <a:p>
            <a:r>
              <a:rPr lang="en-US" sz="2800" dirty="0" smtClean="0"/>
              <a:t>58 logical reads</a:t>
            </a:r>
            <a:endParaRPr lang="en-US" sz="2800" dirty="0"/>
          </a:p>
        </p:txBody>
      </p:sp>
      <p:sp>
        <p:nvSpPr>
          <p:cNvPr id="6" name="TextBox 5"/>
          <p:cNvSpPr txBox="1"/>
          <p:nvPr/>
        </p:nvSpPr>
        <p:spPr>
          <a:xfrm>
            <a:off x="3571336" y="2932983"/>
            <a:ext cx="5572664" cy="707886"/>
          </a:xfrm>
          <a:prstGeom prst="rect">
            <a:avLst/>
          </a:prstGeom>
          <a:noFill/>
        </p:spPr>
        <p:txBody>
          <a:bodyPr wrap="square" rtlCol="0">
            <a:spAutoFit/>
          </a:bodyPr>
          <a:lstStyle/>
          <a:p>
            <a:r>
              <a:rPr lang="en-US" sz="2000" dirty="0" smtClean="0"/>
              <a:t>alter table c add constraint </a:t>
            </a:r>
            <a:r>
              <a:rPr lang="en-US" sz="2000" dirty="0" err="1" smtClean="0"/>
              <a:t>c_pk</a:t>
            </a:r>
            <a:r>
              <a:rPr lang="en-US" sz="2000" dirty="0" smtClean="0"/>
              <a:t> unique (id);</a:t>
            </a:r>
          </a:p>
          <a:p>
            <a:r>
              <a:rPr lang="en-US" sz="2000" dirty="0" smtClean="0"/>
              <a:t>alter table b add constraint </a:t>
            </a:r>
            <a:r>
              <a:rPr lang="en-US" sz="2000" dirty="0" err="1" smtClean="0"/>
              <a:t>b_pk</a:t>
            </a:r>
            <a:r>
              <a:rPr lang="en-US" sz="2000" dirty="0" smtClean="0"/>
              <a:t> unique (id);</a:t>
            </a:r>
            <a:endParaRPr lang="en-US" sz="2000" dirty="0"/>
          </a:p>
        </p:txBody>
      </p:sp>
      <p:sp>
        <p:nvSpPr>
          <p:cNvPr id="7" name="TextBox 6"/>
          <p:cNvSpPr txBox="1"/>
          <p:nvPr/>
        </p:nvSpPr>
        <p:spPr>
          <a:xfrm>
            <a:off x="3602965" y="4948686"/>
            <a:ext cx="2505814" cy="523220"/>
          </a:xfrm>
          <a:prstGeom prst="rect">
            <a:avLst/>
          </a:prstGeom>
          <a:noFill/>
        </p:spPr>
        <p:txBody>
          <a:bodyPr wrap="none" rtlCol="0">
            <a:spAutoFit/>
          </a:bodyPr>
          <a:lstStyle/>
          <a:p>
            <a:r>
              <a:rPr lang="en-US" sz="2800" dirty="0" smtClean="0"/>
              <a:t>7 logical reads</a:t>
            </a:r>
            <a:endParaRPr lang="en-US" sz="2800" dirty="0"/>
          </a:p>
        </p:txBody>
      </p:sp>
      <p:pic>
        <p:nvPicPr>
          <p:cNvPr id="9" name="Picture 2"/>
          <p:cNvPicPr>
            <a:picLocks noChangeAspect="1" noChangeArrowheads="1"/>
          </p:cNvPicPr>
          <p:nvPr/>
        </p:nvPicPr>
        <p:blipFill>
          <a:blip r:embed="rId3" cstate="print"/>
          <a:srcRect/>
          <a:stretch>
            <a:fillRect/>
          </a:stretch>
        </p:blipFill>
        <p:spPr bwMode="auto">
          <a:xfrm>
            <a:off x="6905482" y="3876135"/>
            <a:ext cx="955053" cy="2163762"/>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6259219" y="1297704"/>
            <a:ext cx="2643242" cy="1466850"/>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6183972" y="1464694"/>
            <a:ext cx="2676525" cy="14097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58" y="-261672"/>
            <a:ext cx="8458200" cy="914400"/>
          </a:xfrm>
        </p:spPr>
        <p:txBody>
          <a:bodyPr/>
          <a:lstStyle/>
          <a:p>
            <a:r>
              <a:rPr lang="en-US" dirty="0" smtClean="0"/>
              <a:t>Join sizes</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1428708" y="1966822"/>
            <a:ext cx="6076273" cy="3101285"/>
          </a:xfrm>
          <a:prstGeom prst="rect">
            <a:avLst/>
          </a:prstGeom>
          <a:noFill/>
          <a:ln w="9525">
            <a:noFill/>
            <a:miter lim="800000"/>
            <a:headEnd/>
            <a:tailEnd/>
          </a:ln>
          <a:effectLst/>
        </p:spPr>
      </p:pic>
      <p:sp>
        <p:nvSpPr>
          <p:cNvPr id="5" name="TextBox 4"/>
          <p:cNvSpPr txBox="1"/>
          <p:nvPr/>
        </p:nvSpPr>
        <p:spPr>
          <a:xfrm>
            <a:off x="3016951" y="1374920"/>
            <a:ext cx="2801257" cy="461665"/>
          </a:xfrm>
          <a:prstGeom prst="rect">
            <a:avLst/>
          </a:prstGeom>
          <a:noFill/>
        </p:spPr>
        <p:txBody>
          <a:bodyPr wrap="square" rtlCol="0">
            <a:spAutoFit/>
          </a:bodyPr>
          <a:lstStyle/>
          <a:p>
            <a:r>
              <a:rPr lang="en-US" sz="2400" b="1" dirty="0" smtClean="0"/>
              <a:t>Join Sizes</a:t>
            </a:r>
            <a:endParaRPr lang="en-US" sz="2400" b="1" dirty="0"/>
          </a:p>
        </p:txBody>
      </p:sp>
      <p:cxnSp>
        <p:nvCxnSpPr>
          <p:cNvPr id="6" name="Straight Arrow Connector 5"/>
          <p:cNvCxnSpPr>
            <a:stCxn id="5" idx="2"/>
          </p:cNvCxnSpPr>
          <p:nvPr/>
        </p:nvCxnSpPr>
        <p:spPr bwMode="auto">
          <a:xfrm rot="5400000">
            <a:off x="3239227" y="2065178"/>
            <a:ext cx="1406947" cy="949761"/>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7" name="Straight Arrow Connector 6"/>
          <p:cNvCxnSpPr>
            <a:stCxn id="5" idx="2"/>
          </p:cNvCxnSpPr>
          <p:nvPr/>
        </p:nvCxnSpPr>
        <p:spPr bwMode="auto">
          <a:xfrm rot="16200000" flipH="1">
            <a:off x="4058734" y="2195431"/>
            <a:ext cx="1458709" cy="741016"/>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3" name="TextBox 12"/>
          <p:cNvSpPr txBox="1"/>
          <p:nvPr/>
        </p:nvSpPr>
        <p:spPr>
          <a:xfrm>
            <a:off x="292100" y="3416300"/>
            <a:ext cx="1955800" cy="1477328"/>
          </a:xfrm>
          <a:prstGeom prst="rect">
            <a:avLst/>
          </a:prstGeom>
          <a:noFill/>
        </p:spPr>
        <p:txBody>
          <a:bodyPr wrap="square" rtlCol="0">
            <a:spAutoFit/>
          </a:bodyPr>
          <a:lstStyle/>
          <a:p>
            <a:r>
              <a:rPr lang="en-US" dirty="0" smtClean="0"/>
              <a:t>Use the Join sizes to determine path of least resistance</a:t>
            </a:r>
          </a:p>
        </p:txBody>
      </p:sp>
      <p:sp>
        <p:nvSpPr>
          <p:cNvPr id="16" name="Oval 15"/>
          <p:cNvSpPr/>
          <p:nvPr/>
        </p:nvSpPr>
        <p:spPr>
          <a:xfrm rot="2229716">
            <a:off x="638879" y="2630888"/>
            <a:ext cx="5264389" cy="1842486"/>
          </a:xfrm>
          <a:prstGeom prst="ellipse">
            <a:avLst/>
          </a:prstGeom>
          <a:solidFill>
            <a:srgbClr val="00B05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99" y="-244419"/>
            <a:ext cx="8458200" cy="914400"/>
          </a:xfrm>
        </p:spPr>
        <p:txBody>
          <a:bodyPr/>
          <a:lstStyle/>
          <a:p>
            <a:r>
              <a:rPr lang="en-US" dirty="0" smtClean="0"/>
              <a:t>Look at 3 queries</a:t>
            </a:r>
            <a:endParaRPr lang="en-US" dirty="0"/>
          </a:p>
        </p:txBody>
      </p:sp>
      <p:sp>
        <p:nvSpPr>
          <p:cNvPr id="3" name="Content Placeholder 2"/>
          <p:cNvSpPr>
            <a:spLocks noGrp="1"/>
          </p:cNvSpPr>
          <p:nvPr>
            <p:ph idx="1"/>
          </p:nvPr>
        </p:nvSpPr>
        <p:spPr/>
        <p:txBody>
          <a:bodyPr/>
          <a:lstStyle/>
          <a:p>
            <a:r>
              <a:rPr lang="en-US" dirty="0" smtClean="0"/>
              <a:t>Query 1 runs more than 24 hours</a:t>
            </a:r>
          </a:p>
          <a:p>
            <a:r>
              <a:rPr lang="en-US" dirty="0" smtClean="0"/>
              <a:t>Query 2 outer joins and scalar </a:t>
            </a:r>
            <a:r>
              <a:rPr lang="en-US" dirty="0" err="1" smtClean="0"/>
              <a:t>subqueries</a:t>
            </a:r>
            <a:endParaRPr lang="en-US" dirty="0" smtClean="0"/>
          </a:p>
          <a:p>
            <a:r>
              <a:rPr lang="en-US" dirty="0" smtClean="0"/>
              <a:t>Query 3 create path not available to Oracle</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11" y="-227166"/>
            <a:ext cx="8458200" cy="914400"/>
          </a:xfrm>
        </p:spPr>
        <p:txBody>
          <a:bodyPr/>
          <a:lstStyle/>
          <a:p>
            <a:r>
              <a:rPr lang="en-US" dirty="0" smtClean="0"/>
              <a:t>Query 1 : Over 24 hours to run</a:t>
            </a:r>
            <a:endParaRPr lang="en-US" dirty="0"/>
          </a:p>
        </p:txBody>
      </p:sp>
      <p:sp>
        <p:nvSpPr>
          <p:cNvPr id="4" name="TextBox 3"/>
          <p:cNvSpPr txBox="1"/>
          <p:nvPr/>
        </p:nvSpPr>
        <p:spPr>
          <a:xfrm>
            <a:off x="-5867400" y="-3733800"/>
            <a:ext cx="11734800" cy="369332"/>
          </a:xfrm>
          <a:prstGeom prst="rect">
            <a:avLst/>
          </a:prstGeom>
          <a:noFill/>
        </p:spPr>
        <p:txBody>
          <a:bodyPr wrap="square" rtlCol="0">
            <a:spAutoFit/>
          </a:bodyPr>
          <a:lstStyle/>
          <a:p>
            <a:endParaRPr lang="en-US" dirty="0"/>
          </a:p>
        </p:txBody>
      </p:sp>
      <p:sp>
        <p:nvSpPr>
          <p:cNvPr id="5" name="TextBox 4"/>
          <p:cNvSpPr txBox="1"/>
          <p:nvPr/>
        </p:nvSpPr>
        <p:spPr>
          <a:xfrm>
            <a:off x="228600" y="1066801"/>
            <a:ext cx="4038600" cy="5714999"/>
          </a:xfrm>
          <a:prstGeom prst="rect">
            <a:avLst/>
          </a:prstGeom>
          <a:solidFill>
            <a:schemeClr val="bg1">
              <a:lumMod val="95000"/>
            </a:schemeClr>
          </a:solidFill>
        </p:spPr>
        <p:txBody>
          <a:bodyPr wrap="square" rtlCol="0">
            <a:spAutoFit/>
          </a:bodyPr>
          <a:lstStyle/>
          <a:p>
            <a:r>
              <a:rPr lang="en-US" sz="800" dirty="0" smtClean="0"/>
              <a:t>SELECT </a:t>
            </a:r>
          </a:p>
          <a:p>
            <a:r>
              <a:rPr lang="en-US" sz="800" dirty="0" smtClean="0"/>
              <a:t>    A0.zuchinis,</a:t>
            </a:r>
          </a:p>
          <a:p>
            <a:r>
              <a:rPr lang="en-US" sz="800" dirty="0" smtClean="0"/>
              <a:t>    A0.brocoli,</a:t>
            </a:r>
          </a:p>
          <a:p>
            <a:r>
              <a:rPr lang="en-US" sz="800" dirty="0" smtClean="0"/>
              <a:t>    C0.Oranges</a:t>
            </a:r>
          </a:p>
          <a:p>
            <a:r>
              <a:rPr lang="en-US" sz="800" dirty="0" smtClean="0"/>
              <a:t>FROM</a:t>
            </a:r>
          </a:p>
          <a:p>
            <a:r>
              <a:rPr lang="en-US" sz="800" dirty="0" smtClean="0"/>
              <a:t>    (</a:t>
            </a:r>
          </a:p>
          <a:p>
            <a:r>
              <a:rPr lang="en-US" sz="800" dirty="0" smtClean="0"/>
              <a:t>        SELECT </a:t>
            </a:r>
          </a:p>
          <a:p>
            <a:r>
              <a:rPr lang="en-US" sz="800" dirty="0" smtClean="0"/>
              <a:t>            A1.planted_date,</a:t>
            </a:r>
          </a:p>
          <a:p>
            <a:r>
              <a:rPr lang="en-US" sz="800" dirty="0" smtClean="0"/>
              <a:t>            A1.pears,</a:t>
            </a:r>
          </a:p>
          <a:p>
            <a:r>
              <a:rPr lang="en-US" sz="800" dirty="0" smtClean="0"/>
              <a:t>            A1.zuchinis,</a:t>
            </a:r>
          </a:p>
          <a:p>
            <a:r>
              <a:rPr lang="en-US" sz="800" dirty="0" smtClean="0"/>
              <a:t>            A1.brocoli</a:t>
            </a:r>
          </a:p>
          <a:p>
            <a:r>
              <a:rPr lang="en-US" sz="800" dirty="0" smtClean="0"/>
              <a:t>        FROM</a:t>
            </a:r>
          </a:p>
          <a:p>
            <a:r>
              <a:rPr lang="en-US" sz="800" dirty="0" smtClean="0"/>
              <a:t>            FOO.A A1,</a:t>
            </a:r>
          </a:p>
          <a:p>
            <a:r>
              <a:rPr lang="en-US" sz="800" dirty="0" smtClean="0"/>
              <a:t>            (</a:t>
            </a:r>
          </a:p>
          <a:p>
            <a:r>
              <a:rPr lang="en-US" sz="800" dirty="0" smtClean="0"/>
              <a:t>                SELECT </a:t>
            </a:r>
          </a:p>
          <a:p>
            <a:r>
              <a:rPr lang="en-US" sz="800" dirty="0" smtClean="0"/>
              <a:t>                    zuchinis,</a:t>
            </a:r>
          </a:p>
          <a:p>
            <a:r>
              <a:rPr lang="en-US" sz="800" dirty="0" smtClean="0"/>
              <a:t>                    brocoli</a:t>
            </a:r>
          </a:p>
          <a:p>
            <a:r>
              <a:rPr lang="en-US" sz="800" dirty="0" smtClean="0"/>
              <a:t>                FROM FOO.A A2</a:t>
            </a:r>
          </a:p>
          <a:p>
            <a:r>
              <a:rPr lang="en-US" sz="800" dirty="0" smtClean="0"/>
              <a:t>                WHERE</a:t>
            </a:r>
          </a:p>
          <a:p>
            <a:r>
              <a:rPr lang="en-US" sz="800" dirty="0" smtClean="0"/>
              <a:t>                    pears = 'M' AND</a:t>
            </a:r>
          </a:p>
          <a:p>
            <a:r>
              <a:rPr lang="en-US" sz="800" dirty="0" smtClean="0"/>
              <a:t>                    planted_date + 0 &gt;= ADD_MONTHS ((SELECT </a:t>
            </a:r>
          </a:p>
          <a:p>
            <a:r>
              <a:rPr lang="en-US" sz="800" dirty="0" smtClean="0"/>
              <a:t>                                                    MAX (planted_date)</a:t>
            </a:r>
          </a:p>
          <a:p>
            <a:r>
              <a:rPr lang="en-US" sz="800" dirty="0" smtClean="0"/>
              <a:t>                                                FROM FOO.B B1</a:t>
            </a:r>
          </a:p>
          <a:p>
            <a:r>
              <a:rPr lang="en-US" sz="800" dirty="0" smtClean="0"/>
              <a:t>                                                WHERE</a:t>
            </a:r>
          </a:p>
          <a:p>
            <a:r>
              <a:rPr lang="en-US" sz="800" dirty="0" smtClean="0"/>
              <a:t>                                                    pears = 'M'</a:t>
            </a:r>
          </a:p>
          <a:p>
            <a:r>
              <a:rPr lang="en-US" sz="800" dirty="0" smtClean="0"/>
              <a:t>            ),</a:t>
            </a:r>
          </a:p>
          <a:p>
            <a:r>
              <a:rPr lang="en-US" sz="800" dirty="0" smtClean="0"/>
              <a:t>                                               - 11)</a:t>
            </a:r>
          </a:p>
          <a:p>
            <a:r>
              <a:rPr lang="en-US" sz="800" dirty="0" smtClean="0"/>
              <a:t>                GROUP BY</a:t>
            </a:r>
          </a:p>
          <a:p>
            <a:r>
              <a:rPr lang="en-US" sz="800" dirty="0" smtClean="0"/>
              <a:t>                    zuchinis,</a:t>
            </a:r>
          </a:p>
          <a:p>
            <a:r>
              <a:rPr lang="en-US" sz="800" dirty="0" smtClean="0"/>
              <a:t>                    brocoli</a:t>
            </a:r>
          </a:p>
          <a:p>
            <a:r>
              <a:rPr lang="en-US" sz="800" dirty="0" smtClean="0"/>
              <a:t>                HAVING COUNT (*) = 12</a:t>
            </a:r>
          </a:p>
          <a:p>
            <a:r>
              <a:rPr lang="en-US" sz="800" dirty="0" smtClean="0"/>
              <a:t>            )</a:t>
            </a:r>
          </a:p>
          <a:p>
            <a:r>
              <a:rPr lang="en-US" sz="800" dirty="0" smtClean="0"/>
              <a:t>            i2</a:t>
            </a:r>
          </a:p>
          <a:p>
            <a:r>
              <a:rPr lang="en-US" sz="800" dirty="0" smtClean="0"/>
              <a:t>        WHERE</a:t>
            </a:r>
          </a:p>
          <a:p>
            <a:r>
              <a:rPr lang="en-US" sz="800" dirty="0" smtClean="0"/>
              <a:t>            A1.planted_date = (SELECT </a:t>
            </a:r>
          </a:p>
          <a:p>
            <a:r>
              <a:rPr lang="en-US" sz="800" dirty="0" smtClean="0"/>
              <a:t>                                MAX (planted_date)</a:t>
            </a:r>
          </a:p>
          <a:p>
            <a:r>
              <a:rPr lang="en-US" sz="800" dirty="0" smtClean="0"/>
              <a:t>                            FROM FOO.B B2</a:t>
            </a:r>
          </a:p>
          <a:p>
            <a:r>
              <a:rPr lang="en-US" sz="800" dirty="0" smtClean="0"/>
              <a:t>                            WHERE</a:t>
            </a:r>
          </a:p>
          <a:p>
            <a:r>
              <a:rPr lang="en-US" sz="800" dirty="0" smtClean="0"/>
              <a:t>                                pears = 'M'</a:t>
            </a:r>
          </a:p>
          <a:p>
            <a:r>
              <a:rPr lang="en-US" sz="800" dirty="0" smtClean="0"/>
              <a:t>       ) AND</a:t>
            </a:r>
          </a:p>
          <a:p>
            <a:r>
              <a:rPr lang="en-US" sz="800" dirty="0" smtClean="0"/>
              <a:t>            A1.pears = 'M' AND</a:t>
            </a:r>
          </a:p>
          <a:p>
            <a:r>
              <a:rPr lang="en-US" sz="800" dirty="0" smtClean="0"/>
              <a:t>            A1.zuchinis = i2.zuchinis (+) AND</a:t>
            </a:r>
          </a:p>
          <a:p>
            <a:r>
              <a:rPr lang="en-US" sz="800" dirty="0" smtClean="0"/>
              <a:t>            A1.brocoli = i2.brocoli (+)</a:t>
            </a:r>
          </a:p>
          <a:p>
            <a:r>
              <a:rPr lang="en-US" sz="800" dirty="0" smtClean="0"/>
              <a:t> UNION</a:t>
            </a:r>
          </a:p>
          <a:p>
            <a:r>
              <a:rPr lang="en-US" sz="800" dirty="0" smtClean="0"/>
              <a:t>            SELECT </a:t>
            </a:r>
          </a:p>
          <a:p>
            <a:r>
              <a:rPr lang="en-US" sz="800" dirty="0" smtClean="0"/>
              <a:t>                A4.planted_date,</a:t>
            </a:r>
          </a:p>
        </p:txBody>
      </p:sp>
      <p:sp>
        <p:nvSpPr>
          <p:cNvPr id="6" name="TextBox 5"/>
          <p:cNvSpPr txBox="1"/>
          <p:nvPr/>
        </p:nvSpPr>
        <p:spPr>
          <a:xfrm>
            <a:off x="4495800" y="1066800"/>
            <a:ext cx="4114800" cy="5638800"/>
          </a:xfrm>
          <a:prstGeom prst="rect">
            <a:avLst/>
          </a:prstGeom>
          <a:solidFill>
            <a:schemeClr val="bg1">
              <a:lumMod val="95000"/>
            </a:schemeClr>
          </a:solidFill>
        </p:spPr>
        <p:txBody>
          <a:bodyPr wrap="square" rtlCol="0">
            <a:spAutoFit/>
          </a:bodyPr>
          <a:lstStyle/>
          <a:p>
            <a:r>
              <a:rPr lang="en-US" sz="700" dirty="0" smtClean="0"/>
              <a:t>             A4.pears,A4.zuchinis,A4.brocoli</a:t>
            </a:r>
          </a:p>
          <a:p>
            <a:r>
              <a:rPr lang="en-US" sz="700" dirty="0" smtClean="0"/>
              <a:t>            FROM FOO.A A4</a:t>
            </a:r>
          </a:p>
          <a:p>
            <a:r>
              <a:rPr lang="en-US" sz="700" dirty="0" smtClean="0"/>
              <a:t>            WHERE</a:t>
            </a:r>
          </a:p>
          <a:p>
            <a:r>
              <a:rPr lang="en-US" sz="700" dirty="0" smtClean="0"/>
              <a:t>                A4.planted_date &gt;'01-OCT-08' and A4.planted_date &lt;'03-OCT-08' AND</a:t>
            </a:r>
          </a:p>
          <a:p>
            <a:r>
              <a:rPr lang="en-US" sz="700" dirty="0" smtClean="0"/>
              <a:t>                A4.pears = 'D' AND</a:t>
            </a:r>
          </a:p>
          <a:p>
            <a:r>
              <a:rPr lang="en-US" sz="700" dirty="0" smtClean="0"/>
              <a:t>                A4.green_beans = '1'</a:t>
            </a:r>
          </a:p>
          <a:p>
            <a:r>
              <a:rPr lang="en-US" sz="700" dirty="0" smtClean="0"/>
              <a:t>                AND NOT EXISTS (SELECT </a:t>
            </a:r>
          </a:p>
          <a:p>
            <a:r>
              <a:rPr lang="en-US" sz="700" dirty="0" smtClean="0"/>
              <a:t>                                *</a:t>
            </a:r>
          </a:p>
          <a:p>
            <a:r>
              <a:rPr lang="en-US" sz="700" dirty="0" smtClean="0"/>
              <a:t>                            FROM FOO.A A5</a:t>
            </a:r>
          </a:p>
          <a:p>
            <a:r>
              <a:rPr lang="en-US" sz="700" dirty="0" smtClean="0"/>
              <a:t>                            WHERE</a:t>
            </a:r>
          </a:p>
          <a:p>
            <a:r>
              <a:rPr lang="en-US" sz="700" dirty="0" smtClean="0"/>
              <a:t>                                pears = 'M' AND</a:t>
            </a:r>
          </a:p>
          <a:p>
            <a:r>
              <a:rPr lang="en-US" sz="700" dirty="0" smtClean="0"/>
              <a:t>                                planted_date = (SELECT </a:t>
            </a:r>
          </a:p>
          <a:p>
            <a:r>
              <a:rPr lang="en-US" sz="700" dirty="0" smtClean="0"/>
              <a:t>                                               MAX (planted_date)</a:t>
            </a:r>
          </a:p>
          <a:p>
            <a:r>
              <a:rPr lang="en-US" sz="700" dirty="0" smtClean="0"/>
              <a:t>                                           FROM FOO.B B3</a:t>
            </a:r>
          </a:p>
          <a:p>
            <a:r>
              <a:rPr lang="en-US" sz="700" dirty="0" smtClean="0"/>
              <a:t>                                           WHERE</a:t>
            </a:r>
          </a:p>
          <a:p>
            <a:r>
              <a:rPr lang="en-US" sz="700" dirty="0" smtClean="0"/>
              <a:t>                                               pears = 'M' </a:t>
            </a:r>
          </a:p>
          <a:p>
            <a:r>
              <a:rPr lang="en-US" sz="700" dirty="0" smtClean="0"/>
              <a:t>               ) AND</a:t>
            </a:r>
          </a:p>
          <a:p>
            <a:r>
              <a:rPr lang="en-US" sz="700" dirty="0" smtClean="0"/>
              <a:t>                                A4.zuchinis = A5.zuchinis AND</a:t>
            </a:r>
          </a:p>
          <a:p>
            <a:r>
              <a:rPr lang="en-US" sz="700" dirty="0" smtClean="0"/>
              <a:t>                                A4.brocoli = A5.brocoli)</a:t>
            </a:r>
          </a:p>
          <a:p>
            <a:r>
              <a:rPr lang="en-US" sz="700" dirty="0" smtClean="0"/>
              <a:t>    )</a:t>
            </a:r>
          </a:p>
          <a:p>
            <a:r>
              <a:rPr lang="en-US" sz="700" dirty="0" smtClean="0"/>
              <a:t>    b,</a:t>
            </a:r>
          </a:p>
          <a:p>
            <a:r>
              <a:rPr lang="en-US" sz="700" dirty="0" smtClean="0"/>
              <a:t>    FOO.A A0, </a:t>
            </a:r>
          </a:p>
          <a:p>
            <a:r>
              <a:rPr lang="en-US" sz="700" dirty="0" smtClean="0"/>
              <a:t>    FOO.C C0,</a:t>
            </a:r>
          </a:p>
          <a:p>
            <a:r>
              <a:rPr lang="en-US" sz="700" dirty="0" smtClean="0"/>
              <a:t>    FOO.D D0,</a:t>
            </a:r>
          </a:p>
          <a:p>
            <a:r>
              <a:rPr lang="en-US" sz="700" dirty="0" smtClean="0"/>
              <a:t>    FOO.E E0</a:t>
            </a:r>
          </a:p>
          <a:p>
            <a:r>
              <a:rPr lang="en-US" sz="700" dirty="0" smtClean="0"/>
              <a:t>WHERE</a:t>
            </a:r>
          </a:p>
          <a:p>
            <a:r>
              <a:rPr lang="en-US" sz="700" dirty="0" smtClean="0"/>
              <a:t>    A0.planted_date &gt;'01-OCT-08' and </a:t>
            </a:r>
          </a:p>
          <a:p>
            <a:r>
              <a:rPr lang="en-US" sz="700" dirty="0" smtClean="0"/>
              <a:t>    A0.planted_date &lt;'03-OCT-08' AND</a:t>
            </a:r>
          </a:p>
          <a:p>
            <a:r>
              <a:rPr lang="en-US" sz="700" dirty="0" smtClean="0"/>
              <a:t>    A0.pears = 'D' AND</a:t>
            </a:r>
          </a:p>
          <a:p>
            <a:r>
              <a:rPr lang="en-US" sz="700" dirty="0" smtClean="0"/>
              <a:t>    A0.green_beans = '1' AND</a:t>
            </a:r>
          </a:p>
          <a:p>
            <a:r>
              <a:rPr lang="en-US" sz="700" dirty="0" smtClean="0"/>
              <a:t>    A0.zuchinis = b.zuchinis AND</a:t>
            </a:r>
          </a:p>
          <a:p>
            <a:r>
              <a:rPr lang="en-US" sz="700" dirty="0" smtClean="0"/>
              <a:t>    A0.brocoli = b.brocoli AND</a:t>
            </a:r>
          </a:p>
          <a:p>
            <a:r>
              <a:rPr lang="en-US" sz="700" dirty="0" smtClean="0"/>
              <a:t>    A0.planted_date = C0.planted_date AND</a:t>
            </a:r>
          </a:p>
          <a:p>
            <a:r>
              <a:rPr lang="en-US" sz="700" dirty="0" smtClean="0"/>
              <a:t>    A0.pears = C0.pears AND</a:t>
            </a:r>
          </a:p>
          <a:p>
            <a:r>
              <a:rPr lang="en-US" sz="700" dirty="0" smtClean="0"/>
              <a:t>    A0.zuchinis = C0.zuchinis AND</a:t>
            </a:r>
          </a:p>
          <a:p>
            <a:r>
              <a:rPr lang="en-US" sz="700" dirty="0" smtClean="0"/>
              <a:t>    A0.brocoli = C0.brocoli AND</a:t>
            </a:r>
          </a:p>
          <a:p>
            <a:r>
              <a:rPr lang="en-US" sz="700" dirty="0" smtClean="0"/>
              <a:t>    A0.planted_date = D0.planted_date AND</a:t>
            </a:r>
          </a:p>
          <a:p>
            <a:r>
              <a:rPr lang="en-US" sz="700" dirty="0" smtClean="0"/>
              <a:t>    A0.pears = D0.pears AND</a:t>
            </a:r>
          </a:p>
          <a:p>
            <a:r>
              <a:rPr lang="en-US" sz="700" dirty="0" smtClean="0"/>
              <a:t>    A0.harvest_size = D0.harvest_size AND</a:t>
            </a:r>
          </a:p>
          <a:p>
            <a:r>
              <a:rPr lang="en-US" sz="700" dirty="0" smtClean="0"/>
              <a:t>    C0.Oranges = D0.Oranges AND</a:t>
            </a:r>
          </a:p>
          <a:p>
            <a:r>
              <a:rPr lang="en-US" sz="700" dirty="0" smtClean="0"/>
              <a:t>    C0.apples = D0.apples AND</a:t>
            </a:r>
          </a:p>
          <a:p>
            <a:r>
              <a:rPr lang="en-US" sz="700" dirty="0" smtClean="0"/>
              <a:t>    (D0.lemons = 0 OR</a:t>
            </a:r>
          </a:p>
          <a:p>
            <a:r>
              <a:rPr lang="en-US" sz="700" dirty="0" smtClean="0"/>
              <a:t>     D0.lemons IS NULL) AND</a:t>
            </a:r>
          </a:p>
          <a:p>
            <a:r>
              <a:rPr lang="en-US" sz="700" dirty="0" smtClean="0"/>
              <a:t>    A0.planted_date = E0.planted_date AND</a:t>
            </a:r>
          </a:p>
          <a:p>
            <a:r>
              <a:rPr lang="en-US" sz="700" dirty="0" smtClean="0"/>
              <a:t>    A0.pears = E0.pears AND</a:t>
            </a:r>
          </a:p>
          <a:p>
            <a:r>
              <a:rPr lang="en-US" sz="700" dirty="0" smtClean="0"/>
              <a:t>    A0.harvest_size = E0.harvest_size AND</a:t>
            </a:r>
          </a:p>
          <a:p>
            <a:r>
              <a:rPr lang="en-US" sz="700" dirty="0" smtClean="0"/>
              <a:t>    C0.Oranges = E0.Oranges AND</a:t>
            </a:r>
          </a:p>
          <a:p>
            <a:r>
              <a:rPr lang="en-US" sz="700" dirty="0" smtClean="0"/>
              <a:t>    C0.apples = E0.apples AND</a:t>
            </a:r>
          </a:p>
          <a:p>
            <a:r>
              <a:rPr lang="en-US" sz="700" dirty="0" smtClean="0"/>
              <a:t>    (E0.lemons = 0 OR</a:t>
            </a:r>
          </a:p>
          <a:p>
            <a:r>
              <a:rPr lang="en-US" sz="700" dirty="0" smtClean="0"/>
              <a:t>     E0.lemons IS NULL)</a:t>
            </a:r>
          </a:p>
          <a:p>
            <a:r>
              <a:rPr lang="en-US" sz="700" dirty="0" smtClean="0"/>
              <a:t>ORDER BY</a:t>
            </a:r>
          </a:p>
          <a:p>
            <a:r>
              <a:rPr lang="en-US" sz="700" dirty="0" smtClean="0"/>
              <a:t>    A0.zuchinis, A0.brocoli;</a:t>
            </a:r>
          </a:p>
        </p:txBody>
      </p:sp>
      <p:pic>
        <p:nvPicPr>
          <p:cNvPr id="1026" name="Picture 2"/>
          <p:cNvPicPr>
            <a:picLocks noChangeAspect="1" noChangeArrowheads="1"/>
          </p:cNvPicPr>
          <p:nvPr/>
        </p:nvPicPr>
        <p:blipFill>
          <a:blip r:embed="rId3" cstate="print"/>
          <a:srcRect/>
          <a:stretch>
            <a:fillRect/>
          </a:stretch>
        </p:blipFill>
        <p:spPr bwMode="auto">
          <a:xfrm>
            <a:off x="2362199" y="1066800"/>
            <a:ext cx="3962401" cy="5591504"/>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Graphics</a:t>
            </a:r>
          </a:p>
          <a:p>
            <a:r>
              <a:rPr lang="en-US" dirty="0" smtClean="0"/>
              <a:t>Database Tuning</a:t>
            </a:r>
          </a:p>
          <a:p>
            <a:r>
              <a:rPr lang="en-US" dirty="0" smtClean="0"/>
              <a:t>SQL Tuning</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58" y="-244419"/>
            <a:ext cx="8458200" cy="914400"/>
          </a:xfrm>
        </p:spPr>
        <p:txBody>
          <a:bodyPr/>
          <a:lstStyle/>
          <a:p>
            <a:r>
              <a:rPr lang="en-US" dirty="0" smtClean="0"/>
              <a:t>Visual SQL Diagram</a:t>
            </a:r>
            <a:endParaRPr lang="en-US" dirty="0"/>
          </a:p>
        </p:txBody>
      </p:sp>
      <p:pic>
        <p:nvPicPr>
          <p:cNvPr id="268291" name="Picture 3"/>
          <p:cNvPicPr>
            <a:picLocks noChangeAspect="1" noChangeArrowheads="1"/>
          </p:cNvPicPr>
          <p:nvPr/>
        </p:nvPicPr>
        <p:blipFill>
          <a:blip r:embed="rId3" cstate="print"/>
          <a:srcRect/>
          <a:stretch>
            <a:fillRect/>
          </a:stretch>
        </p:blipFill>
        <p:spPr bwMode="auto">
          <a:xfrm>
            <a:off x="762001" y="990600"/>
            <a:ext cx="6629400" cy="5331596"/>
          </a:xfrm>
          <a:prstGeom prst="rect">
            <a:avLst/>
          </a:prstGeom>
          <a:noFill/>
          <a:ln w="9525">
            <a:noFill/>
            <a:miter lim="800000"/>
            <a:headEnd/>
            <a:tailEnd/>
          </a:ln>
          <a:effectLst/>
        </p:spPr>
      </p:pic>
      <p:sp>
        <p:nvSpPr>
          <p:cNvPr id="6" name="TextBox 5"/>
          <p:cNvSpPr txBox="1"/>
          <p:nvPr/>
        </p:nvSpPr>
        <p:spPr>
          <a:xfrm>
            <a:off x="6934200" y="4038600"/>
            <a:ext cx="1828800" cy="369332"/>
          </a:xfrm>
          <a:prstGeom prst="rect">
            <a:avLst/>
          </a:prstGeom>
          <a:noFill/>
        </p:spPr>
        <p:txBody>
          <a:bodyPr wrap="square" rtlCol="0">
            <a:spAutoFit/>
          </a:bodyPr>
          <a:lstStyle/>
          <a:p>
            <a:r>
              <a:rPr lang="en-US" dirty="0" smtClean="0"/>
              <a:t> 9 </a:t>
            </a:r>
            <a:r>
              <a:rPr lang="en-US" dirty="0" err="1" smtClean="0"/>
              <a:t>secs</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 y="-227166"/>
            <a:ext cx="8458200" cy="914400"/>
          </a:xfrm>
        </p:spPr>
        <p:txBody>
          <a:bodyPr/>
          <a:lstStyle/>
          <a:p>
            <a:r>
              <a:rPr lang="en-US" dirty="0" smtClean="0"/>
              <a:t>Default </a:t>
            </a:r>
            <a:r>
              <a:rPr lang="en-US" dirty="0" err="1" smtClean="0"/>
              <a:t>vs</a:t>
            </a:r>
            <a:r>
              <a:rPr lang="en-US" dirty="0" smtClean="0"/>
              <a:t> Tuned</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405636" y="1219200"/>
            <a:ext cx="8738364" cy="4724400"/>
          </a:xfrm>
          <a:prstGeom prst="rect">
            <a:avLst/>
          </a:prstGeom>
          <a:noFill/>
          <a:ln w="9525">
            <a:noFill/>
            <a:miter lim="800000"/>
            <a:headEnd/>
            <a:tailEnd/>
          </a:ln>
          <a:effectLst/>
        </p:spPr>
      </p:pic>
      <p:sp>
        <p:nvSpPr>
          <p:cNvPr id="5" name="Oval 4"/>
          <p:cNvSpPr/>
          <p:nvPr/>
        </p:nvSpPr>
        <p:spPr>
          <a:xfrm rot="4280872">
            <a:off x="2224597" y="-616710"/>
            <a:ext cx="1614549" cy="5854887"/>
          </a:xfrm>
          <a:prstGeom prst="ellipse">
            <a:avLst/>
          </a:prstGeom>
          <a:solidFill>
            <a:srgbClr val="F35757">
              <a:alpha val="4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2514600" y="2514600"/>
            <a:ext cx="1371600"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3505200" y="2514600"/>
            <a:ext cx="2743200" cy="2438400"/>
          </a:xfrm>
          <a:prstGeom prst="ellipse">
            <a:avLst/>
          </a:prstGeom>
          <a:solidFill>
            <a:srgbClr val="00CC00">
              <a:alpha val="4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4572000" y="2895600"/>
            <a:ext cx="838200"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76800" y="4191000"/>
            <a:ext cx="838200"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19600" y="4800600"/>
            <a:ext cx="838200"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43000" y="1371600"/>
            <a:ext cx="1905000" cy="381000"/>
          </a:xfrm>
          <a:prstGeom prst="rect">
            <a:avLst/>
          </a:prstGeom>
          <a:noFill/>
        </p:spPr>
        <p:txBody>
          <a:bodyPr wrap="square" rtlCol="0">
            <a:spAutoFit/>
          </a:bodyPr>
          <a:lstStyle/>
          <a:p>
            <a:r>
              <a:rPr lang="en-US" dirty="0" smtClean="0"/>
              <a:t>Default</a:t>
            </a:r>
            <a:endParaRPr lang="en-US" dirty="0"/>
          </a:p>
        </p:txBody>
      </p:sp>
      <p:sp>
        <p:nvSpPr>
          <p:cNvPr id="13" name="TextBox 12"/>
          <p:cNvSpPr txBox="1"/>
          <p:nvPr/>
        </p:nvSpPr>
        <p:spPr>
          <a:xfrm>
            <a:off x="6096000" y="4495800"/>
            <a:ext cx="1676400" cy="369332"/>
          </a:xfrm>
          <a:prstGeom prst="rect">
            <a:avLst/>
          </a:prstGeom>
          <a:noFill/>
        </p:spPr>
        <p:txBody>
          <a:bodyPr wrap="square" rtlCol="0">
            <a:spAutoFit/>
          </a:bodyPr>
          <a:lstStyle/>
          <a:p>
            <a:r>
              <a:rPr lang="en-US" dirty="0" smtClean="0"/>
              <a:t>Tuned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2" grpId="0"/>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05" y="-244419"/>
            <a:ext cx="8458200" cy="914400"/>
          </a:xfrm>
          <a:ln>
            <a:noFill/>
          </a:ln>
        </p:spPr>
        <p:txBody>
          <a:bodyPr/>
          <a:lstStyle/>
          <a:p>
            <a:r>
              <a:rPr lang="en-US" dirty="0" smtClean="0"/>
              <a:t>Comparing Plans : 24 hours to 5 </a:t>
            </a:r>
            <a:r>
              <a:rPr lang="en-US" dirty="0" err="1" smtClean="0"/>
              <a:t>mins</a:t>
            </a:r>
            <a:endParaRPr lang="en-US" dirty="0"/>
          </a:p>
        </p:txBody>
      </p:sp>
      <p:pic>
        <p:nvPicPr>
          <p:cNvPr id="267266" name="Picture 2"/>
          <p:cNvPicPr>
            <a:picLocks noChangeAspect="1" noChangeArrowheads="1"/>
          </p:cNvPicPr>
          <p:nvPr/>
        </p:nvPicPr>
        <p:blipFill>
          <a:blip r:embed="rId3" cstate="print"/>
          <a:srcRect/>
          <a:stretch>
            <a:fillRect/>
          </a:stretch>
        </p:blipFill>
        <p:spPr bwMode="auto">
          <a:xfrm>
            <a:off x="0" y="2462561"/>
            <a:ext cx="4191000" cy="2514600"/>
          </a:xfrm>
          <a:prstGeom prst="rect">
            <a:avLst/>
          </a:prstGeom>
          <a:noFill/>
          <a:ln w="9525">
            <a:noFill/>
            <a:miter lim="800000"/>
            <a:headEnd/>
            <a:tailEnd/>
          </a:ln>
          <a:effectLst/>
        </p:spPr>
      </p:pic>
      <p:cxnSp>
        <p:nvCxnSpPr>
          <p:cNvPr id="13" name="Straight Arrow Connector 12"/>
          <p:cNvCxnSpPr>
            <a:endCxn id="45" idx="5"/>
          </p:cNvCxnSpPr>
          <p:nvPr/>
        </p:nvCxnSpPr>
        <p:spPr>
          <a:xfrm rot="10800000">
            <a:off x="1141086" y="2548007"/>
            <a:ext cx="535315" cy="219355"/>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45" idx="3"/>
          </p:cNvCxnSpPr>
          <p:nvPr/>
        </p:nvCxnSpPr>
        <p:spPr>
          <a:xfrm rot="5400000" flipH="1" flipV="1">
            <a:off x="348480" y="2656727"/>
            <a:ext cx="524155" cy="306715"/>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52" idx="4"/>
          </p:cNvCxnSpPr>
          <p:nvPr/>
        </p:nvCxnSpPr>
        <p:spPr>
          <a:xfrm rot="16200000" flipV="1">
            <a:off x="3486150" y="3053111"/>
            <a:ext cx="304800" cy="38100"/>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71" idx="2"/>
          </p:cNvCxnSpPr>
          <p:nvPr/>
        </p:nvCxnSpPr>
        <p:spPr>
          <a:xfrm>
            <a:off x="2667000" y="3834161"/>
            <a:ext cx="228600" cy="152400"/>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45" idx="0"/>
            <a:endCxn id="52" idx="0"/>
          </p:cNvCxnSpPr>
          <p:nvPr/>
        </p:nvCxnSpPr>
        <p:spPr>
          <a:xfrm rot="16200000" flipH="1">
            <a:off x="2133600" y="976661"/>
            <a:ext cx="304800" cy="2667000"/>
          </a:xfrm>
          <a:prstGeom prst="curvedConnector3">
            <a:avLst>
              <a:gd name="adj1" fmla="val -75000"/>
            </a:avLst>
          </a:prstGeom>
          <a:ln w="57150">
            <a:solidFill>
              <a:srgbClr val="376092">
                <a:alpha val="25098"/>
              </a:srgbClr>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42" name="Curved Connector 41"/>
          <p:cNvCxnSpPr>
            <a:stCxn id="52" idx="6"/>
            <a:endCxn id="71" idx="7"/>
          </p:cNvCxnSpPr>
          <p:nvPr/>
        </p:nvCxnSpPr>
        <p:spPr>
          <a:xfrm flipH="1">
            <a:off x="3350885" y="2691161"/>
            <a:ext cx="535315" cy="1133755"/>
          </a:xfrm>
          <a:prstGeom prst="curvedConnector4">
            <a:avLst>
              <a:gd name="adj1" fmla="val -106475"/>
              <a:gd name="adj2" fmla="val 97993"/>
            </a:avLst>
          </a:prstGeom>
          <a:ln w="57150">
            <a:solidFill>
              <a:srgbClr val="376092">
                <a:alpha val="25098"/>
              </a:srgbClr>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14600" y="4748561"/>
            <a:ext cx="304800" cy="1588"/>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0" name="Curved Connector 69"/>
          <p:cNvCxnSpPr>
            <a:stCxn id="71" idx="6"/>
          </p:cNvCxnSpPr>
          <p:nvPr/>
        </p:nvCxnSpPr>
        <p:spPr>
          <a:xfrm flipH="1">
            <a:off x="3352800" y="3986561"/>
            <a:ext cx="76200" cy="762000"/>
          </a:xfrm>
          <a:prstGeom prst="curvedConnector3">
            <a:avLst>
              <a:gd name="adj1" fmla="val -300000"/>
            </a:avLst>
          </a:prstGeom>
          <a:ln w="57150">
            <a:solidFill>
              <a:srgbClr val="376092">
                <a:alpha val="25098"/>
              </a:srgbClr>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3" cstate="print"/>
          <a:srcRect/>
          <a:stretch>
            <a:fillRect/>
          </a:stretch>
        </p:blipFill>
        <p:spPr bwMode="auto">
          <a:xfrm>
            <a:off x="4572000" y="2538761"/>
            <a:ext cx="4267200" cy="2490439"/>
          </a:xfrm>
          <a:prstGeom prst="rect">
            <a:avLst/>
          </a:prstGeom>
          <a:noFill/>
          <a:ln w="9525">
            <a:noFill/>
            <a:miter lim="800000"/>
            <a:headEnd/>
            <a:tailEnd/>
          </a:ln>
          <a:effectLst/>
        </p:spPr>
      </p:pic>
      <p:cxnSp>
        <p:nvCxnSpPr>
          <p:cNvPr id="50" name="Curved Connector 49"/>
          <p:cNvCxnSpPr>
            <a:endCxn id="97" idx="2"/>
          </p:cNvCxnSpPr>
          <p:nvPr/>
        </p:nvCxnSpPr>
        <p:spPr>
          <a:xfrm rot="5400000" flipH="1" flipV="1">
            <a:off x="5453880" y="3716197"/>
            <a:ext cx="905155" cy="226685"/>
          </a:xfrm>
          <a:prstGeom prst="curvedConnector2">
            <a:avLst/>
          </a:prstGeom>
          <a:ln w="57150">
            <a:solidFill>
              <a:srgbClr val="376092">
                <a:alpha val="25098"/>
              </a:srgbClr>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10800000">
            <a:off x="6170286" y="4605407"/>
            <a:ext cx="290551" cy="252741"/>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a:off x="6099666" y="4057181"/>
            <a:ext cx="295555" cy="154315"/>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97" idx="7"/>
          </p:cNvCxnSpPr>
          <p:nvPr/>
        </p:nvCxnSpPr>
        <p:spPr>
          <a:xfrm rot="10800000" flipV="1">
            <a:off x="6475086" y="3072160"/>
            <a:ext cx="230515" cy="143155"/>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endCxn id="87" idx="5"/>
          </p:cNvCxnSpPr>
          <p:nvPr/>
        </p:nvCxnSpPr>
        <p:spPr>
          <a:xfrm rot="16200000" flipV="1">
            <a:off x="8278314" y="3183178"/>
            <a:ext cx="225087" cy="21543"/>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8" name="Curved Connector 77"/>
          <p:cNvCxnSpPr>
            <a:endCxn id="87" idx="1"/>
          </p:cNvCxnSpPr>
          <p:nvPr/>
        </p:nvCxnSpPr>
        <p:spPr>
          <a:xfrm rot="10800000" flipH="1">
            <a:off x="6059055" y="2758116"/>
            <a:ext cx="1943860" cy="577928"/>
          </a:xfrm>
          <a:prstGeom prst="curvedConnector4">
            <a:avLst>
              <a:gd name="adj1" fmla="val -13642"/>
              <a:gd name="adj2" fmla="val 172236"/>
            </a:avLst>
          </a:prstGeom>
          <a:ln w="57150">
            <a:solidFill>
              <a:srgbClr val="376092">
                <a:alpha val="25098"/>
              </a:srgbClr>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92" name="Curved Connector 91"/>
          <p:cNvCxnSpPr>
            <a:stCxn id="87" idx="0"/>
            <a:endCxn id="57" idx="7"/>
          </p:cNvCxnSpPr>
          <p:nvPr/>
        </p:nvCxnSpPr>
        <p:spPr>
          <a:xfrm rot="16200000" flipV="1">
            <a:off x="6711679" y="1211339"/>
            <a:ext cx="152400" cy="2807243"/>
          </a:xfrm>
          <a:prstGeom prst="curvedConnector3">
            <a:avLst>
              <a:gd name="adj1" fmla="val 335713"/>
            </a:avLst>
          </a:prstGeom>
          <a:ln w="57150">
            <a:solidFill>
              <a:srgbClr val="376092">
                <a:alpha val="25098"/>
              </a:srgbClr>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5400000" flipH="1" flipV="1">
            <a:off x="5077375" y="3051064"/>
            <a:ext cx="277725" cy="69271"/>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685800" y="2157761"/>
            <a:ext cx="533400" cy="457200"/>
          </a:xfrm>
          <a:prstGeom prst="ellipse">
            <a:avLst/>
          </a:prstGeom>
          <a:solidFill>
            <a:srgbClr val="00CC00"/>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chemeClr val="bg1"/>
                </a:solidFill>
              </a:rPr>
              <a:t>NL</a:t>
            </a:r>
            <a:endParaRPr lang="en-US" dirty="0">
              <a:solidFill>
                <a:schemeClr val="bg1"/>
              </a:solidFill>
            </a:endParaRPr>
          </a:p>
        </p:txBody>
      </p:sp>
      <p:sp>
        <p:nvSpPr>
          <p:cNvPr id="52" name="Oval 51"/>
          <p:cNvSpPr/>
          <p:nvPr/>
        </p:nvSpPr>
        <p:spPr>
          <a:xfrm>
            <a:off x="3352800" y="2462561"/>
            <a:ext cx="533400" cy="457200"/>
          </a:xfrm>
          <a:prstGeom prst="ellipse">
            <a:avLst/>
          </a:prstGeom>
          <a:solidFill>
            <a:schemeClr val="accent3">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chemeClr val="tx1"/>
                </a:solidFill>
              </a:rPr>
              <a:t>NL</a:t>
            </a:r>
            <a:endParaRPr lang="en-US" dirty="0">
              <a:solidFill>
                <a:schemeClr val="tx1"/>
              </a:solidFill>
            </a:endParaRPr>
          </a:p>
        </p:txBody>
      </p:sp>
      <p:sp>
        <p:nvSpPr>
          <p:cNvPr id="71" name="Oval 70"/>
          <p:cNvSpPr/>
          <p:nvPr/>
        </p:nvSpPr>
        <p:spPr>
          <a:xfrm>
            <a:off x="2895600" y="3757961"/>
            <a:ext cx="533400" cy="457200"/>
          </a:xfrm>
          <a:prstGeom prst="ellipse">
            <a:avLst/>
          </a:prstGeom>
          <a:solidFill>
            <a:schemeClr val="accent3">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chemeClr val="tx1"/>
                </a:solidFill>
              </a:rPr>
              <a:t>NL</a:t>
            </a:r>
            <a:endParaRPr lang="en-US" dirty="0">
              <a:solidFill>
                <a:schemeClr val="tx1"/>
              </a:solidFill>
            </a:endParaRPr>
          </a:p>
        </p:txBody>
      </p:sp>
      <p:sp>
        <p:nvSpPr>
          <p:cNvPr id="87" name="Oval 86"/>
          <p:cNvSpPr/>
          <p:nvPr/>
        </p:nvSpPr>
        <p:spPr>
          <a:xfrm>
            <a:off x="7924800" y="2691161"/>
            <a:ext cx="533400" cy="457200"/>
          </a:xfrm>
          <a:prstGeom prst="ellipse">
            <a:avLst/>
          </a:prstGeom>
          <a:solidFill>
            <a:schemeClr val="accent3">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chemeClr val="tx1"/>
                </a:solidFill>
              </a:rPr>
              <a:t>NL</a:t>
            </a:r>
            <a:endParaRPr lang="en-US" dirty="0">
              <a:solidFill>
                <a:schemeClr val="tx1"/>
              </a:solidFill>
            </a:endParaRPr>
          </a:p>
        </p:txBody>
      </p:sp>
      <p:sp>
        <p:nvSpPr>
          <p:cNvPr id="97" name="Oval 96"/>
          <p:cNvSpPr/>
          <p:nvPr/>
        </p:nvSpPr>
        <p:spPr>
          <a:xfrm>
            <a:off x="6019800" y="3148361"/>
            <a:ext cx="533400" cy="457200"/>
          </a:xfrm>
          <a:prstGeom prst="ellipse">
            <a:avLst/>
          </a:prstGeom>
          <a:solidFill>
            <a:schemeClr val="accent3">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chemeClr val="tx1"/>
                </a:solidFill>
              </a:rPr>
              <a:t>HJ</a:t>
            </a:r>
            <a:endParaRPr lang="en-US" dirty="0">
              <a:solidFill>
                <a:schemeClr val="tx1"/>
              </a:solidFill>
            </a:endParaRPr>
          </a:p>
        </p:txBody>
      </p:sp>
      <p:sp>
        <p:nvSpPr>
          <p:cNvPr id="55" name="Oval 54"/>
          <p:cNvSpPr/>
          <p:nvPr/>
        </p:nvSpPr>
        <p:spPr>
          <a:xfrm>
            <a:off x="5791200" y="4215161"/>
            <a:ext cx="457199" cy="429491"/>
          </a:xfrm>
          <a:prstGeom prst="ellipse">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smtClean="0"/>
              <a:t>HJ</a:t>
            </a:r>
            <a:endParaRPr lang="en-US" sz="1800" dirty="0"/>
          </a:p>
        </p:txBody>
      </p:sp>
      <p:sp>
        <p:nvSpPr>
          <p:cNvPr id="56" name="Octagon 55"/>
          <p:cNvSpPr/>
          <p:nvPr/>
        </p:nvSpPr>
        <p:spPr>
          <a:xfrm>
            <a:off x="2895600" y="4519961"/>
            <a:ext cx="484909" cy="443346"/>
          </a:xfrm>
          <a:prstGeom prst="octagon">
            <a:avLst/>
          </a:prstGeom>
          <a:solidFill>
            <a:srgbClr val="F35757"/>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smtClean="0">
                <a:solidFill>
                  <a:schemeClr val="tx1"/>
                </a:solidFill>
              </a:rPr>
              <a:t>NL</a:t>
            </a:r>
            <a:endParaRPr lang="en-US" sz="1800" dirty="0">
              <a:solidFill>
                <a:schemeClr val="tx1"/>
              </a:solidFill>
            </a:endParaRPr>
          </a:p>
        </p:txBody>
      </p:sp>
      <p:sp>
        <p:nvSpPr>
          <p:cNvPr id="57" name="Octagon 56"/>
          <p:cNvSpPr/>
          <p:nvPr/>
        </p:nvSpPr>
        <p:spPr>
          <a:xfrm>
            <a:off x="5029200" y="2538761"/>
            <a:ext cx="484909" cy="443346"/>
          </a:xfrm>
          <a:prstGeom prst="octagon">
            <a:avLst/>
          </a:prstGeom>
          <a:solidFill>
            <a:srgbClr val="F35757"/>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smtClean="0">
                <a:solidFill>
                  <a:schemeClr val="tx1"/>
                </a:solidFill>
              </a:rPr>
              <a:t>NL</a:t>
            </a:r>
            <a:endParaRPr lang="en-US" sz="1800" dirty="0">
              <a:solidFill>
                <a:schemeClr val="tx1"/>
              </a:solidFill>
            </a:endParaRPr>
          </a:p>
        </p:txBody>
      </p:sp>
      <p:pic>
        <p:nvPicPr>
          <p:cNvPr id="32" name="Picture 2" descr="C:\Documents and Settings\kyleh\Desktop\working on\products\dbo\kcb\q1\q1_explain_renamed.PNG"/>
          <p:cNvPicPr>
            <a:picLocks noChangeAspect="1" noChangeArrowheads="1"/>
          </p:cNvPicPr>
          <p:nvPr/>
        </p:nvPicPr>
        <p:blipFill>
          <a:blip r:embed="rId4" cstate="print"/>
          <a:srcRect/>
          <a:stretch>
            <a:fillRect/>
          </a:stretch>
        </p:blipFill>
        <p:spPr bwMode="auto">
          <a:xfrm>
            <a:off x="131908" y="671456"/>
            <a:ext cx="8810387" cy="6065521"/>
          </a:xfrm>
          <a:prstGeom prst="rect">
            <a:avLst/>
          </a:prstGeom>
          <a:noFill/>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04800" y="-244419"/>
            <a:ext cx="8458200" cy="914400"/>
          </a:xfrm>
        </p:spPr>
        <p:txBody>
          <a:bodyPr/>
          <a:lstStyle/>
          <a:p>
            <a:r>
              <a:rPr lang="en-US" sz="3600" dirty="0" smtClean="0"/>
              <a:t>Q2 </a:t>
            </a:r>
            <a:endParaRPr lang="en-US" dirty="0" smtClean="0"/>
          </a:p>
        </p:txBody>
      </p:sp>
      <p:sp>
        <p:nvSpPr>
          <p:cNvPr id="40963" name="Slide Number Placeholder 3"/>
          <p:cNvSpPr>
            <a:spLocks noGrp="1"/>
          </p:cNvSpPr>
          <p:nvPr>
            <p:ph type="sldNum" sz="quarter" idx="10"/>
          </p:nvPr>
        </p:nvSpPr>
        <p:spPr>
          <a:noFill/>
        </p:spPr>
        <p:txBody>
          <a:bodyPr/>
          <a:lstStyle/>
          <a:p>
            <a:fld id="{5A5A4EC5-1859-42DF-BF20-82845C6088DE}" type="slidenum">
              <a:rPr lang="en-US" smtClean="0"/>
              <a:pPr/>
              <a:t>53</a:t>
            </a:fld>
            <a:endParaRPr lang="en-US" smtClean="0"/>
          </a:p>
        </p:txBody>
      </p:sp>
      <p:sp>
        <p:nvSpPr>
          <p:cNvPr id="40964" name="Date Placeholder 4"/>
          <p:cNvSpPr>
            <a:spLocks noGrp="1"/>
          </p:cNvSpPr>
          <p:nvPr>
            <p:ph type="dt" sz="quarter" idx="11"/>
          </p:nvPr>
        </p:nvSpPr>
        <p:spPr>
          <a:noFill/>
        </p:spPr>
        <p:txBody>
          <a:bodyPr/>
          <a:lstStyle/>
          <a:p>
            <a:fld id="{F07B8FF1-45AF-4422-9B6D-222E9960683C}" type="datetime1">
              <a:rPr lang="en-US" smtClean="0"/>
              <a:pPr/>
              <a:t>2/24/2011</a:t>
            </a:fld>
            <a:endParaRPr lang="en-US" smtClean="0"/>
          </a:p>
        </p:txBody>
      </p:sp>
      <p:sp>
        <p:nvSpPr>
          <p:cNvPr id="40965" name="TextBox 5"/>
          <p:cNvSpPr txBox="1">
            <a:spLocks noChangeArrowheads="1"/>
          </p:cNvSpPr>
          <p:nvPr/>
        </p:nvSpPr>
        <p:spPr bwMode="auto">
          <a:xfrm>
            <a:off x="287338" y="1044575"/>
            <a:ext cx="6583362" cy="5529263"/>
          </a:xfrm>
          <a:prstGeom prst="rect">
            <a:avLst/>
          </a:prstGeom>
          <a:noFill/>
          <a:ln w="9525">
            <a:noFill/>
            <a:miter lim="800000"/>
            <a:headEnd/>
            <a:tailEnd/>
          </a:ln>
        </p:spPr>
        <p:txBody>
          <a:bodyPr>
            <a:spAutoFit/>
          </a:bodyPr>
          <a:lstStyle/>
          <a:p>
            <a:pPr>
              <a:lnSpc>
                <a:spcPts val="800"/>
              </a:lnSpc>
            </a:pPr>
            <a:r>
              <a:rPr lang="en-US" sz="800" dirty="0"/>
              <a:t>SELECT CASE WHEN M.NYC IS NULL THEN (SELECT /*+ </a:t>
            </a:r>
            <a:r>
              <a:rPr lang="en-US" sz="800" dirty="0" err="1"/>
              <a:t>qb_name</a:t>
            </a:r>
            <a:r>
              <a:rPr lang="en-US" sz="800" dirty="0"/>
              <a:t>(qb1) */ MAX (Kona)</a:t>
            </a:r>
          </a:p>
          <a:p>
            <a:pPr>
              <a:lnSpc>
                <a:spcPts val="800"/>
              </a:lnSpc>
            </a:pPr>
            <a:r>
              <a:rPr lang="en-US" sz="800" dirty="0"/>
              <a:t>                      FROM </a:t>
            </a:r>
            <a:r>
              <a:rPr lang="en-US" sz="800" dirty="0" err="1"/>
              <a:t>foo.F</a:t>
            </a:r>
            <a:endParaRPr lang="en-US" sz="800" dirty="0"/>
          </a:p>
          <a:p>
            <a:pPr>
              <a:lnSpc>
                <a:spcPts val="800"/>
              </a:lnSpc>
            </a:pPr>
            <a:r>
              <a:rPr lang="en-US" sz="800" dirty="0"/>
              <a:t>                      WHERE </a:t>
            </a:r>
            <a:r>
              <a:rPr lang="en-US" sz="800" dirty="0" err="1"/>
              <a:t>harvest_date</a:t>
            </a:r>
            <a:r>
              <a:rPr lang="en-US" sz="800" dirty="0"/>
              <a:t> = </a:t>
            </a:r>
            <a:r>
              <a:rPr lang="en-US" sz="800" dirty="0" err="1"/>
              <a:t>to_date</a:t>
            </a:r>
            <a:r>
              <a:rPr lang="en-US" sz="800" dirty="0"/>
              <a:t>('08/10/2008','dd/mm/</a:t>
            </a:r>
            <a:r>
              <a:rPr lang="en-US" sz="800" dirty="0" err="1"/>
              <a:t>yyyy</a:t>
            </a:r>
            <a:r>
              <a:rPr lang="en-US" sz="800" dirty="0"/>
              <a:t>')</a:t>
            </a:r>
          </a:p>
          <a:p>
            <a:pPr>
              <a:lnSpc>
                <a:spcPts val="800"/>
              </a:lnSpc>
            </a:pPr>
            <a:r>
              <a:rPr lang="en-US" sz="800" dirty="0"/>
              <a:t>                        AND Argentina = TRIM ('D') AND Norway = </a:t>
            </a:r>
            <a:r>
              <a:rPr lang="en-US" sz="800" dirty="0" err="1"/>
              <a:t>F_OUTER.Norway</a:t>
            </a:r>
            <a:endParaRPr lang="en-US" sz="800" dirty="0"/>
          </a:p>
          <a:p>
            <a:pPr>
              <a:lnSpc>
                <a:spcPts val="800"/>
              </a:lnSpc>
            </a:pPr>
            <a:r>
              <a:rPr lang="en-US" sz="800" dirty="0"/>
              <a:t>                ELSE M.NYC END AS NYC,</a:t>
            </a:r>
          </a:p>
          <a:p>
            <a:pPr>
              <a:lnSpc>
                <a:spcPts val="800"/>
              </a:lnSpc>
            </a:pPr>
            <a:r>
              <a:rPr lang="en-US" sz="800" dirty="0"/>
              <a:t>           CASE WHEN </a:t>
            </a:r>
            <a:r>
              <a:rPr lang="en-US" sz="800" dirty="0" err="1"/>
              <a:t>F_OUTER.Perth</a:t>
            </a:r>
            <a:r>
              <a:rPr lang="en-US" sz="800" dirty="0"/>
              <a:t> IS NULL THEN NULL</a:t>
            </a:r>
          </a:p>
          <a:p>
            <a:pPr>
              <a:lnSpc>
                <a:spcPts val="800"/>
              </a:lnSpc>
            </a:pPr>
            <a:r>
              <a:rPr lang="en-US" sz="800" dirty="0"/>
              <a:t>                ELSE (SELECT /*+ </a:t>
            </a:r>
            <a:r>
              <a:rPr lang="en-US" sz="800" dirty="0" err="1"/>
              <a:t>qb_name</a:t>
            </a:r>
            <a:r>
              <a:rPr lang="en-US" sz="800" dirty="0"/>
              <a:t>(qb2) */ Georgia FROM </a:t>
            </a:r>
            <a:r>
              <a:rPr lang="en-US" sz="800" dirty="0" err="1"/>
              <a:t>foo.P</a:t>
            </a:r>
            <a:endParaRPr lang="en-US" sz="800" dirty="0"/>
          </a:p>
          <a:p>
            <a:pPr>
              <a:lnSpc>
                <a:spcPts val="800"/>
              </a:lnSpc>
            </a:pPr>
            <a:r>
              <a:rPr lang="en-US" sz="800" dirty="0"/>
              <a:t>                      WHERE </a:t>
            </a:r>
            <a:r>
              <a:rPr lang="en-US" sz="800" dirty="0" err="1"/>
              <a:t>harvest_date</a:t>
            </a:r>
            <a:r>
              <a:rPr lang="en-US" sz="800" dirty="0"/>
              <a:t> = </a:t>
            </a:r>
            <a:r>
              <a:rPr lang="en-US" sz="800" dirty="0" err="1"/>
              <a:t>to_date</a:t>
            </a:r>
            <a:r>
              <a:rPr lang="en-US" sz="800" dirty="0"/>
              <a:t>('08/10/2008','dd/mm/</a:t>
            </a:r>
            <a:r>
              <a:rPr lang="en-US" sz="800" dirty="0" err="1"/>
              <a:t>yyyy</a:t>
            </a:r>
            <a:r>
              <a:rPr lang="en-US" sz="800" dirty="0"/>
              <a:t>')</a:t>
            </a:r>
          </a:p>
          <a:p>
            <a:pPr>
              <a:lnSpc>
                <a:spcPts val="800"/>
              </a:lnSpc>
            </a:pPr>
            <a:r>
              <a:rPr lang="en-US" sz="800" dirty="0"/>
              <a:t>                        AND Argentina = TRIM ('D') AND Paris = </a:t>
            </a:r>
            <a:r>
              <a:rPr lang="en-US" sz="800" dirty="0" err="1"/>
              <a:t>F_OUTER.Perth</a:t>
            </a:r>
            <a:r>
              <a:rPr lang="en-US" sz="800" dirty="0"/>
              <a:t>)</a:t>
            </a:r>
          </a:p>
          <a:p>
            <a:pPr>
              <a:lnSpc>
                <a:spcPts val="800"/>
              </a:lnSpc>
            </a:pPr>
            <a:r>
              <a:rPr lang="en-US" sz="800" dirty="0"/>
              <a:t>                END AS </a:t>
            </a:r>
            <a:r>
              <a:rPr lang="en-US" sz="800" dirty="0" err="1"/>
              <a:t>richard</a:t>
            </a:r>
            <a:r>
              <a:rPr lang="en-US" sz="800" dirty="0"/>
              <a:t>,</a:t>
            </a:r>
          </a:p>
          <a:p>
            <a:pPr>
              <a:lnSpc>
                <a:spcPts val="800"/>
              </a:lnSpc>
            </a:pPr>
            <a:r>
              <a:rPr lang="en-US" sz="800" dirty="0"/>
              <a:t>           CASE WHEN </a:t>
            </a:r>
            <a:r>
              <a:rPr lang="en-US" sz="800" dirty="0" err="1"/>
              <a:t>F_OUTER.Aruba</a:t>
            </a:r>
            <a:r>
              <a:rPr lang="en-US" sz="800" dirty="0"/>
              <a:t> IS NULL THEN NULL</a:t>
            </a:r>
          </a:p>
          <a:p>
            <a:pPr>
              <a:lnSpc>
                <a:spcPts val="800"/>
              </a:lnSpc>
            </a:pPr>
            <a:r>
              <a:rPr lang="en-US" sz="800" dirty="0"/>
              <a:t>                ELSE (SELECT /*+ </a:t>
            </a:r>
            <a:r>
              <a:rPr lang="en-US" sz="800" dirty="0" err="1"/>
              <a:t>qb_name</a:t>
            </a:r>
            <a:r>
              <a:rPr lang="en-US" sz="800" dirty="0"/>
              <a:t>(qb3) */ Georgia FROM </a:t>
            </a:r>
            <a:r>
              <a:rPr lang="en-US" sz="800" dirty="0" err="1"/>
              <a:t>foo.P</a:t>
            </a:r>
            <a:endParaRPr lang="en-US" sz="800" dirty="0"/>
          </a:p>
          <a:p>
            <a:pPr>
              <a:lnSpc>
                <a:spcPts val="800"/>
              </a:lnSpc>
            </a:pPr>
            <a:r>
              <a:rPr lang="en-US" sz="800" dirty="0"/>
              <a:t>                      WHERE </a:t>
            </a:r>
            <a:r>
              <a:rPr lang="en-US" sz="800" dirty="0" err="1"/>
              <a:t>harvest_date</a:t>
            </a:r>
            <a:r>
              <a:rPr lang="en-US" sz="800" dirty="0"/>
              <a:t> = </a:t>
            </a:r>
            <a:r>
              <a:rPr lang="en-US" sz="800" dirty="0" err="1"/>
              <a:t>to_date</a:t>
            </a:r>
            <a:r>
              <a:rPr lang="en-US" sz="800" dirty="0"/>
              <a:t>('08/10/2008','dd/mm/</a:t>
            </a:r>
            <a:r>
              <a:rPr lang="en-US" sz="800" dirty="0" err="1"/>
              <a:t>yyyy</a:t>
            </a:r>
            <a:r>
              <a:rPr lang="en-US" sz="800" dirty="0"/>
              <a:t>')</a:t>
            </a:r>
          </a:p>
          <a:p>
            <a:pPr>
              <a:lnSpc>
                <a:spcPts val="800"/>
              </a:lnSpc>
            </a:pPr>
            <a:r>
              <a:rPr lang="en-US" sz="800" dirty="0"/>
              <a:t>                        AND Argentina = TRIM ('D') AND Paris = </a:t>
            </a:r>
            <a:r>
              <a:rPr lang="en-US" sz="800" dirty="0" err="1"/>
              <a:t>F_OUTER.Aruba</a:t>
            </a:r>
            <a:r>
              <a:rPr lang="en-US" sz="800" dirty="0"/>
              <a:t>)</a:t>
            </a:r>
          </a:p>
          <a:p>
            <a:pPr>
              <a:lnSpc>
                <a:spcPts val="800"/>
              </a:lnSpc>
            </a:pPr>
            <a:r>
              <a:rPr lang="en-US" sz="800" dirty="0"/>
              <a:t>                END AS Jody,</a:t>
            </a:r>
          </a:p>
          <a:p>
            <a:pPr>
              <a:lnSpc>
                <a:spcPts val="800"/>
              </a:lnSpc>
            </a:pPr>
            <a:r>
              <a:rPr lang="en-US" sz="800" dirty="0"/>
              <a:t>            CASE WHEN </a:t>
            </a:r>
            <a:r>
              <a:rPr lang="en-US" sz="800" dirty="0" err="1"/>
              <a:t>F_OUTER.Portland</a:t>
            </a:r>
            <a:r>
              <a:rPr lang="en-US" sz="800" dirty="0"/>
              <a:t> IS NULL THEN NULL</a:t>
            </a:r>
          </a:p>
          <a:p>
            <a:pPr>
              <a:lnSpc>
                <a:spcPts val="800"/>
              </a:lnSpc>
            </a:pPr>
            <a:r>
              <a:rPr lang="en-US" sz="800" dirty="0"/>
              <a:t>                 ELSE (SELECT /*+ </a:t>
            </a:r>
            <a:r>
              <a:rPr lang="en-US" sz="800" dirty="0" err="1"/>
              <a:t>qb_name</a:t>
            </a:r>
            <a:r>
              <a:rPr lang="en-US" sz="800" dirty="0"/>
              <a:t>(qb4) */ Georgia FROM </a:t>
            </a:r>
            <a:r>
              <a:rPr lang="en-US" sz="800" dirty="0" err="1"/>
              <a:t>foo.P</a:t>
            </a:r>
            <a:endParaRPr lang="en-US" sz="800" dirty="0"/>
          </a:p>
          <a:p>
            <a:pPr>
              <a:lnSpc>
                <a:spcPts val="800"/>
              </a:lnSpc>
            </a:pPr>
            <a:r>
              <a:rPr lang="en-US" sz="800" dirty="0"/>
              <a:t>                       WHERE </a:t>
            </a:r>
            <a:r>
              <a:rPr lang="en-US" sz="800" dirty="0" err="1"/>
              <a:t>harvest_date</a:t>
            </a:r>
            <a:r>
              <a:rPr lang="en-US" sz="800" dirty="0"/>
              <a:t> = </a:t>
            </a:r>
            <a:r>
              <a:rPr lang="en-US" sz="800" dirty="0" err="1"/>
              <a:t>to_date</a:t>
            </a:r>
            <a:r>
              <a:rPr lang="en-US" sz="800" dirty="0"/>
              <a:t>('08/10/2008','dd/mm/</a:t>
            </a:r>
            <a:r>
              <a:rPr lang="en-US" sz="800" dirty="0" err="1"/>
              <a:t>yyyy</a:t>
            </a:r>
            <a:r>
              <a:rPr lang="en-US" sz="800" dirty="0"/>
              <a:t>')</a:t>
            </a:r>
          </a:p>
          <a:p>
            <a:pPr>
              <a:lnSpc>
                <a:spcPts val="800"/>
              </a:lnSpc>
            </a:pPr>
            <a:r>
              <a:rPr lang="en-US" sz="800" dirty="0"/>
              <a:t>                         AND Argentina = TRIM ('D') AND Paris = </a:t>
            </a:r>
            <a:r>
              <a:rPr lang="en-US" sz="800" dirty="0" err="1"/>
              <a:t>F_OUTER.Portland</a:t>
            </a:r>
            <a:r>
              <a:rPr lang="en-US" sz="800" dirty="0"/>
              <a:t>)</a:t>
            </a:r>
          </a:p>
          <a:p>
            <a:pPr>
              <a:lnSpc>
                <a:spcPts val="800"/>
              </a:lnSpc>
            </a:pPr>
            <a:r>
              <a:rPr lang="en-US" sz="800" dirty="0"/>
              <a:t>                 END AS Tom</a:t>
            </a:r>
          </a:p>
          <a:p>
            <a:pPr>
              <a:lnSpc>
                <a:spcPts val="800"/>
              </a:lnSpc>
            </a:pPr>
            <a:r>
              <a:rPr lang="en-US" sz="800" dirty="0"/>
              <a:t>        FROM </a:t>
            </a:r>
            <a:r>
              <a:rPr lang="en-US" sz="800" dirty="0" err="1"/>
              <a:t>foo.F</a:t>
            </a:r>
            <a:r>
              <a:rPr lang="en-US" sz="800" dirty="0"/>
              <a:t> F_OUTER, </a:t>
            </a:r>
            <a:r>
              <a:rPr lang="en-US" sz="800" dirty="0" err="1"/>
              <a:t>foo.M</a:t>
            </a:r>
            <a:r>
              <a:rPr lang="en-US" sz="800" dirty="0"/>
              <a:t> , </a:t>
            </a:r>
            <a:r>
              <a:rPr lang="en-US" sz="800" dirty="0" err="1"/>
              <a:t>foo.J</a:t>
            </a:r>
            <a:r>
              <a:rPr lang="en-US" sz="800" dirty="0"/>
              <a:t> , </a:t>
            </a:r>
            <a:r>
              <a:rPr lang="en-US" sz="800" dirty="0" err="1"/>
              <a:t>foo.N</a:t>
            </a:r>
            <a:r>
              <a:rPr lang="en-US" sz="800" dirty="0"/>
              <a:t> ,</a:t>
            </a:r>
          </a:p>
          <a:p>
            <a:pPr>
              <a:lnSpc>
                <a:spcPts val="800"/>
              </a:lnSpc>
            </a:pPr>
            <a:r>
              <a:rPr lang="en-US" sz="800" dirty="0"/>
              <a:t> (SELECT /*+ </a:t>
            </a:r>
            <a:r>
              <a:rPr lang="en-US" sz="800" dirty="0" err="1"/>
              <a:t>qb_name</a:t>
            </a:r>
            <a:r>
              <a:rPr lang="en-US" sz="800" dirty="0"/>
              <a:t>(qb5) */ H.SF, Oregon, </a:t>
            </a:r>
            <a:r>
              <a:rPr lang="en-US" sz="800" dirty="0" err="1"/>
              <a:t>H.Haiti</a:t>
            </a:r>
            <a:r>
              <a:rPr lang="en-US" sz="800" dirty="0"/>
              <a:t>, </a:t>
            </a:r>
            <a:r>
              <a:rPr lang="en-US" sz="800" dirty="0" err="1"/>
              <a:t>K.Bermuda</a:t>
            </a:r>
            <a:r>
              <a:rPr lang="en-US" sz="800" dirty="0"/>
              <a:t>, </a:t>
            </a:r>
            <a:r>
              <a:rPr lang="en-US" sz="800" dirty="0" err="1"/>
              <a:t>L.Denmark</a:t>
            </a:r>
            <a:endParaRPr lang="en-US" sz="800" dirty="0"/>
          </a:p>
          <a:p>
            <a:pPr>
              <a:lnSpc>
                <a:spcPts val="800"/>
              </a:lnSpc>
            </a:pPr>
            <a:r>
              <a:rPr lang="en-US" sz="800" dirty="0"/>
              <a:t>              FROM (</a:t>
            </a:r>
            <a:r>
              <a:rPr lang="en-US" sz="800" dirty="0" err="1"/>
              <a:t>foo.H</a:t>
            </a:r>
            <a:r>
              <a:rPr lang="en-US" sz="800" dirty="0"/>
              <a:t>  LEFT OUTER JOIN </a:t>
            </a:r>
            <a:r>
              <a:rPr lang="en-US" sz="800" dirty="0" err="1"/>
              <a:t>foo.K</a:t>
            </a:r>
            <a:endParaRPr lang="en-US" sz="800" dirty="0"/>
          </a:p>
          <a:p>
            <a:pPr>
              <a:lnSpc>
                <a:spcPts val="800"/>
              </a:lnSpc>
            </a:pPr>
            <a:r>
              <a:rPr lang="en-US" sz="800" dirty="0"/>
              <a:t>                            ON </a:t>
            </a:r>
            <a:r>
              <a:rPr lang="en-US" sz="800" dirty="0" err="1"/>
              <a:t>H.harvest_date</a:t>
            </a:r>
            <a:r>
              <a:rPr lang="en-US" sz="800" dirty="0"/>
              <a:t> = </a:t>
            </a:r>
            <a:r>
              <a:rPr lang="en-US" sz="800" dirty="0" err="1"/>
              <a:t>K.harvest_date</a:t>
            </a:r>
            <a:endParaRPr lang="en-US" sz="800" dirty="0"/>
          </a:p>
          <a:p>
            <a:pPr>
              <a:lnSpc>
                <a:spcPts val="800"/>
              </a:lnSpc>
            </a:pPr>
            <a:r>
              <a:rPr lang="en-US" sz="800" dirty="0"/>
              <a:t>                           AND </a:t>
            </a:r>
            <a:r>
              <a:rPr lang="en-US" sz="800" dirty="0" err="1"/>
              <a:t>H.Argentina</a:t>
            </a:r>
            <a:r>
              <a:rPr lang="en-US" sz="800" dirty="0"/>
              <a:t> = </a:t>
            </a:r>
            <a:r>
              <a:rPr lang="en-US" sz="800" dirty="0" err="1"/>
              <a:t>K.Argentina</a:t>
            </a:r>
            <a:r>
              <a:rPr lang="en-US" sz="800" dirty="0"/>
              <a:t> AND H.SF = K.SF</a:t>
            </a:r>
          </a:p>
          <a:p>
            <a:pPr>
              <a:lnSpc>
                <a:spcPts val="800"/>
              </a:lnSpc>
            </a:pPr>
            <a:r>
              <a:rPr lang="en-US" sz="800" dirty="0"/>
              <a:t>                           AND </a:t>
            </a:r>
            <a:r>
              <a:rPr lang="en-US" sz="800" dirty="0" err="1"/>
              <a:t>K.Dallas</a:t>
            </a:r>
            <a:r>
              <a:rPr lang="en-US" sz="800" dirty="0"/>
              <a:t> = '001')</a:t>
            </a:r>
          </a:p>
          <a:p>
            <a:pPr>
              <a:lnSpc>
                <a:spcPts val="800"/>
              </a:lnSpc>
            </a:pPr>
            <a:r>
              <a:rPr lang="en-US" sz="800" dirty="0"/>
              <a:t>                            LEFT OUTER JOIN </a:t>
            </a:r>
            <a:r>
              <a:rPr lang="en-US" sz="800" dirty="0" err="1"/>
              <a:t>FOo.L</a:t>
            </a:r>
            <a:endParaRPr lang="en-US" sz="800" dirty="0"/>
          </a:p>
          <a:p>
            <a:pPr>
              <a:lnSpc>
                <a:spcPts val="800"/>
              </a:lnSpc>
            </a:pPr>
            <a:r>
              <a:rPr lang="en-US" sz="800" dirty="0"/>
              <a:t>                                ON </a:t>
            </a:r>
            <a:r>
              <a:rPr lang="en-US" sz="800" dirty="0" err="1"/>
              <a:t>H.harvest_date</a:t>
            </a:r>
            <a:r>
              <a:rPr lang="en-US" sz="800" dirty="0"/>
              <a:t> = </a:t>
            </a:r>
            <a:r>
              <a:rPr lang="en-US" sz="800" dirty="0" err="1"/>
              <a:t>L.harvest_date</a:t>
            </a:r>
            <a:endParaRPr lang="en-US" sz="800" dirty="0"/>
          </a:p>
          <a:p>
            <a:pPr>
              <a:lnSpc>
                <a:spcPts val="800"/>
              </a:lnSpc>
            </a:pPr>
            <a:r>
              <a:rPr lang="en-US" sz="800" dirty="0"/>
              <a:t>                               AND </a:t>
            </a:r>
            <a:r>
              <a:rPr lang="en-US" sz="800" dirty="0" err="1"/>
              <a:t>H.Argentina</a:t>
            </a:r>
            <a:r>
              <a:rPr lang="en-US" sz="800" dirty="0"/>
              <a:t> = </a:t>
            </a:r>
            <a:r>
              <a:rPr lang="en-US" sz="800" dirty="0" err="1"/>
              <a:t>L.Argentina</a:t>
            </a:r>
            <a:r>
              <a:rPr lang="en-US" sz="800" dirty="0"/>
              <a:t> AND H.SF = L.SF</a:t>
            </a:r>
          </a:p>
          <a:p>
            <a:pPr>
              <a:lnSpc>
                <a:spcPts val="800"/>
              </a:lnSpc>
            </a:pPr>
            <a:r>
              <a:rPr lang="en-US" sz="800" dirty="0"/>
              <a:t>                            WHERE </a:t>
            </a:r>
            <a:r>
              <a:rPr lang="en-US" sz="800" dirty="0" err="1"/>
              <a:t>H.harvest_date</a:t>
            </a:r>
            <a:r>
              <a:rPr lang="en-US" sz="800" dirty="0"/>
              <a:t> = </a:t>
            </a:r>
            <a:r>
              <a:rPr lang="en-US" sz="800" dirty="0" err="1"/>
              <a:t>to_date</a:t>
            </a:r>
            <a:r>
              <a:rPr lang="en-US" sz="800" dirty="0"/>
              <a:t>('08/10/2008','dd/mm/</a:t>
            </a:r>
            <a:r>
              <a:rPr lang="en-US" sz="800" dirty="0" err="1"/>
              <a:t>yyyy</a:t>
            </a:r>
            <a:r>
              <a:rPr lang="en-US" sz="800" dirty="0"/>
              <a:t>')</a:t>
            </a:r>
          </a:p>
          <a:p>
            <a:pPr>
              <a:lnSpc>
                <a:spcPts val="800"/>
              </a:lnSpc>
            </a:pPr>
            <a:r>
              <a:rPr lang="en-US" sz="800" dirty="0"/>
              <a:t>                              AND </a:t>
            </a:r>
            <a:r>
              <a:rPr lang="en-US" sz="800" dirty="0" err="1"/>
              <a:t>H.Argentina</a:t>
            </a:r>
            <a:r>
              <a:rPr lang="en-US" sz="800" dirty="0"/>
              <a:t> = TRIM ('D')) extra</a:t>
            </a:r>
          </a:p>
          <a:p>
            <a:pPr>
              <a:lnSpc>
                <a:spcPts val="800"/>
              </a:lnSpc>
            </a:pPr>
            <a:r>
              <a:rPr lang="en-US" sz="800" dirty="0"/>
              <a:t>              WHERE </a:t>
            </a:r>
            <a:r>
              <a:rPr lang="en-US" sz="800" dirty="0" err="1"/>
              <a:t>F_OUTER.harvest_date</a:t>
            </a:r>
            <a:r>
              <a:rPr lang="en-US" sz="800" dirty="0"/>
              <a:t> = </a:t>
            </a:r>
            <a:r>
              <a:rPr lang="en-US" sz="800" dirty="0" err="1"/>
              <a:t>M.harvest_date</a:t>
            </a:r>
            <a:r>
              <a:rPr lang="en-US" sz="800" dirty="0"/>
              <a:t>(+)</a:t>
            </a:r>
          </a:p>
          <a:p>
            <a:pPr>
              <a:lnSpc>
                <a:spcPts val="800"/>
              </a:lnSpc>
            </a:pPr>
            <a:r>
              <a:rPr lang="en-US" sz="800" dirty="0"/>
              <a:t>                AND </a:t>
            </a:r>
            <a:r>
              <a:rPr lang="en-US" sz="800" dirty="0" err="1"/>
              <a:t>F_OUTER.Argentina</a:t>
            </a:r>
            <a:r>
              <a:rPr lang="en-US" sz="800" dirty="0"/>
              <a:t> = </a:t>
            </a:r>
            <a:r>
              <a:rPr lang="en-US" sz="800" dirty="0" err="1"/>
              <a:t>M.Argentina</a:t>
            </a:r>
            <a:r>
              <a:rPr lang="en-US" sz="800" dirty="0"/>
              <a:t>(+)</a:t>
            </a:r>
          </a:p>
          <a:p>
            <a:pPr>
              <a:lnSpc>
                <a:spcPts val="800"/>
              </a:lnSpc>
            </a:pPr>
            <a:r>
              <a:rPr lang="en-US" sz="800" dirty="0"/>
              <a:t>                AND </a:t>
            </a:r>
            <a:r>
              <a:rPr lang="en-US" sz="800" dirty="0" err="1"/>
              <a:t>F_OUTER.Norway</a:t>
            </a:r>
            <a:r>
              <a:rPr lang="en-US" sz="800" dirty="0"/>
              <a:t> = </a:t>
            </a:r>
            <a:r>
              <a:rPr lang="en-US" sz="800" dirty="0" err="1"/>
              <a:t>M.Norway</a:t>
            </a:r>
            <a:r>
              <a:rPr lang="en-US" sz="800" dirty="0"/>
              <a:t>(+)</a:t>
            </a:r>
          </a:p>
          <a:p>
            <a:pPr>
              <a:lnSpc>
                <a:spcPts val="800"/>
              </a:lnSpc>
            </a:pPr>
            <a:r>
              <a:rPr lang="en-US" sz="800" dirty="0"/>
              <a:t>                AND </a:t>
            </a:r>
            <a:r>
              <a:rPr lang="en-US" sz="800" dirty="0" err="1"/>
              <a:t>M.Norway</a:t>
            </a:r>
            <a:r>
              <a:rPr lang="en-US" sz="800" dirty="0"/>
              <a:t>(+) = </a:t>
            </a:r>
            <a:r>
              <a:rPr lang="en-US" sz="800" dirty="0" err="1"/>
              <a:t>M.Texas</a:t>
            </a:r>
            <a:r>
              <a:rPr lang="en-US" sz="800" dirty="0"/>
              <a:t>(+)</a:t>
            </a:r>
          </a:p>
          <a:p>
            <a:pPr>
              <a:lnSpc>
                <a:spcPts val="800"/>
              </a:lnSpc>
            </a:pPr>
            <a:r>
              <a:rPr lang="en-US" sz="800" dirty="0"/>
              <a:t>                AND </a:t>
            </a:r>
            <a:r>
              <a:rPr lang="en-US" sz="800" dirty="0" err="1"/>
              <a:t>F_OUTER.harvest_date</a:t>
            </a:r>
            <a:r>
              <a:rPr lang="en-US" sz="800" dirty="0"/>
              <a:t> = </a:t>
            </a:r>
            <a:r>
              <a:rPr lang="en-US" sz="800" dirty="0" err="1"/>
              <a:t>to_date</a:t>
            </a:r>
            <a:r>
              <a:rPr lang="en-US" sz="800" dirty="0"/>
              <a:t>('08/10/2008','dd/mm/</a:t>
            </a:r>
            <a:r>
              <a:rPr lang="en-US" sz="800" dirty="0" err="1"/>
              <a:t>yyyy</a:t>
            </a:r>
            <a:r>
              <a:rPr lang="en-US" sz="800" dirty="0"/>
              <a:t>')</a:t>
            </a:r>
          </a:p>
          <a:p>
            <a:pPr>
              <a:lnSpc>
                <a:spcPts val="800"/>
              </a:lnSpc>
            </a:pPr>
            <a:r>
              <a:rPr lang="en-US" sz="800" dirty="0"/>
              <a:t>                AND </a:t>
            </a:r>
            <a:r>
              <a:rPr lang="en-US" sz="800" dirty="0" err="1"/>
              <a:t>F_OUTER.Argentina</a:t>
            </a:r>
            <a:r>
              <a:rPr lang="en-US" sz="800" dirty="0"/>
              <a:t> = TRIM ('D')</a:t>
            </a:r>
          </a:p>
          <a:p>
            <a:pPr>
              <a:lnSpc>
                <a:spcPts val="800"/>
              </a:lnSpc>
            </a:pPr>
            <a:r>
              <a:rPr lang="en-US" sz="800" dirty="0"/>
              <a:t>                AND </a:t>
            </a:r>
            <a:r>
              <a:rPr lang="en-US" sz="800" dirty="0" err="1"/>
              <a:t>M.harvest_date</a:t>
            </a:r>
            <a:r>
              <a:rPr lang="en-US" sz="800" dirty="0"/>
              <a:t>(+) = </a:t>
            </a:r>
            <a:r>
              <a:rPr lang="en-US" sz="800" dirty="0" err="1"/>
              <a:t>to_date</a:t>
            </a:r>
            <a:r>
              <a:rPr lang="en-US" sz="800" dirty="0"/>
              <a:t>('08/10/2008','dd/mm/</a:t>
            </a:r>
            <a:r>
              <a:rPr lang="en-US" sz="800" dirty="0" err="1"/>
              <a:t>yyyy</a:t>
            </a:r>
            <a:r>
              <a:rPr lang="en-US" sz="800" dirty="0"/>
              <a:t>')</a:t>
            </a:r>
          </a:p>
          <a:p>
            <a:pPr>
              <a:lnSpc>
                <a:spcPts val="800"/>
              </a:lnSpc>
            </a:pPr>
            <a:r>
              <a:rPr lang="en-US" sz="800" dirty="0"/>
              <a:t>                AND </a:t>
            </a:r>
            <a:r>
              <a:rPr lang="en-US" sz="800" dirty="0" err="1"/>
              <a:t>M.Argentina</a:t>
            </a:r>
            <a:r>
              <a:rPr lang="en-US" sz="800" dirty="0"/>
              <a:t>(+) = TRIM ('D')</a:t>
            </a:r>
          </a:p>
          <a:p>
            <a:pPr>
              <a:lnSpc>
                <a:spcPts val="800"/>
              </a:lnSpc>
            </a:pPr>
            <a:r>
              <a:rPr lang="en-US" sz="800" dirty="0"/>
              <a:t>                AND </a:t>
            </a:r>
            <a:r>
              <a:rPr lang="en-US" sz="800" dirty="0" err="1"/>
              <a:t>F_OUTER.Norway</a:t>
            </a:r>
            <a:r>
              <a:rPr lang="en-US" sz="800" dirty="0"/>
              <a:t> = </a:t>
            </a:r>
            <a:r>
              <a:rPr lang="en-US" sz="800" dirty="0" err="1"/>
              <a:t>F_OUTER.Hawaii</a:t>
            </a:r>
            <a:endParaRPr lang="en-US" sz="800" dirty="0"/>
          </a:p>
          <a:p>
            <a:pPr>
              <a:lnSpc>
                <a:spcPts val="800"/>
              </a:lnSpc>
            </a:pPr>
            <a:r>
              <a:rPr lang="en-US" sz="800" dirty="0"/>
              <a:t>                AND </a:t>
            </a:r>
            <a:r>
              <a:rPr lang="en-US" sz="800" dirty="0" err="1"/>
              <a:t>F_OUTER.harvest_date</a:t>
            </a:r>
            <a:r>
              <a:rPr lang="en-US" sz="800" dirty="0"/>
              <a:t> = </a:t>
            </a:r>
            <a:r>
              <a:rPr lang="en-US" sz="800" dirty="0" err="1"/>
              <a:t>J.harvest_date</a:t>
            </a:r>
            <a:r>
              <a:rPr lang="en-US" sz="800" dirty="0"/>
              <a:t>(+)</a:t>
            </a:r>
          </a:p>
          <a:p>
            <a:pPr>
              <a:lnSpc>
                <a:spcPts val="800"/>
              </a:lnSpc>
            </a:pPr>
            <a:r>
              <a:rPr lang="en-US" sz="800" dirty="0"/>
              <a:t>                AND </a:t>
            </a:r>
            <a:r>
              <a:rPr lang="en-US" sz="800" dirty="0" err="1"/>
              <a:t>F_OUTER.Argentina</a:t>
            </a:r>
            <a:r>
              <a:rPr lang="en-US" sz="800" dirty="0"/>
              <a:t> = </a:t>
            </a:r>
            <a:r>
              <a:rPr lang="en-US" sz="800" dirty="0" err="1"/>
              <a:t>J.Argentina</a:t>
            </a:r>
            <a:r>
              <a:rPr lang="en-US" sz="800" dirty="0"/>
              <a:t>(+)</a:t>
            </a:r>
          </a:p>
          <a:p>
            <a:pPr>
              <a:lnSpc>
                <a:spcPts val="800"/>
              </a:lnSpc>
            </a:pPr>
            <a:r>
              <a:rPr lang="en-US" sz="800" dirty="0"/>
              <a:t>                AND </a:t>
            </a:r>
            <a:r>
              <a:rPr lang="en-US" sz="800" dirty="0" err="1"/>
              <a:t>F_OUTER.Norway</a:t>
            </a:r>
            <a:r>
              <a:rPr lang="en-US" sz="800" dirty="0"/>
              <a:t> = </a:t>
            </a:r>
            <a:r>
              <a:rPr lang="en-US" sz="800" dirty="0" err="1"/>
              <a:t>J.Texas</a:t>
            </a:r>
            <a:r>
              <a:rPr lang="en-US" sz="800" dirty="0"/>
              <a:t>(+)</a:t>
            </a:r>
          </a:p>
          <a:p>
            <a:pPr>
              <a:lnSpc>
                <a:spcPts val="800"/>
              </a:lnSpc>
            </a:pPr>
            <a:r>
              <a:rPr lang="en-US" sz="800" dirty="0"/>
              <a:t>                AND </a:t>
            </a:r>
            <a:r>
              <a:rPr lang="en-US" sz="800" dirty="0" err="1"/>
              <a:t>J.harvest_date</a:t>
            </a:r>
            <a:r>
              <a:rPr lang="en-US" sz="800" dirty="0"/>
              <a:t>(+) = </a:t>
            </a:r>
            <a:r>
              <a:rPr lang="en-US" sz="800" dirty="0" err="1"/>
              <a:t>to_date</a:t>
            </a:r>
            <a:r>
              <a:rPr lang="en-US" sz="800" dirty="0"/>
              <a:t>('08/10/2008','dd/mm/</a:t>
            </a:r>
            <a:r>
              <a:rPr lang="en-US" sz="800" dirty="0" err="1"/>
              <a:t>yyyy</a:t>
            </a:r>
            <a:r>
              <a:rPr lang="en-US" sz="800" dirty="0"/>
              <a:t>')</a:t>
            </a:r>
          </a:p>
          <a:p>
            <a:pPr>
              <a:lnSpc>
                <a:spcPts val="800"/>
              </a:lnSpc>
            </a:pPr>
            <a:r>
              <a:rPr lang="en-US" sz="800" dirty="0"/>
              <a:t>                AND </a:t>
            </a:r>
            <a:r>
              <a:rPr lang="en-US" sz="800" dirty="0" err="1"/>
              <a:t>J.Argentina</a:t>
            </a:r>
            <a:r>
              <a:rPr lang="en-US" sz="800" dirty="0"/>
              <a:t>(+) = TRIM ('D')</a:t>
            </a:r>
          </a:p>
          <a:p>
            <a:pPr>
              <a:lnSpc>
                <a:spcPts val="800"/>
              </a:lnSpc>
            </a:pPr>
            <a:r>
              <a:rPr lang="en-US" sz="800" dirty="0"/>
              <a:t>                AND </a:t>
            </a:r>
            <a:r>
              <a:rPr lang="en-US" sz="800" dirty="0" err="1"/>
              <a:t>F_OUTER.Iraq</a:t>
            </a:r>
            <a:r>
              <a:rPr lang="en-US" sz="800" dirty="0"/>
              <a:t> = </a:t>
            </a:r>
            <a:r>
              <a:rPr lang="en-US" sz="800" dirty="0" err="1"/>
              <a:t>extra.SF</a:t>
            </a:r>
            <a:r>
              <a:rPr lang="en-US" sz="800" dirty="0"/>
              <a:t>(+)</a:t>
            </a:r>
          </a:p>
          <a:p>
            <a:pPr>
              <a:lnSpc>
                <a:spcPts val="800"/>
              </a:lnSpc>
            </a:pPr>
            <a:r>
              <a:rPr lang="en-US" sz="800" dirty="0"/>
              <a:t>                AND </a:t>
            </a:r>
            <a:r>
              <a:rPr lang="en-US" sz="800" dirty="0" err="1"/>
              <a:t>F_OUTER.harvest_date</a:t>
            </a:r>
            <a:r>
              <a:rPr lang="en-US" sz="800" dirty="0"/>
              <a:t> = </a:t>
            </a:r>
            <a:r>
              <a:rPr lang="en-US" sz="800" dirty="0" err="1"/>
              <a:t>N.harvest_date</a:t>
            </a:r>
            <a:r>
              <a:rPr lang="en-US" sz="800" dirty="0"/>
              <a:t>(+)</a:t>
            </a:r>
          </a:p>
          <a:p>
            <a:pPr>
              <a:lnSpc>
                <a:spcPts val="800"/>
              </a:lnSpc>
            </a:pPr>
            <a:r>
              <a:rPr lang="en-US" sz="800" dirty="0"/>
              <a:t>                AND </a:t>
            </a:r>
            <a:r>
              <a:rPr lang="en-US" sz="800" dirty="0" err="1"/>
              <a:t>F_OUTER.Argentina</a:t>
            </a:r>
            <a:r>
              <a:rPr lang="en-US" sz="800" dirty="0"/>
              <a:t> = </a:t>
            </a:r>
            <a:r>
              <a:rPr lang="en-US" sz="800" dirty="0" err="1"/>
              <a:t>N.Argentina</a:t>
            </a:r>
            <a:r>
              <a:rPr lang="en-US" sz="800" dirty="0"/>
              <a:t>(+)</a:t>
            </a:r>
          </a:p>
          <a:p>
            <a:pPr>
              <a:lnSpc>
                <a:spcPts val="800"/>
              </a:lnSpc>
            </a:pPr>
            <a:r>
              <a:rPr lang="en-US" sz="800" dirty="0"/>
              <a:t>                AND </a:t>
            </a:r>
            <a:r>
              <a:rPr lang="en-US" sz="800" dirty="0" err="1"/>
              <a:t>F_OUTER.Norway</a:t>
            </a:r>
            <a:r>
              <a:rPr lang="en-US" sz="800" dirty="0"/>
              <a:t> = </a:t>
            </a:r>
            <a:r>
              <a:rPr lang="en-US" sz="800" dirty="0" err="1"/>
              <a:t>N.Hawaii</a:t>
            </a:r>
            <a:r>
              <a:rPr lang="en-US" sz="800" dirty="0"/>
              <a:t>(+)</a:t>
            </a:r>
          </a:p>
          <a:p>
            <a:pPr>
              <a:lnSpc>
                <a:spcPts val="800"/>
              </a:lnSpc>
            </a:pPr>
            <a:r>
              <a:rPr lang="en-US" sz="800" dirty="0"/>
              <a:t>                AND </a:t>
            </a:r>
            <a:r>
              <a:rPr lang="en-US" sz="800" dirty="0" err="1"/>
              <a:t>N.Jordon</a:t>
            </a:r>
            <a:r>
              <a:rPr lang="en-US" sz="800" dirty="0"/>
              <a:t>(+) = '0'</a:t>
            </a:r>
          </a:p>
          <a:p>
            <a:pPr>
              <a:lnSpc>
                <a:spcPts val="800"/>
              </a:lnSpc>
            </a:pPr>
            <a:r>
              <a:rPr lang="en-US" sz="800" dirty="0"/>
              <a:t>/</a:t>
            </a:r>
          </a:p>
          <a:p>
            <a:pPr>
              <a:lnSpc>
                <a:spcPts val="800"/>
              </a:lnSpc>
            </a:pPr>
            <a:endParaRPr lang="en-US" sz="800" dirty="0"/>
          </a:p>
          <a:p>
            <a:pPr>
              <a:lnSpc>
                <a:spcPts val="800"/>
              </a:lnSpc>
            </a:pPr>
            <a:endParaRPr lang="en-US" sz="800" dirty="0"/>
          </a:p>
        </p:txBody>
      </p:sp>
      <p:pic>
        <p:nvPicPr>
          <p:cNvPr id="40966" name="Picture 2" descr="http://sites.google.com/site/embtdbo/_/rsrc/1265506406768/sql-tuning-1/q2a.PNG?height=275&amp;width=400"/>
          <p:cNvPicPr>
            <a:picLocks noChangeAspect="1" noChangeArrowheads="1"/>
          </p:cNvPicPr>
          <p:nvPr/>
        </p:nvPicPr>
        <p:blipFill>
          <a:blip r:embed="rId3" cstate="print"/>
          <a:srcRect/>
          <a:stretch>
            <a:fillRect/>
          </a:stretch>
        </p:blipFill>
        <p:spPr bwMode="auto">
          <a:xfrm>
            <a:off x="4384675" y="1622425"/>
            <a:ext cx="4527550" cy="3119438"/>
          </a:xfrm>
          <a:prstGeom prst="rect">
            <a:avLst/>
          </a:prstGeom>
          <a:noFill/>
          <a:ln w="9525">
            <a:noFill/>
            <a:miter lim="800000"/>
            <a:headEnd/>
            <a:tailEnd/>
          </a:ln>
        </p:spPr>
      </p:pic>
      <p:sp>
        <p:nvSpPr>
          <p:cNvPr id="40967" name="TextBox 7"/>
          <p:cNvSpPr txBox="1">
            <a:spLocks noChangeArrowheads="1"/>
          </p:cNvSpPr>
          <p:nvPr/>
        </p:nvSpPr>
        <p:spPr bwMode="auto">
          <a:xfrm>
            <a:off x="4154488" y="4872038"/>
            <a:ext cx="4689475" cy="1200150"/>
          </a:xfrm>
          <a:prstGeom prst="rect">
            <a:avLst/>
          </a:prstGeom>
          <a:noFill/>
          <a:ln w="9525">
            <a:noFill/>
            <a:miter lim="800000"/>
            <a:headEnd/>
            <a:tailEnd/>
          </a:ln>
        </p:spPr>
        <p:txBody>
          <a:bodyPr>
            <a:spAutoFit/>
          </a:bodyPr>
          <a:lstStyle/>
          <a:p>
            <a:r>
              <a:rPr lang="en-US" sz="2400" dirty="0"/>
              <a:t>Two important qualities:</a:t>
            </a:r>
          </a:p>
          <a:p>
            <a:pPr lvl="1">
              <a:buFont typeface="Arial" charset="0"/>
              <a:buChar char="•"/>
            </a:pPr>
            <a:r>
              <a:rPr lang="en-US" sz="2400" dirty="0" smtClean="0"/>
              <a:t> All </a:t>
            </a:r>
            <a:r>
              <a:rPr lang="en-US" sz="2400" dirty="0"/>
              <a:t>outer joins to F_OUTER</a:t>
            </a:r>
          </a:p>
          <a:p>
            <a:pPr lvl="1">
              <a:buFont typeface="Arial" charset="0"/>
              <a:buChar char="•"/>
            </a:pPr>
            <a:r>
              <a:rPr lang="en-US" sz="2400" dirty="0" smtClean="0"/>
              <a:t> 4 </a:t>
            </a:r>
            <a:r>
              <a:rPr lang="en-US" sz="2400" dirty="0" err="1"/>
              <a:t>subqueries</a:t>
            </a:r>
            <a:r>
              <a:rPr lang="en-US" sz="2400" dirty="0"/>
              <a:t> in select</a:t>
            </a:r>
          </a:p>
        </p:txBody>
      </p:sp>
      <p:pic>
        <p:nvPicPr>
          <p:cNvPr id="11" name="Picture 10"/>
          <p:cNvPicPr>
            <a:picLocks noChangeAspect="1" noChangeArrowheads="1"/>
          </p:cNvPicPr>
          <p:nvPr/>
        </p:nvPicPr>
        <p:blipFill>
          <a:blip r:embed="rId4" cstate="print"/>
          <a:srcRect/>
          <a:stretch>
            <a:fillRect/>
          </a:stretch>
        </p:blipFill>
        <p:spPr bwMode="auto">
          <a:xfrm>
            <a:off x="3962400" y="1447800"/>
            <a:ext cx="5064798" cy="3276600"/>
          </a:xfrm>
          <a:prstGeom prst="rect">
            <a:avLst/>
          </a:prstGeom>
          <a:noFill/>
          <a:ln w="9525">
            <a:noFill/>
            <a:miter lim="800000"/>
            <a:headEnd/>
            <a:tailEnd/>
          </a:ln>
        </p:spPr>
      </p:pic>
      <p:sp>
        <p:nvSpPr>
          <p:cNvPr id="17" name="Rectangle 16"/>
          <p:cNvSpPr/>
          <p:nvPr/>
        </p:nvSpPr>
        <p:spPr>
          <a:xfrm>
            <a:off x="7848600" y="1219200"/>
            <a:ext cx="1219200" cy="2057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TextBox 18"/>
          <p:cNvSpPr txBox="1"/>
          <p:nvPr/>
        </p:nvSpPr>
        <p:spPr>
          <a:xfrm>
            <a:off x="8458200" y="1219200"/>
            <a:ext cx="838200" cy="276999"/>
          </a:xfrm>
          <a:prstGeom prst="rect">
            <a:avLst/>
          </a:prstGeom>
          <a:noFill/>
        </p:spPr>
        <p:txBody>
          <a:bodyPr wrap="square" rtlCol="0">
            <a:spAutoFit/>
          </a:bodyPr>
          <a:lstStyle/>
          <a:p>
            <a:r>
              <a:rPr lang="en-US" sz="1200" dirty="0" smtClean="0"/>
              <a:t>select</a:t>
            </a:r>
            <a:endParaRPr lang="en-US" sz="1200" dirty="0"/>
          </a:p>
        </p:txBody>
      </p:sp>
      <p:sp>
        <p:nvSpPr>
          <p:cNvPr id="20" name="Isosceles Triangle 19"/>
          <p:cNvSpPr/>
          <p:nvPr/>
        </p:nvSpPr>
        <p:spPr>
          <a:xfrm rot="14735066">
            <a:off x="6110673" y="2832729"/>
            <a:ext cx="127717" cy="1145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rot="15540000">
            <a:off x="6024330" y="2683353"/>
            <a:ext cx="127717" cy="1145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rot="12552584">
            <a:off x="6496822" y="2919483"/>
            <a:ext cx="127717" cy="1145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rot="9018255">
            <a:off x="6801777" y="2995915"/>
            <a:ext cx="127717" cy="1145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Turn Arrow 23"/>
          <p:cNvSpPr/>
          <p:nvPr/>
        </p:nvSpPr>
        <p:spPr bwMode="auto">
          <a:xfrm>
            <a:off x="7924800" y="1295400"/>
            <a:ext cx="249237" cy="325438"/>
          </a:xfrm>
          <a:prstGeom prst="uturnArrow">
            <a:avLst>
              <a:gd name="adj1" fmla="val 25000"/>
              <a:gd name="adj2" fmla="val 25000"/>
              <a:gd name="adj3" fmla="val 25000"/>
              <a:gd name="adj4" fmla="val 28198"/>
              <a:gd name="adj5" fmla="val 5319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sites.google.com/site/embtdbo/_/rsrc/1265506771503/sql-tuning-1/q2a_sizes.PNG?height=275&amp;width=400"/>
          <p:cNvPicPr>
            <a:picLocks noChangeAspect="1" noChangeArrowheads="1"/>
          </p:cNvPicPr>
          <p:nvPr/>
        </p:nvPicPr>
        <p:blipFill>
          <a:blip r:embed="rId3" cstate="print"/>
          <a:srcRect/>
          <a:stretch>
            <a:fillRect/>
          </a:stretch>
        </p:blipFill>
        <p:spPr bwMode="auto">
          <a:xfrm>
            <a:off x="828466" y="1279348"/>
            <a:ext cx="7058025" cy="4865688"/>
          </a:xfrm>
          <a:prstGeom prst="rect">
            <a:avLst/>
          </a:prstGeom>
          <a:noFill/>
          <a:ln w="9525">
            <a:noFill/>
            <a:miter lim="800000"/>
            <a:headEnd/>
            <a:tailEnd/>
          </a:ln>
        </p:spPr>
      </p:pic>
      <p:pic>
        <p:nvPicPr>
          <p:cNvPr id="41987" name="Picture 6"/>
          <p:cNvPicPr>
            <a:picLocks noChangeAspect="1" noChangeArrowheads="1"/>
          </p:cNvPicPr>
          <p:nvPr/>
        </p:nvPicPr>
        <p:blipFill>
          <a:blip r:embed="rId4" cstate="print"/>
          <a:srcRect/>
          <a:stretch>
            <a:fillRect/>
          </a:stretch>
        </p:blipFill>
        <p:spPr bwMode="auto">
          <a:xfrm>
            <a:off x="850691" y="1325386"/>
            <a:ext cx="7042150" cy="4935537"/>
          </a:xfrm>
          <a:prstGeom prst="rect">
            <a:avLst/>
          </a:prstGeom>
          <a:noFill/>
          <a:ln w="9525">
            <a:noFill/>
            <a:miter lim="800000"/>
            <a:headEnd/>
            <a:tailEnd/>
          </a:ln>
        </p:spPr>
      </p:pic>
      <p:pic>
        <p:nvPicPr>
          <p:cNvPr id="41988" name="Picture 7" descr="C:\Documents and Settings\kyleh\Desktop\working on\presentations\class\graphics\q2_ndv.PNG"/>
          <p:cNvPicPr>
            <a:picLocks noChangeAspect="1" noChangeArrowheads="1"/>
          </p:cNvPicPr>
          <p:nvPr/>
        </p:nvPicPr>
        <p:blipFill>
          <a:blip r:embed="rId5" cstate="print"/>
          <a:srcRect/>
          <a:stretch>
            <a:fillRect/>
          </a:stretch>
        </p:blipFill>
        <p:spPr bwMode="auto">
          <a:xfrm>
            <a:off x="809416" y="1247598"/>
            <a:ext cx="7227887" cy="5330825"/>
          </a:xfrm>
          <a:prstGeom prst="rect">
            <a:avLst/>
          </a:prstGeom>
          <a:noFill/>
          <a:ln w="9525">
            <a:noFill/>
            <a:miter lim="800000"/>
            <a:headEnd/>
            <a:tailEnd/>
          </a:ln>
        </p:spPr>
      </p:pic>
      <p:pic>
        <p:nvPicPr>
          <p:cNvPr id="41989" name="Picture 10"/>
          <p:cNvPicPr>
            <a:picLocks noChangeAspect="1" noChangeArrowheads="1"/>
          </p:cNvPicPr>
          <p:nvPr/>
        </p:nvPicPr>
        <p:blipFill>
          <a:blip r:embed="rId6" cstate="print"/>
          <a:srcRect/>
          <a:stretch>
            <a:fillRect/>
          </a:stretch>
        </p:blipFill>
        <p:spPr bwMode="auto">
          <a:xfrm>
            <a:off x="-162135" y="1249186"/>
            <a:ext cx="8367713" cy="5413375"/>
          </a:xfrm>
          <a:prstGeom prst="rect">
            <a:avLst/>
          </a:prstGeom>
          <a:noFill/>
          <a:ln w="9525">
            <a:noFill/>
            <a:miter lim="800000"/>
            <a:headEnd/>
            <a:tailEnd/>
          </a:ln>
        </p:spPr>
      </p:pic>
      <p:sp>
        <p:nvSpPr>
          <p:cNvPr id="41990" name="Title 1"/>
          <p:cNvSpPr>
            <a:spLocks noGrp="1"/>
          </p:cNvSpPr>
          <p:nvPr>
            <p:ph type="title"/>
          </p:nvPr>
        </p:nvSpPr>
        <p:spPr>
          <a:xfrm>
            <a:off x="63258" y="-227166"/>
            <a:ext cx="8458200" cy="914400"/>
          </a:xfrm>
        </p:spPr>
        <p:txBody>
          <a:bodyPr/>
          <a:lstStyle/>
          <a:p>
            <a:r>
              <a:rPr lang="en-US" dirty="0" smtClean="0"/>
              <a:t>Q2</a:t>
            </a:r>
          </a:p>
        </p:txBody>
      </p:sp>
      <p:sp>
        <p:nvSpPr>
          <p:cNvPr id="41991" name="Slide Number Placeholder 3"/>
          <p:cNvSpPr>
            <a:spLocks noGrp="1"/>
          </p:cNvSpPr>
          <p:nvPr>
            <p:ph type="sldNum" sz="quarter" idx="10"/>
          </p:nvPr>
        </p:nvSpPr>
        <p:spPr>
          <a:xfrm>
            <a:off x="474453" y="6632398"/>
            <a:ext cx="2133600" cy="365125"/>
          </a:xfrm>
          <a:noFill/>
        </p:spPr>
        <p:txBody>
          <a:bodyPr/>
          <a:lstStyle/>
          <a:p>
            <a:fld id="{BF5A6A85-189D-401B-9F21-0865185BD863}" type="slidenum">
              <a:rPr lang="en-US" smtClean="0"/>
              <a:pPr/>
              <a:t>54</a:t>
            </a:fld>
            <a:endParaRPr lang="en-US" smtClean="0"/>
          </a:p>
        </p:txBody>
      </p:sp>
      <p:sp>
        <p:nvSpPr>
          <p:cNvPr id="41992" name="Date Placeholder 4"/>
          <p:cNvSpPr>
            <a:spLocks noGrp="1"/>
          </p:cNvSpPr>
          <p:nvPr>
            <p:ph type="dt" sz="quarter" idx="11"/>
          </p:nvPr>
        </p:nvSpPr>
        <p:spPr>
          <a:xfrm>
            <a:off x="3124200" y="6442615"/>
            <a:ext cx="2895600" cy="365125"/>
          </a:xfrm>
          <a:noFill/>
        </p:spPr>
        <p:txBody>
          <a:bodyPr/>
          <a:lstStyle/>
          <a:p>
            <a:fld id="{DE5A8684-B44B-4C17-9766-CDD33A4E4851}" type="datetime1">
              <a:rPr lang="en-US" smtClean="0"/>
              <a:pPr/>
              <a:t>2/24/2011</a:t>
            </a:fld>
            <a:endParaRPr lang="en-US" smtClean="0"/>
          </a:p>
        </p:txBody>
      </p:sp>
      <p:pic>
        <p:nvPicPr>
          <p:cNvPr id="41993" name="Picture 6" descr="http://farm2.static.flickr.com/1109/1223951326_3ec4303046.jpg"/>
          <p:cNvPicPr>
            <a:picLocks noChangeAspect="1" noChangeArrowheads="1"/>
          </p:cNvPicPr>
          <p:nvPr/>
        </p:nvPicPr>
        <p:blipFill>
          <a:blip r:embed="rId7" cstate="print"/>
          <a:srcRect/>
          <a:stretch>
            <a:fillRect/>
          </a:stretch>
        </p:blipFill>
        <p:spPr bwMode="auto">
          <a:xfrm>
            <a:off x="4800781" y="922400"/>
            <a:ext cx="1392986" cy="1005435"/>
          </a:xfrm>
          <a:prstGeom prst="rect">
            <a:avLst/>
          </a:prstGeom>
          <a:noFill/>
          <a:ln w="9525">
            <a:noFill/>
            <a:miter lim="800000"/>
            <a:headEnd/>
            <a:tailEnd/>
          </a:ln>
        </p:spPr>
      </p:pic>
      <p:pic>
        <p:nvPicPr>
          <p:cNvPr id="41994" name="Picture 7"/>
          <p:cNvPicPr>
            <a:picLocks noChangeAspect="1" noChangeArrowheads="1"/>
          </p:cNvPicPr>
          <p:nvPr/>
        </p:nvPicPr>
        <p:blipFill>
          <a:blip r:embed="rId8" cstate="print"/>
          <a:srcRect/>
          <a:stretch>
            <a:fillRect/>
          </a:stretch>
        </p:blipFill>
        <p:spPr bwMode="auto">
          <a:xfrm>
            <a:off x="8472488" y="4131277"/>
            <a:ext cx="671512" cy="947738"/>
          </a:xfrm>
          <a:prstGeom prst="rect">
            <a:avLst/>
          </a:prstGeom>
          <a:noFill/>
          <a:ln w="9525">
            <a:noFill/>
            <a:miter lim="800000"/>
            <a:headEnd/>
            <a:tailEnd/>
          </a:ln>
        </p:spPr>
      </p:pic>
      <p:sp>
        <p:nvSpPr>
          <p:cNvPr id="41995" name="TextBox 10"/>
          <p:cNvSpPr txBox="1">
            <a:spLocks noChangeArrowheads="1"/>
          </p:cNvSpPr>
          <p:nvPr/>
        </p:nvSpPr>
        <p:spPr bwMode="auto">
          <a:xfrm>
            <a:off x="8219866" y="3739973"/>
            <a:ext cx="539750" cy="401638"/>
          </a:xfrm>
          <a:prstGeom prst="rect">
            <a:avLst/>
          </a:prstGeom>
          <a:noFill/>
          <a:ln w="9525">
            <a:noFill/>
            <a:miter lim="800000"/>
            <a:headEnd/>
            <a:tailEnd/>
          </a:ln>
        </p:spPr>
        <p:txBody>
          <a:bodyPr>
            <a:spAutoFit/>
          </a:bodyPr>
          <a:lstStyle/>
          <a:p>
            <a:r>
              <a:rPr lang="en-US" sz="2000" u="sng">
                <a:solidFill>
                  <a:srgbClr val="E46C0A"/>
                </a:solidFill>
              </a:rPr>
              <a:t>12</a:t>
            </a:r>
          </a:p>
        </p:txBody>
      </p:sp>
      <p:sp>
        <p:nvSpPr>
          <p:cNvPr id="41996" name="TextBox 11"/>
          <p:cNvSpPr txBox="1">
            <a:spLocks noChangeArrowheads="1"/>
          </p:cNvSpPr>
          <p:nvPr/>
        </p:nvSpPr>
        <p:spPr bwMode="auto">
          <a:xfrm>
            <a:off x="8191291" y="3019248"/>
            <a:ext cx="720725" cy="400050"/>
          </a:xfrm>
          <a:prstGeom prst="rect">
            <a:avLst/>
          </a:prstGeom>
          <a:noFill/>
          <a:ln w="9525">
            <a:noFill/>
            <a:miter lim="800000"/>
            <a:headEnd/>
            <a:tailEnd/>
          </a:ln>
        </p:spPr>
        <p:txBody>
          <a:bodyPr>
            <a:spAutoFit/>
          </a:bodyPr>
          <a:lstStyle/>
          <a:p>
            <a:r>
              <a:rPr lang="en-US" sz="2000" u="sng">
                <a:solidFill>
                  <a:srgbClr val="E46C0A"/>
                </a:solidFill>
              </a:rPr>
              <a:t>825</a:t>
            </a:r>
          </a:p>
        </p:txBody>
      </p:sp>
      <p:sp>
        <p:nvSpPr>
          <p:cNvPr id="41997" name="TextBox 12"/>
          <p:cNvSpPr txBox="1">
            <a:spLocks noChangeArrowheads="1"/>
          </p:cNvSpPr>
          <p:nvPr/>
        </p:nvSpPr>
        <p:spPr bwMode="auto">
          <a:xfrm>
            <a:off x="8177003" y="2271536"/>
            <a:ext cx="693738" cy="400050"/>
          </a:xfrm>
          <a:prstGeom prst="rect">
            <a:avLst/>
          </a:prstGeom>
          <a:noFill/>
          <a:ln w="9525">
            <a:noFill/>
            <a:miter lim="800000"/>
            <a:headEnd/>
            <a:tailEnd/>
          </a:ln>
        </p:spPr>
        <p:txBody>
          <a:bodyPr>
            <a:spAutoFit/>
          </a:bodyPr>
          <a:lstStyle/>
          <a:p>
            <a:r>
              <a:rPr lang="en-US" sz="2000" u="sng">
                <a:solidFill>
                  <a:srgbClr val="E46C0A"/>
                </a:solidFill>
              </a:rPr>
              <a:t>845</a:t>
            </a:r>
          </a:p>
        </p:txBody>
      </p:sp>
      <p:sp>
        <p:nvSpPr>
          <p:cNvPr id="41998" name="TextBox 13"/>
          <p:cNvSpPr txBox="1">
            <a:spLocks noChangeArrowheads="1"/>
          </p:cNvSpPr>
          <p:nvPr/>
        </p:nvSpPr>
        <p:spPr bwMode="auto">
          <a:xfrm>
            <a:off x="8067466" y="1439686"/>
            <a:ext cx="1093787" cy="400050"/>
          </a:xfrm>
          <a:prstGeom prst="rect">
            <a:avLst/>
          </a:prstGeom>
          <a:noFill/>
          <a:ln w="9525">
            <a:noFill/>
            <a:miter lim="800000"/>
            <a:headEnd/>
            <a:tailEnd/>
          </a:ln>
        </p:spPr>
        <p:txBody>
          <a:bodyPr>
            <a:spAutoFit/>
          </a:bodyPr>
          <a:lstStyle/>
          <a:p>
            <a:r>
              <a:rPr lang="en-US" sz="2000" u="sng">
                <a:solidFill>
                  <a:srgbClr val="E46C0A"/>
                </a:solidFill>
              </a:rPr>
              <a:t>682348</a:t>
            </a:r>
          </a:p>
        </p:txBody>
      </p:sp>
      <p:sp>
        <p:nvSpPr>
          <p:cNvPr id="15" name="Rectangle 14"/>
          <p:cNvSpPr/>
          <p:nvPr/>
        </p:nvSpPr>
        <p:spPr>
          <a:xfrm>
            <a:off x="6292641" y="1217436"/>
            <a:ext cx="2827337" cy="3381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000" name="TextBox 15"/>
          <p:cNvSpPr txBox="1">
            <a:spLocks noChangeArrowheads="1"/>
          </p:cNvSpPr>
          <p:nvPr/>
        </p:nvSpPr>
        <p:spPr bwMode="auto">
          <a:xfrm>
            <a:off x="6514891" y="4086048"/>
            <a:ext cx="1371600" cy="461963"/>
          </a:xfrm>
          <a:prstGeom prst="rect">
            <a:avLst/>
          </a:prstGeom>
          <a:noFill/>
          <a:ln w="9525">
            <a:noFill/>
            <a:miter lim="800000"/>
            <a:headEnd/>
            <a:tailEnd/>
          </a:ln>
        </p:spPr>
        <p:txBody>
          <a:bodyPr>
            <a:spAutoFit/>
          </a:bodyPr>
          <a:lstStyle/>
          <a:p>
            <a:r>
              <a:rPr lang="en-US" sz="2400"/>
              <a:t>select</a:t>
            </a:r>
          </a:p>
        </p:txBody>
      </p:sp>
      <p:grpSp>
        <p:nvGrpSpPr>
          <p:cNvPr id="2" name="Group 24"/>
          <p:cNvGrpSpPr/>
          <p:nvPr/>
        </p:nvGrpSpPr>
        <p:grpSpPr>
          <a:xfrm>
            <a:off x="3293853" y="3324048"/>
            <a:ext cx="1447800" cy="533400"/>
            <a:chOff x="6030933" y="2676750"/>
            <a:chExt cx="898561" cy="433677"/>
          </a:xfrm>
        </p:grpSpPr>
        <p:sp>
          <p:nvSpPr>
            <p:cNvPr id="21" name="Isosceles Triangle 20"/>
            <p:cNvSpPr/>
            <p:nvPr/>
          </p:nvSpPr>
          <p:spPr>
            <a:xfrm rot="14735066">
              <a:off x="6110673" y="2832729"/>
              <a:ext cx="127717" cy="1145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rot="15540000">
              <a:off x="6024330" y="2683353"/>
              <a:ext cx="127717" cy="1145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rot="12552584">
              <a:off x="6496822" y="2919483"/>
              <a:ext cx="127717" cy="1145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rot="9018255">
              <a:off x="6801777" y="2995915"/>
              <a:ext cx="127717" cy="1145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U-Turn Arrow 25"/>
          <p:cNvSpPr/>
          <p:nvPr/>
        </p:nvSpPr>
        <p:spPr bwMode="auto">
          <a:xfrm>
            <a:off x="6341853" y="1266648"/>
            <a:ext cx="249237" cy="325438"/>
          </a:xfrm>
          <a:prstGeom prst="uturnArrow">
            <a:avLst>
              <a:gd name="adj1" fmla="val 25000"/>
              <a:gd name="adj2" fmla="val 25000"/>
              <a:gd name="adj3" fmla="val 25000"/>
              <a:gd name="adj4" fmla="val 28198"/>
              <a:gd name="adj5" fmla="val 5319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28752" y="-227166"/>
            <a:ext cx="8458200" cy="914400"/>
          </a:xfrm>
        </p:spPr>
        <p:txBody>
          <a:bodyPr/>
          <a:lstStyle/>
          <a:p>
            <a:r>
              <a:rPr lang="en-US" dirty="0" smtClean="0"/>
              <a:t>Q2</a:t>
            </a:r>
          </a:p>
        </p:txBody>
      </p:sp>
      <p:sp>
        <p:nvSpPr>
          <p:cNvPr id="43011" name="Slide Number Placeholder 3"/>
          <p:cNvSpPr>
            <a:spLocks noGrp="1"/>
          </p:cNvSpPr>
          <p:nvPr>
            <p:ph type="sldNum" sz="quarter" idx="10"/>
          </p:nvPr>
        </p:nvSpPr>
        <p:spPr>
          <a:noFill/>
        </p:spPr>
        <p:txBody>
          <a:bodyPr/>
          <a:lstStyle/>
          <a:p>
            <a:fld id="{56C0CB9B-5602-4CE7-A8A8-5179B4163F91}" type="slidenum">
              <a:rPr lang="en-US" smtClean="0"/>
              <a:pPr/>
              <a:t>55</a:t>
            </a:fld>
            <a:endParaRPr lang="en-US" smtClean="0"/>
          </a:p>
        </p:txBody>
      </p:sp>
      <p:sp>
        <p:nvSpPr>
          <p:cNvPr id="43012" name="Date Placeholder 4"/>
          <p:cNvSpPr>
            <a:spLocks noGrp="1"/>
          </p:cNvSpPr>
          <p:nvPr>
            <p:ph type="dt" sz="quarter" idx="11"/>
          </p:nvPr>
        </p:nvSpPr>
        <p:spPr>
          <a:noFill/>
        </p:spPr>
        <p:txBody>
          <a:bodyPr/>
          <a:lstStyle/>
          <a:p>
            <a:fld id="{122CE92B-17F4-468C-9B01-676040404CA9}" type="datetime1">
              <a:rPr lang="en-US" smtClean="0"/>
              <a:pPr/>
              <a:t>2/24/2011</a:t>
            </a:fld>
            <a:endParaRPr lang="en-US" smtClean="0"/>
          </a:p>
        </p:txBody>
      </p:sp>
      <p:sp>
        <p:nvSpPr>
          <p:cNvPr id="43013" name="TextBox 6"/>
          <p:cNvSpPr txBox="1">
            <a:spLocks noChangeArrowheads="1"/>
          </p:cNvSpPr>
          <p:nvPr/>
        </p:nvSpPr>
        <p:spPr bwMode="auto">
          <a:xfrm>
            <a:off x="284163" y="1017588"/>
            <a:ext cx="6975475" cy="5632450"/>
          </a:xfrm>
          <a:prstGeom prst="rect">
            <a:avLst/>
          </a:prstGeom>
          <a:noFill/>
          <a:ln w="9525">
            <a:noFill/>
            <a:miter lim="800000"/>
            <a:headEnd/>
            <a:tailEnd/>
          </a:ln>
        </p:spPr>
        <p:txBody>
          <a:bodyPr>
            <a:spAutoFit/>
          </a:bodyPr>
          <a:lstStyle/>
          <a:p>
            <a:r>
              <a:rPr lang="en-US" sz="1800"/>
              <a:t>The subqueries in the select clause look like</a:t>
            </a:r>
          </a:p>
          <a:p>
            <a:endParaRPr lang="en-US" sz="1800"/>
          </a:p>
          <a:p>
            <a:r>
              <a:rPr lang="en-US" sz="1800"/>
              <a:t>select CASE WHEN F.f1 IS NULL</a:t>
            </a:r>
          </a:p>
          <a:p>
            <a:r>
              <a:rPr lang="en-US" sz="1800"/>
              <a:t>            THEN NULL</a:t>
            </a:r>
          </a:p>
          <a:p>
            <a:r>
              <a:rPr lang="en-US" sz="1800"/>
              <a:t>            ELSE (SELECT X.f2</a:t>
            </a:r>
          </a:p>
          <a:p>
            <a:r>
              <a:rPr lang="en-US" sz="1800"/>
              <a:t>                    FROM X</a:t>
            </a:r>
          </a:p>
          <a:p>
            <a:r>
              <a:rPr lang="en-US" sz="1800"/>
              <a:t>                   WHERE code_vl = F.f1)</a:t>
            </a:r>
          </a:p>
          <a:p>
            <a:r>
              <a:rPr lang="en-US" sz="1800"/>
              <a:t>       END AS f0</a:t>
            </a:r>
          </a:p>
          <a:p>
            <a:r>
              <a:rPr lang="en-US" sz="1800"/>
              <a:t>from F;</a:t>
            </a:r>
          </a:p>
          <a:p>
            <a:endParaRPr lang="en-US" sz="1800"/>
          </a:p>
          <a:p>
            <a:r>
              <a:rPr lang="en-US" sz="1800"/>
              <a:t>    </a:t>
            </a:r>
          </a:p>
          <a:p>
            <a:r>
              <a:rPr lang="en-US" sz="1800"/>
              <a:t>and should be merged into the query like:</a:t>
            </a:r>
          </a:p>
          <a:p>
            <a:r>
              <a:rPr lang="en-US" sz="1800"/>
              <a:t>            </a:t>
            </a:r>
          </a:p>
          <a:p>
            <a:r>
              <a:rPr lang="en-US" sz="1800"/>
              <a:t>select CASE WHEN F.f1 IS NULL</a:t>
            </a:r>
          </a:p>
          <a:p>
            <a:r>
              <a:rPr lang="en-US" sz="1800"/>
              <a:t>            THEN NULL</a:t>
            </a:r>
          </a:p>
          <a:p>
            <a:r>
              <a:rPr lang="en-US" sz="1800"/>
              <a:t>            ELSE ( X.f2)</a:t>
            </a:r>
          </a:p>
          <a:p>
            <a:r>
              <a:rPr lang="en-US" sz="1800"/>
              <a:t>       END AS f0</a:t>
            </a:r>
          </a:p>
          <a:p>
            <a:r>
              <a:rPr lang="en-US" sz="1800"/>
              <a:t>  from F , X </a:t>
            </a:r>
          </a:p>
          <a:p>
            <a:r>
              <a:rPr lang="en-US" sz="1800"/>
              <a:t> where code_vl(+) = F.f1;</a:t>
            </a:r>
          </a:p>
          <a:p>
            <a:endParaRPr lang="en-US" sz="1800"/>
          </a:p>
        </p:txBody>
      </p:sp>
      <p:sp>
        <p:nvSpPr>
          <p:cNvPr id="8" name="TextBox 7"/>
          <p:cNvSpPr txBox="1"/>
          <p:nvPr/>
        </p:nvSpPr>
        <p:spPr>
          <a:xfrm>
            <a:off x="344488" y="1574800"/>
            <a:ext cx="4899025" cy="2032000"/>
          </a:xfrm>
          <a:prstGeom prst="rect">
            <a:avLst/>
          </a:prstGeom>
          <a:solidFill>
            <a:schemeClr val="bg1">
              <a:lumMod val="85000"/>
            </a:schemeClr>
          </a:solidFill>
        </p:spPr>
        <p:txBody>
          <a:bodyPr>
            <a:spAutoFit/>
          </a:bodyPr>
          <a:lstStyle/>
          <a:p>
            <a:pPr>
              <a:defRPr/>
            </a:pPr>
            <a:r>
              <a:rPr lang="en-US" sz="1800" dirty="0"/>
              <a:t>select CASE WHEN F.f1 IS NULL</a:t>
            </a:r>
          </a:p>
          <a:p>
            <a:pPr>
              <a:defRPr/>
            </a:pPr>
            <a:r>
              <a:rPr lang="en-US" sz="1800" dirty="0"/>
              <a:t>            THEN NULL</a:t>
            </a:r>
          </a:p>
          <a:p>
            <a:pPr>
              <a:defRPr/>
            </a:pPr>
            <a:r>
              <a:rPr lang="en-US" sz="1800" dirty="0"/>
              <a:t>            ELSE (SELECT X.f2</a:t>
            </a:r>
          </a:p>
          <a:p>
            <a:pPr>
              <a:defRPr/>
            </a:pPr>
            <a:r>
              <a:rPr lang="en-US" sz="1800" dirty="0"/>
              <a:t>                    FROM X</a:t>
            </a:r>
          </a:p>
          <a:p>
            <a:pPr>
              <a:defRPr/>
            </a:pPr>
            <a:r>
              <a:rPr lang="en-US" sz="1800" dirty="0"/>
              <a:t>                   WHERE </a:t>
            </a:r>
            <a:r>
              <a:rPr lang="en-US" sz="1800" dirty="0" err="1"/>
              <a:t>code_vl</a:t>
            </a:r>
            <a:r>
              <a:rPr lang="en-US" sz="1800" dirty="0"/>
              <a:t> = F.f2)</a:t>
            </a:r>
          </a:p>
          <a:p>
            <a:pPr>
              <a:defRPr/>
            </a:pPr>
            <a:r>
              <a:rPr lang="en-US" sz="1800" dirty="0"/>
              <a:t>            END AS f0</a:t>
            </a:r>
          </a:p>
          <a:p>
            <a:pPr>
              <a:defRPr/>
            </a:pPr>
            <a:r>
              <a:rPr lang="en-US" sz="1800" dirty="0"/>
              <a:t>from F;</a:t>
            </a:r>
          </a:p>
        </p:txBody>
      </p:sp>
      <p:sp>
        <p:nvSpPr>
          <p:cNvPr id="9" name="TextBox 8"/>
          <p:cNvSpPr txBox="1"/>
          <p:nvPr/>
        </p:nvSpPr>
        <p:spPr>
          <a:xfrm>
            <a:off x="274638" y="4535488"/>
            <a:ext cx="4945062" cy="1754187"/>
          </a:xfrm>
          <a:prstGeom prst="rect">
            <a:avLst/>
          </a:prstGeom>
          <a:solidFill>
            <a:schemeClr val="bg1">
              <a:lumMod val="85000"/>
            </a:schemeClr>
          </a:solidFill>
        </p:spPr>
        <p:txBody>
          <a:bodyPr>
            <a:spAutoFit/>
          </a:bodyPr>
          <a:lstStyle/>
          <a:p>
            <a:pPr>
              <a:defRPr/>
            </a:pPr>
            <a:r>
              <a:rPr lang="en-US" sz="1800" dirty="0"/>
              <a:t>  select CASE WHEN F.f1 IS NULL</a:t>
            </a:r>
          </a:p>
          <a:p>
            <a:pPr>
              <a:defRPr/>
            </a:pPr>
            <a:r>
              <a:rPr lang="en-US" sz="1800" dirty="0"/>
              <a:t>            THEN NULL</a:t>
            </a:r>
          </a:p>
          <a:p>
            <a:pPr>
              <a:defRPr/>
            </a:pPr>
            <a:r>
              <a:rPr lang="en-US" sz="1800" dirty="0"/>
              <a:t>            ELSE ( X.f2)</a:t>
            </a:r>
          </a:p>
          <a:p>
            <a:pPr>
              <a:defRPr/>
            </a:pPr>
            <a:r>
              <a:rPr lang="en-US" sz="1800" dirty="0"/>
              <a:t>            END AS f0</a:t>
            </a:r>
          </a:p>
          <a:p>
            <a:pPr>
              <a:defRPr/>
            </a:pPr>
            <a:r>
              <a:rPr lang="en-US" sz="1800" dirty="0"/>
              <a:t>  from F , X </a:t>
            </a:r>
          </a:p>
          <a:p>
            <a:pPr>
              <a:defRPr/>
            </a:pPr>
            <a:r>
              <a:rPr lang="en-US" sz="1800" dirty="0"/>
              <a:t> where </a:t>
            </a:r>
            <a:r>
              <a:rPr lang="en-US" sz="1800" dirty="0" err="1"/>
              <a:t>code_vl</a:t>
            </a:r>
            <a:r>
              <a:rPr lang="en-US" sz="1800" dirty="0"/>
              <a:t>(+) = F.f1;</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80511" y="-244419"/>
            <a:ext cx="8458200" cy="914400"/>
          </a:xfrm>
        </p:spPr>
        <p:txBody>
          <a:bodyPr/>
          <a:lstStyle/>
          <a:p>
            <a:r>
              <a:rPr lang="en-US" dirty="0" smtClean="0"/>
              <a:t>Q3</a:t>
            </a:r>
          </a:p>
        </p:txBody>
      </p:sp>
      <p:sp>
        <p:nvSpPr>
          <p:cNvPr id="44035" name="Slide Number Placeholder 3"/>
          <p:cNvSpPr>
            <a:spLocks noGrp="1"/>
          </p:cNvSpPr>
          <p:nvPr>
            <p:ph type="sldNum" sz="quarter" idx="10"/>
          </p:nvPr>
        </p:nvSpPr>
        <p:spPr>
          <a:noFill/>
        </p:spPr>
        <p:txBody>
          <a:bodyPr/>
          <a:lstStyle/>
          <a:p>
            <a:fld id="{2FC94E15-DA86-4E15-8BF6-D839D0D76FC6}" type="slidenum">
              <a:rPr lang="en-US" smtClean="0"/>
              <a:pPr/>
              <a:t>56</a:t>
            </a:fld>
            <a:endParaRPr lang="en-US" smtClean="0"/>
          </a:p>
        </p:txBody>
      </p:sp>
      <p:sp>
        <p:nvSpPr>
          <p:cNvPr id="44036" name="Date Placeholder 4"/>
          <p:cNvSpPr>
            <a:spLocks noGrp="1"/>
          </p:cNvSpPr>
          <p:nvPr>
            <p:ph type="dt" sz="quarter" idx="11"/>
          </p:nvPr>
        </p:nvSpPr>
        <p:spPr>
          <a:noFill/>
        </p:spPr>
        <p:txBody>
          <a:bodyPr/>
          <a:lstStyle/>
          <a:p>
            <a:fld id="{6D646BDF-F221-4029-9A6B-2D30D63F7E55}" type="datetime1">
              <a:rPr lang="en-US" smtClean="0"/>
              <a:pPr/>
              <a:t>2/24/2011</a:t>
            </a:fld>
            <a:endParaRPr lang="en-US" smtClean="0"/>
          </a:p>
        </p:txBody>
      </p:sp>
      <p:sp>
        <p:nvSpPr>
          <p:cNvPr id="6" name="TextBox 5"/>
          <p:cNvSpPr txBox="1"/>
          <p:nvPr/>
        </p:nvSpPr>
        <p:spPr>
          <a:xfrm>
            <a:off x="182563" y="1006475"/>
            <a:ext cx="7472362" cy="6124754"/>
          </a:xfrm>
          <a:prstGeom prst="rect">
            <a:avLst/>
          </a:prstGeom>
          <a:noFill/>
        </p:spPr>
        <p:txBody>
          <a:bodyPr>
            <a:spAutoFit/>
          </a:bodyPr>
          <a:lstStyle/>
          <a:p>
            <a:r>
              <a:rPr lang="en-US" sz="1400" dirty="0" smtClean="0"/>
              <a:t>SELECT DISTINCT *</a:t>
            </a:r>
          </a:p>
          <a:p>
            <a:r>
              <a:rPr lang="en-US" sz="1400" dirty="0" smtClean="0"/>
              <a:t>FROM</a:t>
            </a:r>
          </a:p>
          <a:p>
            <a:r>
              <a:rPr lang="en-US" sz="1400" dirty="0" smtClean="0"/>
              <a:t>    </a:t>
            </a:r>
            <a:r>
              <a:rPr lang="en-US" sz="1400" dirty="0" err="1" smtClean="0"/>
              <a:t>FOO.a</a:t>
            </a:r>
            <a:r>
              <a:rPr lang="en-US" sz="1400" dirty="0" smtClean="0"/>
              <a:t> a, </a:t>
            </a:r>
            <a:r>
              <a:rPr lang="en-US" sz="1400" dirty="0" err="1" smtClean="0"/>
              <a:t>FOO.c</a:t>
            </a:r>
            <a:r>
              <a:rPr lang="en-US" sz="1400" dirty="0" smtClean="0"/>
              <a:t> c, </a:t>
            </a:r>
            <a:r>
              <a:rPr lang="en-US" sz="1400" dirty="0" err="1" smtClean="0"/>
              <a:t>FOO.d</a:t>
            </a:r>
            <a:r>
              <a:rPr lang="en-US" sz="1400" dirty="0" smtClean="0"/>
              <a:t> d, </a:t>
            </a:r>
            <a:r>
              <a:rPr lang="en-US" sz="1400" dirty="0" err="1" smtClean="0"/>
              <a:t>FOO.g</a:t>
            </a:r>
            <a:r>
              <a:rPr lang="en-US" sz="1400" dirty="0" smtClean="0"/>
              <a:t> g</a:t>
            </a:r>
          </a:p>
          <a:p>
            <a:r>
              <a:rPr lang="en-US" sz="1400" dirty="0" smtClean="0"/>
              <a:t>WHERE</a:t>
            </a:r>
          </a:p>
          <a:p>
            <a:r>
              <a:rPr lang="en-US" sz="1400" dirty="0" smtClean="0"/>
              <a:t>    </a:t>
            </a:r>
            <a:r>
              <a:rPr lang="en-US" sz="1400" dirty="0" err="1" smtClean="0"/>
              <a:t>a.planted_date</a:t>
            </a:r>
            <a:r>
              <a:rPr lang="en-US" sz="1400" dirty="0" smtClean="0"/>
              <a:t> &gt; '01-OCT-08' AND</a:t>
            </a:r>
          </a:p>
          <a:p>
            <a:r>
              <a:rPr lang="en-US" sz="1400" dirty="0" smtClean="0"/>
              <a:t>    </a:t>
            </a:r>
            <a:r>
              <a:rPr lang="en-US" sz="1400" dirty="0" err="1" smtClean="0"/>
              <a:t>a.planted_date</a:t>
            </a:r>
            <a:r>
              <a:rPr lang="en-US" sz="1400" dirty="0" smtClean="0"/>
              <a:t> &lt; '03-OCT-08' AND</a:t>
            </a:r>
          </a:p>
          <a:p>
            <a:r>
              <a:rPr lang="en-US" sz="1400" dirty="0" smtClean="0"/>
              <a:t>    </a:t>
            </a:r>
            <a:r>
              <a:rPr lang="en-US" sz="1400" dirty="0" err="1" smtClean="0"/>
              <a:t>a.pears</a:t>
            </a:r>
            <a:r>
              <a:rPr lang="en-US" sz="1400" dirty="0" smtClean="0"/>
              <a:t> = 'D' AND </a:t>
            </a:r>
            <a:r>
              <a:rPr lang="en-US" sz="1400" dirty="0" err="1" smtClean="0"/>
              <a:t>a.green_beans</a:t>
            </a:r>
            <a:r>
              <a:rPr lang="en-US" sz="1400" dirty="0" smtClean="0"/>
              <a:t> = '1' AND</a:t>
            </a:r>
          </a:p>
          <a:p>
            <a:r>
              <a:rPr lang="en-US" sz="1400" dirty="0" smtClean="0"/>
              <a:t>    </a:t>
            </a:r>
            <a:r>
              <a:rPr lang="en-US" sz="1400" dirty="0" err="1" smtClean="0"/>
              <a:t>a.planted_date</a:t>
            </a:r>
            <a:r>
              <a:rPr lang="en-US" sz="1400" dirty="0" smtClean="0"/>
              <a:t> = </a:t>
            </a:r>
            <a:r>
              <a:rPr lang="en-US" sz="1400" dirty="0" err="1" smtClean="0"/>
              <a:t>c.planted_date</a:t>
            </a:r>
            <a:r>
              <a:rPr lang="en-US" sz="1400" dirty="0" smtClean="0"/>
              <a:t> AND</a:t>
            </a:r>
          </a:p>
          <a:p>
            <a:r>
              <a:rPr lang="en-US" sz="1400" dirty="0" smtClean="0"/>
              <a:t>    </a:t>
            </a:r>
            <a:r>
              <a:rPr lang="en-US" sz="1400" dirty="0" err="1" smtClean="0"/>
              <a:t>a.pears</a:t>
            </a:r>
            <a:r>
              <a:rPr lang="en-US" sz="1400" dirty="0" smtClean="0"/>
              <a:t> = </a:t>
            </a:r>
            <a:r>
              <a:rPr lang="en-US" sz="1400" dirty="0" err="1" smtClean="0"/>
              <a:t>c.pears</a:t>
            </a:r>
            <a:r>
              <a:rPr lang="en-US" sz="1400" dirty="0" smtClean="0"/>
              <a:t> AND</a:t>
            </a:r>
          </a:p>
          <a:p>
            <a:r>
              <a:rPr lang="en-US" sz="1400" dirty="0" smtClean="0"/>
              <a:t>    </a:t>
            </a:r>
            <a:r>
              <a:rPr lang="en-US" sz="1400" dirty="0" err="1" smtClean="0"/>
              <a:t>a.zuchinis</a:t>
            </a:r>
            <a:r>
              <a:rPr lang="en-US" sz="1400" dirty="0" smtClean="0"/>
              <a:t> = </a:t>
            </a:r>
            <a:r>
              <a:rPr lang="en-US" sz="1400" dirty="0" err="1" smtClean="0"/>
              <a:t>c.zuchinis</a:t>
            </a:r>
            <a:r>
              <a:rPr lang="en-US" sz="1400" dirty="0" smtClean="0"/>
              <a:t> AND</a:t>
            </a:r>
          </a:p>
          <a:p>
            <a:r>
              <a:rPr lang="en-US" sz="1400" dirty="0" smtClean="0"/>
              <a:t>    </a:t>
            </a:r>
            <a:r>
              <a:rPr lang="en-US" sz="1400" dirty="0" err="1" smtClean="0"/>
              <a:t>a.brocoli</a:t>
            </a:r>
            <a:r>
              <a:rPr lang="en-US" sz="1400" dirty="0" smtClean="0"/>
              <a:t> = </a:t>
            </a:r>
            <a:r>
              <a:rPr lang="en-US" sz="1400" dirty="0" err="1" smtClean="0"/>
              <a:t>c.brocoli</a:t>
            </a:r>
            <a:r>
              <a:rPr lang="en-US" sz="1400" dirty="0" smtClean="0"/>
              <a:t> AND</a:t>
            </a:r>
          </a:p>
          <a:p>
            <a:r>
              <a:rPr lang="en-US" sz="1400" dirty="0" smtClean="0"/>
              <a:t>    </a:t>
            </a:r>
            <a:r>
              <a:rPr lang="en-US" sz="1400" dirty="0" err="1" smtClean="0"/>
              <a:t>a.planted_date</a:t>
            </a:r>
            <a:r>
              <a:rPr lang="en-US" sz="1400" dirty="0" smtClean="0"/>
              <a:t> = </a:t>
            </a:r>
            <a:r>
              <a:rPr lang="en-US" sz="1400" dirty="0" err="1" smtClean="0"/>
              <a:t>d.planted_date</a:t>
            </a:r>
            <a:r>
              <a:rPr lang="en-US" sz="1400" dirty="0" smtClean="0"/>
              <a:t> AND</a:t>
            </a:r>
          </a:p>
          <a:p>
            <a:r>
              <a:rPr lang="en-US" sz="1400" dirty="0" smtClean="0"/>
              <a:t>    </a:t>
            </a:r>
            <a:r>
              <a:rPr lang="en-US" sz="1400" dirty="0" err="1" smtClean="0"/>
              <a:t>a.pears</a:t>
            </a:r>
            <a:r>
              <a:rPr lang="en-US" sz="1400" dirty="0" smtClean="0"/>
              <a:t> = </a:t>
            </a:r>
            <a:r>
              <a:rPr lang="en-US" sz="1400" dirty="0" err="1" smtClean="0"/>
              <a:t>d.pears</a:t>
            </a:r>
            <a:r>
              <a:rPr lang="en-US" sz="1400" dirty="0" smtClean="0"/>
              <a:t> AND</a:t>
            </a:r>
          </a:p>
          <a:p>
            <a:r>
              <a:rPr lang="en-US" sz="1400" dirty="0" smtClean="0"/>
              <a:t>    </a:t>
            </a:r>
            <a:r>
              <a:rPr lang="en-US" sz="1400" dirty="0" err="1" smtClean="0"/>
              <a:t>a.harvest_size</a:t>
            </a:r>
            <a:r>
              <a:rPr lang="en-US" sz="1400" dirty="0" smtClean="0"/>
              <a:t> = </a:t>
            </a:r>
            <a:r>
              <a:rPr lang="en-US" sz="1400" dirty="0" err="1" smtClean="0"/>
              <a:t>d.harvest_size</a:t>
            </a:r>
            <a:r>
              <a:rPr lang="en-US" sz="1400" dirty="0" smtClean="0"/>
              <a:t> AND</a:t>
            </a:r>
          </a:p>
          <a:p>
            <a:r>
              <a:rPr lang="en-US" sz="1400" dirty="0" smtClean="0"/>
              <a:t>    </a:t>
            </a:r>
            <a:r>
              <a:rPr lang="en-US" sz="1400" dirty="0" err="1" smtClean="0"/>
              <a:t>c.oranges</a:t>
            </a:r>
            <a:r>
              <a:rPr lang="en-US" sz="1400" dirty="0" smtClean="0"/>
              <a:t> = </a:t>
            </a:r>
            <a:r>
              <a:rPr lang="en-US" sz="1400" dirty="0" err="1" smtClean="0"/>
              <a:t>d.oranges</a:t>
            </a:r>
            <a:r>
              <a:rPr lang="en-US" sz="1400" dirty="0" smtClean="0"/>
              <a:t> AND</a:t>
            </a:r>
          </a:p>
          <a:p>
            <a:r>
              <a:rPr lang="en-US" sz="1400" dirty="0" smtClean="0"/>
              <a:t>    </a:t>
            </a:r>
            <a:r>
              <a:rPr lang="en-US" sz="1400" dirty="0" err="1" smtClean="0"/>
              <a:t>c.apples</a:t>
            </a:r>
            <a:r>
              <a:rPr lang="en-US" sz="1400" dirty="0" smtClean="0"/>
              <a:t> = </a:t>
            </a:r>
            <a:r>
              <a:rPr lang="en-US" sz="1400" dirty="0" err="1" smtClean="0"/>
              <a:t>d.apples</a:t>
            </a:r>
            <a:r>
              <a:rPr lang="en-US" sz="1400" dirty="0" smtClean="0"/>
              <a:t> AND</a:t>
            </a:r>
          </a:p>
          <a:p>
            <a:r>
              <a:rPr lang="en-US" sz="1400" dirty="0" smtClean="0"/>
              <a:t>    (</a:t>
            </a:r>
            <a:r>
              <a:rPr lang="en-US" sz="1400" dirty="0" err="1" smtClean="0"/>
              <a:t>d.lemons</a:t>
            </a:r>
            <a:r>
              <a:rPr lang="en-US" sz="1400" dirty="0" smtClean="0"/>
              <a:t> = 0 OR </a:t>
            </a:r>
            <a:r>
              <a:rPr lang="en-US" sz="1400" dirty="0" err="1" smtClean="0"/>
              <a:t>d.lemons</a:t>
            </a:r>
            <a:r>
              <a:rPr lang="en-US" sz="1400" dirty="0" smtClean="0"/>
              <a:t> IS NULL) AND</a:t>
            </a:r>
          </a:p>
          <a:p>
            <a:r>
              <a:rPr lang="en-US" sz="1400" dirty="0" smtClean="0"/>
              <a:t>    </a:t>
            </a:r>
            <a:r>
              <a:rPr lang="en-US" sz="1400" dirty="0" err="1" smtClean="0"/>
              <a:t>a.planted_date</a:t>
            </a:r>
            <a:r>
              <a:rPr lang="en-US" sz="1400" dirty="0" smtClean="0"/>
              <a:t> = </a:t>
            </a:r>
            <a:r>
              <a:rPr lang="en-US" sz="1400" dirty="0" err="1" smtClean="0"/>
              <a:t>g.planted_date</a:t>
            </a:r>
            <a:r>
              <a:rPr lang="en-US" sz="1400" dirty="0" smtClean="0"/>
              <a:t> AND</a:t>
            </a:r>
          </a:p>
          <a:p>
            <a:r>
              <a:rPr lang="en-US" sz="1400" dirty="0" smtClean="0"/>
              <a:t>    </a:t>
            </a:r>
            <a:r>
              <a:rPr lang="en-US" sz="1400" dirty="0" err="1" smtClean="0"/>
              <a:t>a.pears</a:t>
            </a:r>
            <a:r>
              <a:rPr lang="en-US" sz="1400" dirty="0" smtClean="0"/>
              <a:t> = </a:t>
            </a:r>
            <a:r>
              <a:rPr lang="en-US" sz="1400" dirty="0" err="1" smtClean="0"/>
              <a:t>g.pears</a:t>
            </a:r>
            <a:r>
              <a:rPr lang="en-US" sz="1400" dirty="0" smtClean="0"/>
              <a:t> AND</a:t>
            </a:r>
          </a:p>
          <a:p>
            <a:r>
              <a:rPr lang="en-US" sz="1400" dirty="0" smtClean="0"/>
              <a:t>    </a:t>
            </a:r>
            <a:r>
              <a:rPr lang="en-US" sz="1400" dirty="0" err="1" smtClean="0"/>
              <a:t>a.harvest_size</a:t>
            </a:r>
            <a:r>
              <a:rPr lang="en-US" sz="1400" dirty="0" smtClean="0"/>
              <a:t> = </a:t>
            </a:r>
            <a:r>
              <a:rPr lang="en-US" sz="1400" dirty="0" err="1" smtClean="0"/>
              <a:t>g.harvest_size</a:t>
            </a:r>
            <a:r>
              <a:rPr lang="en-US" sz="1400" dirty="0" smtClean="0"/>
              <a:t> AND</a:t>
            </a:r>
          </a:p>
          <a:p>
            <a:r>
              <a:rPr lang="en-US" sz="1400" dirty="0" smtClean="0"/>
              <a:t>    </a:t>
            </a:r>
            <a:r>
              <a:rPr lang="en-US" sz="1400" dirty="0" err="1" smtClean="0"/>
              <a:t>c.oranges</a:t>
            </a:r>
            <a:r>
              <a:rPr lang="en-US" sz="1400" dirty="0" smtClean="0"/>
              <a:t> = </a:t>
            </a:r>
            <a:r>
              <a:rPr lang="en-US" sz="1400" dirty="0" err="1" smtClean="0"/>
              <a:t>g.oranges</a:t>
            </a:r>
            <a:r>
              <a:rPr lang="en-US" sz="1400" dirty="0" smtClean="0"/>
              <a:t> AND</a:t>
            </a:r>
          </a:p>
          <a:p>
            <a:r>
              <a:rPr lang="en-US" sz="1400" dirty="0" smtClean="0"/>
              <a:t>    </a:t>
            </a:r>
            <a:r>
              <a:rPr lang="en-US" sz="1400" dirty="0" err="1" smtClean="0"/>
              <a:t>c.apples</a:t>
            </a:r>
            <a:r>
              <a:rPr lang="en-US" sz="1400" dirty="0" smtClean="0"/>
              <a:t> = </a:t>
            </a:r>
            <a:r>
              <a:rPr lang="en-US" sz="1400" dirty="0" err="1" smtClean="0"/>
              <a:t>g.apples</a:t>
            </a:r>
            <a:r>
              <a:rPr lang="en-US" sz="1400" dirty="0" smtClean="0"/>
              <a:t> AND</a:t>
            </a:r>
          </a:p>
          <a:p>
            <a:r>
              <a:rPr lang="en-US" sz="1400" dirty="0" smtClean="0"/>
              <a:t>    (</a:t>
            </a:r>
            <a:r>
              <a:rPr lang="en-US" sz="1400" dirty="0" err="1" smtClean="0"/>
              <a:t>g.lemons</a:t>
            </a:r>
            <a:r>
              <a:rPr lang="en-US" sz="1400" dirty="0" smtClean="0"/>
              <a:t> = 0 OR </a:t>
            </a:r>
            <a:r>
              <a:rPr lang="en-US" sz="1400" dirty="0" err="1" smtClean="0"/>
              <a:t>g.lemons</a:t>
            </a:r>
            <a:r>
              <a:rPr lang="en-US" sz="1400" dirty="0" smtClean="0"/>
              <a:t> IS NULL) AND</a:t>
            </a:r>
          </a:p>
          <a:p>
            <a:r>
              <a:rPr lang="en-US" sz="1400" dirty="0" smtClean="0"/>
              <a:t>    </a:t>
            </a:r>
            <a:r>
              <a:rPr lang="en-US" sz="1400" dirty="0" err="1" smtClean="0"/>
              <a:t>a.zuchinis</a:t>
            </a:r>
            <a:r>
              <a:rPr lang="en-US" sz="1400" dirty="0" smtClean="0"/>
              <a:t> = '0236' AND</a:t>
            </a:r>
          </a:p>
          <a:p>
            <a:r>
              <a:rPr lang="en-US" sz="1400" dirty="0" smtClean="0"/>
              <a:t>    </a:t>
            </a:r>
            <a:r>
              <a:rPr lang="en-US" sz="1400" dirty="0" err="1" smtClean="0"/>
              <a:t>d.apples</a:t>
            </a:r>
            <a:r>
              <a:rPr lang="en-US" sz="1400" dirty="0" smtClean="0"/>
              <a:t> = </a:t>
            </a:r>
            <a:r>
              <a:rPr lang="en-US" sz="1400" dirty="0" err="1" smtClean="0"/>
              <a:t>g.apples</a:t>
            </a:r>
            <a:r>
              <a:rPr lang="en-US" sz="1400" dirty="0" smtClean="0"/>
              <a:t> AND</a:t>
            </a:r>
          </a:p>
          <a:p>
            <a:r>
              <a:rPr lang="en-US" sz="1400" dirty="0" smtClean="0"/>
              <a:t>    </a:t>
            </a:r>
            <a:r>
              <a:rPr lang="en-US" sz="1400" dirty="0" err="1" smtClean="0"/>
              <a:t>d.oranges</a:t>
            </a:r>
            <a:r>
              <a:rPr lang="en-US" sz="1400" dirty="0" smtClean="0"/>
              <a:t> = </a:t>
            </a:r>
            <a:r>
              <a:rPr lang="en-US" sz="1400" dirty="0" err="1" smtClean="0"/>
              <a:t>g.oranges</a:t>
            </a:r>
            <a:endParaRPr lang="en-US" sz="1400" dirty="0" smtClean="0"/>
          </a:p>
          <a:p>
            <a:r>
              <a:rPr lang="en-US" sz="1400" dirty="0" smtClean="0"/>
              <a:t>ORDER BY </a:t>
            </a:r>
            <a:r>
              <a:rPr lang="en-US" sz="1400" dirty="0" err="1" smtClean="0"/>
              <a:t>a.zuchinis</a:t>
            </a:r>
            <a:r>
              <a:rPr lang="en-US" sz="1400" dirty="0" smtClean="0"/>
              <a:t>, </a:t>
            </a:r>
            <a:r>
              <a:rPr lang="en-US" sz="1400" dirty="0" err="1" smtClean="0"/>
              <a:t>a.brocoli</a:t>
            </a:r>
            <a:r>
              <a:rPr lang="en-US" sz="1400" dirty="0" smtClean="0"/>
              <a:t>;</a:t>
            </a:r>
          </a:p>
          <a:p>
            <a:endParaRPr lang="en-US" sz="1400" dirty="0" smtClean="0"/>
          </a:p>
        </p:txBody>
      </p:sp>
      <p:pic>
        <p:nvPicPr>
          <p:cNvPr id="44038" name="Picture 2" descr="http://2.bp.blogspot.com/_fA5yrPv5jII/S0J1pGdlgcI/AAAAAAAAQHA/6j-DNFU3jeA/s400/q3_join.PNG"/>
          <p:cNvPicPr>
            <a:picLocks noChangeAspect="1" noChangeArrowheads="1"/>
          </p:cNvPicPr>
          <p:nvPr/>
        </p:nvPicPr>
        <p:blipFill>
          <a:blip r:embed="rId3" cstate="print"/>
          <a:srcRect/>
          <a:stretch>
            <a:fillRect/>
          </a:stretch>
        </p:blipFill>
        <p:spPr bwMode="auto">
          <a:xfrm>
            <a:off x="3908425" y="2038350"/>
            <a:ext cx="4691063" cy="2697163"/>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3962400" y="1752600"/>
            <a:ext cx="4867275" cy="3009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1521125" y="1710910"/>
            <a:ext cx="6781800" cy="3429000"/>
          </a:xfrm>
          <a:prstGeom prst="rect">
            <a:avLst/>
          </a:prstGeom>
          <a:noFill/>
          <a:ln w="9525">
            <a:noFill/>
            <a:miter lim="800000"/>
            <a:headEnd/>
            <a:tailEnd/>
          </a:ln>
          <a:effectLst/>
        </p:spPr>
      </p:pic>
      <p:sp>
        <p:nvSpPr>
          <p:cNvPr id="47106" name="Title 1"/>
          <p:cNvSpPr>
            <a:spLocks noGrp="1"/>
          </p:cNvSpPr>
          <p:nvPr>
            <p:ph type="title"/>
          </p:nvPr>
        </p:nvSpPr>
        <p:spPr>
          <a:xfrm>
            <a:off x="115017" y="-227166"/>
            <a:ext cx="8458200" cy="914400"/>
          </a:xfrm>
        </p:spPr>
        <p:txBody>
          <a:bodyPr/>
          <a:lstStyle/>
          <a:p>
            <a:r>
              <a:rPr lang="en-US" dirty="0" smtClean="0"/>
              <a:t>Q3: Transitivity </a:t>
            </a:r>
          </a:p>
        </p:txBody>
      </p:sp>
      <p:sp>
        <p:nvSpPr>
          <p:cNvPr id="47107" name="Slide Number Placeholder 3"/>
          <p:cNvSpPr>
            <a:spLocks noGrp="1"/>
          </p:cNvSpPr>
          <p:nvPr>
            <p:ph type="sldNum" sz="quarter" idx="10"/>
          </p:nvPr>
        </p:nvSpPr>
        <p:spPr>
          <a:noFill/>
        </p:spPr>
        <p:txBody>
          <a:bodyPr/>
          <a:lstStyle/>
          <a:p>
            <a:fld id="{FC3B3CC6-B0D3-4926-A2D0-2DED5274B774}" type="slidenum">
              <a:rPr lang="en-US" smtClean="0"/>
              <a:pPr/>
              <a:t>57</a:t>
            </a:fld>
            <a:endParaRPr lang="en-US" smtClean="0"/>
          </a:p>
        </p:txBody>
      </p:sp>
      <p:sp>
        <p:nvSpPr>
          <p:cNvPr id="47108" name="Date Placeholder 4"/>
          <p:cNvSpPr>
            <a:spLocks noGrp="1"/>
          </p:cNvSpPr>
          <p:nvPr>
            <p:ph type="dt" sz="quarter" idx="11"/>
          </p:nvPr>
        </p:nvSpPr>
        <p:spPr>
          <a:noFill/>
        </p:spPr>
        <p:txBody>
          <a:bodyPr/>
          <a:lstStyle/>
          <a:p>
            <a:fld id="{CC871332-85C9-4AB6-A20E-DF5EC58E0E6B}" type="datetime1">
              <a:rPr lang="en-US" smtClean="0"/>
              <a:pPr/>
              <a:t>2/24/2011</a:t>
            </a:fld>
            <a:endParaRPr lang="en-US" smtClean="0"/>
          </a:p>
        </p:txBody>
      </p:sp>
      <p:sp>
        <p:nvSpPr>
          <p:cNvPr id="9" name="Freeform 8"/>
          <p:cNvSpPr/>
          <p:nvPr/>
        </p:nvSpPr>
        <p:spPr>
          <a:xfrm>
            <a:off x="1765600" y="2072860"/>
            <a:ext cx="4949825" cy="1519238"/>
          </a:xfrm>
          <a:custGeom>
            <a:avLst/>
            <a:gdLst>
              <a:gd name="connsiteX0" fmla="*/ 2551612 w 2551612"/>
              <a:gd name="connsiteY0" fmla="*/ 731520 h 879566"/>
              <a:gd name="connsiteX1" fmla="*/ 200297 w 2551612"/>
              <a:gd name="connsiteY1" fmla="*/ 757646 h 879566"/>
              <a:gd name="connsiteX2" fmla="*/ 1349829 w 2551612"/>
              <a:gd name="connsiteY2" fmla="*/ 0 h 879566"/>
              <a:gd name="connsiteX3" fmla="*/ 1349829 w 2551612"/>
              <a:gd name="connsiteY3" fmla="*/ 0 h 879566"/>
            </a:gdLst>
            <a:ahLst/>
            <a:cxnLst>
              <a:cxn ang="0">
                <a:pos x="connsiteX0" y="connsiteY0"/>
              </a:cxn>
              <a:cxn ang="0">
                <a:pos x="connsiteX1" y="connsiteY1"/>
              </a:cxn>
              <a:cxn ang="0">
                <a:pos x="connsiteX2" y="connsiteY2"/>
              </a:cxn>
              <a:cxn ang="0">
                <a:pos x="connsiteX3" y="connsiteY3"/>
              </a:cxn>
            </a:cxnLst>
            <a:rect l="l" t="t" r="r" b="b"/>
            <a:pathLst>
              <a:path w="2551612" h="879566">
                <a:moveTo>
                  <a:pt x="2551612" y="731520"/>
                </a:moveTo>
                <a:cubicBezTo>
                  <a:pt x="1476103" y="805543"/>
                  <a:pt x="400594" y="879566"/>
                  <a:pt x="200297" y="757646"/>
                </a:cubicBezTo>
                <a:cubicBezTo>
                  <a:pt x="0" y="635726"/>
                  <a:pt x="1349829" y="0"/>
                  <a:pt x="1349829" y="0"/>
                </a:cubicBezTo>
                <a:lnTo>
                  <a:pt x="1349829" y="0"/>
                </a:lnTo>
              </a:path>
            </a:pathLst>
          </a:custGeom>
          <a:ln w="57150">
            <a:solidFill>
              <a:srgbClr val="4A7EBB">
                <a:alpha val="50196"/>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 name="TextBox 13"/>
          <p:cNvSpPr txBox="1">
            <a:spLocks noChangeArrowheads="1"/>
          </p:cNvSpPr>
          <p:nvPr/>
        </p:nvSpPr>
        <p:spPr bwMode="auto">
          <a:xfrm>
            <a:off x="1983088" y="2315748"/>
            <a:ext cx="1257300" cy="307975"/>
          </a:xfrm>
          <a:prstGeom prst="rect">
            <a:avLst/>
          </a:prstGeom>
          <a:solidFill>
            <a:srgbClr val="FF0000">
              <a:alpha val="45882"/>
            </a:srgbClr>
          </a:solidFill>
          <a:ln w="9525">
            <a:noFill/>
            <a:miter lim="800000"/>
            <a:headEnd/>
            <a:tailEnd/>
          </a:ln>
        </p:spPr>
        <p:txBody>
          <a:bodyPr lIns="0" tIns="0" rIns="0" bIns="0">
            <a:spAutoFit/>
          </a:bodyPr>
          <a:lstStyle/>
          <a:p>
            <a:r>
              <a:rPr lang="en-US" sz="2000"/>
              <a:t>1,126,402</a:t>
            </a:r>
          </a:p>
        </p:txBody>
      </p:sp>
      <p:sp>
        <p:nvSpPr>
          <p:cNvPr id="15" name="TextBox 14"/>
          <p:cNvSpPr txBox="1">
            <a:spLocks noChangeArrowheads="1"/>
          </p:cNvSpPr>
          <p:nvPr/>
        </p:nvSpPr>
        <p:spPr bwMode="auto">
          <a:xfrm>
            <a:off x="2083100" y="4636673"/>
            <a:ext cx="1258888" cy="307975"/>
          </a:xfrm>
          <a:prstGeom prst="rect">
            <a:avLst/>
          </a:prstGeom>
          <a:solidFill>
            <a:srgbClr val="FF0000">
              <a:alpha val="45882"/>
            </a:srgbClr>
          </a:solidFill>
          <a:ln w="9525">
            <a:noFill/>
            <a:miter lim="800000"/>
            <a:headEnd/>
            <a:tailEnd/>
          </a:ln>
        </p:spPr>
        <p:txBody>
          <a:bodyPr lIns="0" tIns="0" rIns="0" bIns="0">
            <a:spAutoFit/>
          </a:bodyPr>
          <a:lstStyle/>
          <a:p>
            <a:r>
              <a:rPr lang="en-US" sz="2000"/>
              <a:t>7,136,362</a:t>
            </a:r>
          </a:p>
        </p:txBody>
      </p:sp>
      <p:sp>
        <p:nvSpPr>
          <p:cNvPr id="16" name="Freeform 15"/>
          <p:cNvSpPr/>
          <p:nvPr/>
        </p:nvSpPr>
        <p:spPr>
          <a:xfrm flipV="1">
            <a:off x="1851325" y="3744498"/>
            <a:ext cx="4951413" cy="1554162"/>
          </a:xfrm>
          <a:custGeom>
            <a:avLst/>
            <a:gdLst>
              <a:gd name="connsiteX0" fmla="*/ 2551612 w 2551612"/>
              <a:gd name="connsiteY0" fmla="*/ 731520 h 879566"/>
              <a:gd name="connsiteX1" fmla="*/ 200297 w 2551612"/>
              <a:gd name="connsiteY1" fmla="*/ 757646 h 879566"/>
              <a:gd name="connsiteX2" fmla="*/ 1349829 w 2551612"/>
              <a:gd name="connsiteY2" fmla="*/ 0 h 879566"/>
              <a:gd name="connsiteX3" fmla="*/ 1349829 w 2551612"/>
              <a:gd name="connsiteY3" fmla="*/ 0 h 879566"/>
            </a:gdLst>
            <a:ahLst/>
            <a:cxnLst>
              <a:cxn ang="0">
                <a:pos x="connsiteX0" y="connsiteY0"/>
              </a:cxn>
              <a:cxn ang="0">
                <a:pos x="connsiteX1" y="connsiteY1"/>
              </a:cxn>
              <a:cxn ang="0">
                <a:pos x="connsiteX2" y="connsiteY2"/>
              </a:cxn>
              <a:cxn ang="0">
                <a:pos x="connsiteX3" y="connsiteY3"/>
              </a:cxn>
            </a:cxnLst>
            <a:rect l="l" t="t" r="r" b="b"/>
            <a:pathLst>
              <a:path w="2551612" h="879566">
                <a:moveTo>
                  <a:pt x="2551612" y="731520"/>
                </a:moveTo>
                <a:cubicBezTo>
                  <a:pt x="1476103" y="805543"/>
                  <a:pt x="400594" y="879566"/>
                  <a:pt x="200297" y="757646"/>
                </a:cubicBezTo>
                <a:cubicBezTo>
                  <a:pt x="0" y="635726"/>
                  <a:pt x="1349829" y="0"/>
                  <a:pt x="1349829" y="0"/>
                </a:cubicBezTo>
                <a:lnTo>
                  <a:pt x="1349829" y="0"/>
                </a:lnTo>
              </a:path>
            </a:pathLst>
          </a:custGeom>
          <a:ln w="57150">
            <a:solidFill>
              <a:srgbClr val="4A7EBB">
                <a:alpha val="50196"/>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 name="Oval 16"/>
          <p:cNvSpPr/>
          <p:nvPr/>
        </p:nvSpPr>
        <p:spPr>
          <a:xfrm>
            <a:off x="1021063" y="2907885"/>
            <a:ext cx="7418387" cy="133350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3807125" y="1718848"/>
            <a:ext cx="1946275" cy="428466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9" name="Picture 6" descr="http://farm2.static.flickr.com/1109/1223951326_3ec4303046.jpg"/>
          <p:cNvPicPr>
            <a:picLocks noChangeAspect="1" noChangeArrowheads="1"/>
          </p:cNvPicPr>
          <p:nvPr/>
        </p:nvPicPr>
        <p:blipFill>
          <a:blip r:embed="rId4" cstate="print"/>
          <a:srcRect/>
          <a:stretch>
            <a:fillRect/>
          </a:stretch>
        </p:blipFill>
        <p:spPr bwMode="auto">
          <a:xfrm>
            <a:off x="773413" y="1949035"/>
            <a:ext cx="1128712" cy="814388"/>
          </a:xfrm>
          <a:prstGeom prst="rect">
            <a:avLst/>
          </a:prstGeom>
          <a:noFill/>
          <a:ln w="9525">
            <a:noFill/>
            <a:miter lim="800000"/>
            <a:headEnd/>
            <a:tailEnd/>
          </a:ln>
        </p:spPr>
      </p:pic>
      <p:pic>
        <p:nvPicPr>
          <p:cNvPr id="21" name="Picture 6" descr="http://farm2.static.flickr.com/1109/1223951326_3ec4303046.jpg"/>
          <p:cNvPicPr>
            <a:picLocks noChangeAspect="1" noChangeArrowheads="1"/>
          </p:cNvPicPr>
          <p:nvPr/>
        </p:nvPicPr>
        <p:blipFill>
          <a:blip r:embed="rId5" cstate="print"/>
          <a:srcRect/>
          <a:stretch>
            <a:fillRect/>
          </a:stretch>
        </p:blipFill>
        <p:spPr bwMode="auto">
          <a:xfrm>
            <a:off x="952800" y="4420773"/>
            <a:ext cx="1128713" cy="815975"/>
          </a:xfrm>
          <a:prstGeom prst="rect">
            <a:avLst/>
          </a:prstGeom>
          <a:noFill/>
          <a:ln w="9525">
            <a:noFill/>
            <a:miter lim="800000"/>
            <a:headEnd/>
            <a:tailEnd/>
          </a:ln>
        </p:spPr>
      </p:pic>
      <p:pic>
        <p:nvPicPr>
          <p:cNvPr id="22" name="Picture 7"/>
          <p:cNvPicPr>
            <a:picLocks noChangeAspect="1" noChangeArrowheads="1"/>
          </p:cNvPicPr>
          <p:nvPr/>
        </p:nvPicPr>
        <p:blipFill>
          <a:blip r:embed="rId6" cstate="print"/>
          <a:srcRect/>
          <a:stretch>
            <a:fillRect/>
          </a:stretch>
        </p:blipFill>
        <p:spPr bwMode="auto">
          <a:xfrm>
            <a:off x="5867700" y="1750598"/>
            <a:ext cx="625475" cy="801687"/>
          </a:xfrm>
          <a:prstGeom prst="rect">
            <a:avLst/>
          </a:prstGeom>
          <a:noFill/>
          <a:ln w="9525">
            <a:noFill/>
            <a:miter lim="800000"/>
            <a:headEnd/>
            <a:tailEnd/>
          </a:ln>
        </p:spPr>
      </p:pic>
      <p:pic>
        <p:nvPicPr>
          <p:cNvPr id="23" name="Picture 7"/>
          <p:cNvPicPr>
            <a:picLocks noChangeAspect="1" noChangeArrowheads="1"/>
          </p:cNvPicPr>
          <p:nvPr/>
        </p:nvPicPr>
        <p:blipFill>
          <a:blip r:embed="rId6" cstate="print"/>
          <a:srcRect/>
          <a:stretch>
            <a:fillRect/>
          </a:stretch>
        </p:blipFill>
        <p:spPr bwMode="auto">
          <a:xfrm>
            <a:off x="8106075" y="2528473"/>
            <a:ext cx="625475" cy="801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4"/>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9"/>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1"/>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4" grpId="0" animBg="1"/>
      <p:bldP spid="14" grpId="1" animBg="1"/>
      <p:bldP spid="15" grpId="0" animBg="1"/>
      <p:bldP spid="15" grpId="1" animBg="1"/>
      <p:bldP spid="16" grpId="0" animBg="1"/>
      <p:bldP spid="16" grpId="1" animBg="1"/>
      <p:bldP spid="17" grpId="0" animBg="1"/>
      <p:bldP spid="1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3488217" y="1331342"/>
            <a:ext cx="5655783" cy="3430438"/>
            <a:chOff x="261938" y="762000"/>
            <a:chExt cx="7418387" cy="4292600"/>
          </a:xfrm>
        </p:grpSpPr>
        <p:pic>
          <p:nvPicPr>
            <p:cNvPr id="20" name="Picture 3"/>
            <p:cNvPicPr>
              <a:picLocks noChangeAspect="1" noChangeArrowheads="1"/>
            </p:cNvPicPr>
            <p:nvPr/>
          </p:nvPicPr>
          <p:blipFill>
            <a:blip r:embed="rId3" cstate="print"/>
            <a:srcRect/>
            <a:stretch>
              <a:fillRect/>
            </a:stretch>
          </p:blipFill>
          <p:spPr bwMode="auto">
            <a:xfrm>
              <a:off x="762000" y="762000"/>
              <a:ext cx="6781800" cy="3429000"/>
            </a:xfrm>
            <a:prstGeom prst="rect">
              <a:avLst/>
            </a:prstGeom>
            <a:noFill/>
            <a:ln w="9525">
              <a:noFill/>
              <a:miter lim="800000"/>
              <a:headEnd/>
              <a:tailEnd/>
            </a:ln>
            <a:effectLst/>
          </p:spPr>
        </p:pic>
        <p:sp>
          <p:nvSpPr>
            <p:cNvPr id="27" name="Oval 26"/>
            <p:cNvSpPr/>
            <p:nvPr/>
          </p:nvSpPr>
          <p:spPr>
            <a:xfrm>
              <a:off x="261938" y="1958975"/>
              <a:ext cx="7418387" cy="133350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3048000" y="769938"/>
              <a:ext cx="1946275" cy="428466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8130" name="Title 1"/>
          <p:cNvSpPr>
            <a:spLocks noGrp="1"/>
          </p:cNvSpPr>
          <p:nvPr>
            <p:ph type="title"/>
          </p:nvPr>
        </p:nvSpPr>
        <p:spPr>
          <a:xfrm>
            <a:off x="63258" y="-227166"/>
            <a:ext cx="8458200" cy="914400"/>
          </a:xfrm>
        </p:spPr>
        <p:txBody>
          <a:bodyPr/>
          <a:lstStyle/>
          <a:p>
            <a:r>
              <a:rPr lang="en-US" dirty="0" smtClean="0"/>
              <a:t>Q3</a:t>
            </a:r>
          </a:p>
        </p:txBody>
      </p:sp>
      <p:sp>
        <p:nvSpPr>
          <p:cNvPr id="48131" name="Slide Number Placeholder 3"/>
          <p:cNvSpPr>
            <a:spLocks noGrp="1"/>
          </p:cNvSpPr>
          <p:nvPr>
            <p:ph type="sldNum" sz="quarter" idx="10"/>
          </p:nvPr>
        </p:nvSpPr>
        <p:spPr>
          <a:noFill/>
        </p:spPr>
        <p:txBody>
          <a:bodyPr/>
          <a:lstStyle/>
          <a:p>
            <a:fld id="{873E22E6-A8BE-4CEB-8600-79884A37F429}" type="slidenum">
              <a:rPr lang="en-US" smtClean="0"/>
              <a:pPr/>
              <a:t>58</a:t>
            </a:fld>
            <a:endParaRPr lang="en-US" smtClean="0"/>
          </a:p>
        </p:txBody>
      </p:sp>
      <p:sp>
        <p:nvSpPr>
          <p:cNvPr id="48132" name="Date Placeholder 4"/>
          <p:cNvSpPr>
            <a:spLocks noGrp="1"/>
          </p:cNvSpPr>
          <p:nvPr>
            <p:ph type="dt" sz="quarter" idx="11"/>
          </p:nvPr>
        </p:nvSpPr>
        <p:spPr>
          <a:noFill/>
        </p:spPr>
        <p:txBody>
          <a:bodyPr/>
          <a:lstStyle/>
          <a:p>
            <a:fld id="{6EC79B97-DF9C-4F00-83CF-1883BD916283}" type="datetime1">
              <a:rPr lang="en-US" smtClean="0"/>
              <a:pPr/>
              <a:t>2/24/2011</a:t>
            </a:fld>
            <a:endParaRPr lang="en-US" smtClean="0"/>
          </a:p>
        </p:txBody>
      </p:sp>
      <p:sp>
        <p:nvSpPr>
          <p:cNvPr id="48133" name="TextBox 5"/>
          <p:cNvSpPr txBox="1">
            <a:spLocks noChangeArrowheads="1"/>
          </p:cNvSpPr>
          <p:nvPr/>
        </p:nvSpPr>
        <p:spPr bwMode="auto">
          <a:xfrm>
            <a:off x="304800" y="1143000"/>
            <a:ext cx="4259262" cy="5478462"/>
          </a:xfrm>
          <a:prstGeom prst="rect">
            <a:avLst/>
          </a:prstGeom>
          <a:noFill/>
          <a:ln w="9525">
            <a:noFill/>
            <a:miter lim="800000"/>
            <a:headEnd/>
            <a:tailEnd/>
          </a:ln>
        </p:spPr>
        <p:txBody>
          <a:bodyPr>
            <a:spAutoFit/>
          </a:bodyPr>
          <a:lstStyle/>
          <a:p>
            <a:r>
              <a:rPr lang="en-US" sz="1000" dirty="0"/>
              <a:t>SELECT * FROM </a:t>
            </a:r>
          </a:p>
          <a:p>
            <a:r>
              <a:rPr lang="en-US" sz="1000" dirty="0"/>
              <a:t>(</a:t>
            </a:r>
          </a:p>
          <a:p>
            <a:r>
              <a:rPr lang="en-US" sz="1000" dirty="0"/>
              <a:t>   SELECT /*+  NO_MERGE */ </a:t>
            </a:r>
            <a:r>
              <a:rPr lang="en-US" sz="1000" dirty="0" err="1"/>
              <a:t>c.apples</a:t>
            </a:r>
            <a:r>
              <a:rPr lang="en-US" sz="1000" dirty="0"/>
              <a:t>, </a:t>
            </a:r>
            <a:r>
              <a:rPr lang="en-US" sz="1000" dirty="0" err="1"/>
              <a:t>c.oranges</a:t>
            </a:r>
            <a:r>
              <a:rPr lang="en-US" sz="1000" dirty="0"/>
              <a:t>, </a:t>
            </a:r>
            <a:r>
              <a:rPr lang="en-US" sz="1000" dirty="0" err="1"/>
              <a:t>a.harvest_size</a:t>
            </a:r>
            <a:endParaRPr lang="en-US" sz="1000" dirty="0"/>
          </a:p>
          <a:p>
            <a:r>
              <a:rPr lang="en-US" sz="1000" dirty="0"/>
              <a:t>   FROM a,   c</a:t>
            </a:r>
          </a:p>
          <a:p>
            <a:r>
              <a:rPr lang="en-US" sz="1000" dirty="0"/>
              <a:t>   WHERE</a:t>
            </a:r>
          </a:p>
          <a:p>
            <a:r>
              <a:rPr lang="en-US" sz="1000" dirty="0"/>
              <a:t>      </a:t>
            </a:r>
            <a:r>
              <a:rPr lang="en-US" sz="1000" dirty="0" err="1"/>
              <a:t>a.planted_date</a:t>
            </a:r>
            <a:r>
              <a:rPr lang="en-US" sz="1000" dirty="0"/>
              <a:t> = TO_DATE ('02/10/2008', '</a:t>
            </a:r>
            <a:r>
              <a:rPr lang="en-US" sz="1000" dirty="0" err="1"/>
              <a:t>dd</a:t>
            </a:r>
            <a:r>
              <a:rPr lang="en-US" sz="1000" dirty="0"/>
              <a:t>/mm/</a:t>
            </a:r>
            <a:r>
              <a:rPr lang="en-US" sz="1000" dirty="0" err="1"/>
              <a:t>yyyy</a:t>
            </a:r>
            <a:r>
              <a:rPr lang="en-US" sz="1000" dirty="0"/>
              <a:t>') AND</a:t>
            </a:r>
          </a:p>
          <a:p>
            <a:r>
              <a:rPr lang="en-US" sz="1000" dirty="0"/>
              <a:t>      </a:t>
            </a:r>
            <a:r>
              <a:rPr lang="en-US" sz="1000" dirty="0" err="1"/>
              <a:t>a.pears</a:t>
            </a:r>
            <a:r>
              <a:rPr lang="en-US" sz="1000" dirty="0"/>
              <a:t> = 'D' AND</a:t>
            </a:r>
          </a:p>
          <a:p>
            <a:r>
              <a:rPr lang="en-US" sz="1000" dirty="0"/>
              <a:t>      </a:t>
            </a:r>
            <a:r>
              <a:rPr lang="en-US" sz="1000" dirty="0" err="1"/>
              <a:t>a.green_beans</a:t>
            </a:r>
            <a:r>
              <a:rPr lang="en-US" sz="1000" dirty="0"/>
              <a:t> = '1' AND</a:t>
            </a:r>
          </a:p>
          <a:p>
            <a:r>
              <a:rPr lang="en-US" sz="1000" dirty="0"/>
              <a:t>      </a:t>
            </a:r>
            <a:r>
              <a:rPr lang="en-US" sz="1000" dirty="0" err="1"/>
              <a:t>a.planted_date</a:t>
            </a:r>
            <a:r>
              <a:rPr lang="en-US" sz="1000" dirty="0"/>
              <a:t> = </a:t>
            </a:r>
            <a:r>
              <a:rPr lang="en-US" sz="1000" dirty="0" err="1"/>
              <a:t>c.planted_date</a:t>
            </a:r>
            <a:r>
              <a:rPr lang="en-US" sz="1000" dirty="0"/>
              <a:t> AND</a:t>
            </a:r>
          </a:p>
          <a:p>
            <a:r>
              <a:rPr lang="en-US" sz="1000" dirty="0"/>
              <a:t>      </a:t>
            </a:r>
            <a:r>
              <a:rPr lang="en-US" sz="1000" dirty="0" err="1"/>
              <a:t>a.pears</a:t>
            </a:r>
            <a:r>
              <a:rPr lang="en-US" sz="1000" dirty="0"/>
              <a:t> = </a:t>
            </a:r>
            <a:r>
              <a:rPr lang="en-US" sz="1000" dirty="0" err="1"/>
              <a:t>c.pears</a:t>
            </a:r>
            <a:r>
              <a:rPr lang="en-US" sz="1000" dirty="0"/>
              <a:t> AND</a:t>
            </a:r>
          </a:p>
          <a:p>
            <a:r>
              <a:rPr lang="en-US" sz="1000" dirty="0"/>
              <a:t>      </a:t>
            </a:r>
            <a:r>
              <a:rPr lang="en-US" sz="1000" dirty="0" err="1"/>
              <a:t>a.zuchinis</a:t>
            </a:r>
            <a:r>
              <a:rPr lang="en-US" sz="1000" dirty="0"/>
              <a:t> = </a:t>
            </a:r>
            <a:r>
              <a:rPr lang="en-US" sz="1000" dirty="0" err="1"/>
              <a:t>c.zuchinis</a:t>
            </a:r>
            <a:r>
              <a:rPr lang="en-US" sz="1000" dirty="0"/>
              <a:t> AND</a:t>
            </a:r>
          </a:p>
          <a:p>
            <a:r>
              <a:rPr lang="en-US" sz="1000" dirty="0"/>
              <a:t>      </a:t>
            </a:r>
            <a:r>
              <a:rPr lang="en-US" sz="1000" dirty="0" err="1"/>
              <a:t>a.brocoli</a:t>
            </a:r>
            <a:r>
              <a:rPr lang="en-US" sz="1000" dirty="0"/>
              <a:t> = </a:t>
            </a:r>
            <a:r>
              <a:rPr lang="en-US" sz="1000" dirty="0" err="1"/>
              <a:t>c.brocoli</a:t>
            </a:r>
            <a:r>
              <a:rPr lang="en-US" sz="1000" dirty="0"/>
              <a:t> AND</a:t>
            </a:r>
          </a:p>
          <a:p>
            <a:r>
              <a:rPr lang="en-US" sz="1000" dirty="0"/>
              <a:t>      </a:t>
            </a:r>
            <a:r>
              <a:rPr lang="en-US" sz="1000" dirty="0" err="1"/>
              <a:t>a.zuchinis</a:t>
            </a:r>
            <a:r>
              <a:rPr lang="en-US" sz="1000" dirty="0"/>
              <a:t> = '0236'</a:t>
            </a:r>
          </a:p>
          <a:p>
            <a:r>
              <a:rPr lang="en-US" sz="1000" dirty="0"/>
              <a:t>) X,</a:t>
            </a:r>
          </a:p>
          <a:p>
            <a:r>
              <a:rPr lang="en-US" sz="1000" dirty="0"/>
              <a:t>( </a:t>
            </a:r>
          </a:p>
          <a:p>
            <a:r>
              <a:rPr lang="en-US" sz="1000" dirty="0"/>
              <a:t>    SELECT /*+  NO_MERGE */ </a:t>
            </a:r>
            <a:r>
              <a:rPr lang="en-US" sz="1000" dirty="0" err="1"/>
              <a:t>d.apples</a:t>
            </a:r>
            <a:r>
              <a:rPr lang="en-US" sz="1000" dirty="0"/>
              <a:t>, </a:t>
            </a:r>
            <a:r>
              <a:rPr lang="en-US" sz="1000" dirty="0" err="1"/>
              <a:t>d.oranges</a:t>
            </a:r>
            <a:r>
              <a:rPr lang="en-US" sz="1000" dirty="0"/>
              <a:t>, </a:t>
            </a:r>
            <a:r>
              <a:rPr lang="en-US" sz="1000" dirty="0" err="1"/>
              <a:t>d.harvest_size</a:t>
            </a:r>
            <a:endParaRPr lang="en-US" sz="1000" dirty="0"/>
          </a:p>
          <a:p>
            <a:r>
              <a:rPr lang="en-US" sz="1000" dirty="0"/>
              <a:t>    FROM  d,  g</a:t>
            </a:r>
          </a:p>
          <a:p>
            <a:r>
              <a:rPr lang="en-US" sz="1000" dirty="0"/>
              <a:t>    WHERE</a:t>
            </a:r>
          </a:p>
          <a:p>
            <a:r>
              <a:rPr lang="en-US" sz="1000" dirty="0"/>
              <a:t>    </a:t>
            </a:r>
            <a:r>
              <a:rPr lang="en-US" sz="1000" dirty="0" err="1"/>
              <a:t>d.planted_date</a:t>
            </a:r>
            <a:r>
              <a:rPr lang="en-US" sz="1000" dirty="0"/>
              <a:t> = TO_DATE ('02/10/2008', '</a:t>
            </a:r>
            <a:r>
              <a:rPr lang="en-US" sz="1000" dirty="0" err="1"/>
              <a:t>dd</a:t>
            </a:r>
            <a:r>
              <a:rPr lang="en-US" sz="1000" dirty="0"/>
              <a:t>/mm/</a:t>
            </a:r>
            <a:r>
              <a:rPr lang="en-US" sz="1000" dirty="0" err="1"/>
              <a:t>yyyy</a:t>
            </a:r>
            <a:r>
              <a:rPr lang="en-US" sz="1000" dirty="0"/>
              <a:t>') AND</a:t>
            </a:r>
          </a:p>
          <a:p>
            <a:r>
              <a:rPr lang="en-US" sz="1000" dirty="0"/>
              <a:t>    </a:t>
            </a:r>
            <a:r>
              <a:rPr lang="en-US" sz="1000" dirty="0" err="1"/>
              <a:t>g.planted_date</a:t>
            </a:r>
            <a:r>
              <a:rPr lang="en-US" sz="1000" dirty="0"/>
              <a:t> = TO_DATE ('02/10/2008', '</a:t>
            </a:r>
            <a:r>
              <a:rPr lang="en-US" sz="1000" dirty="0" err="1"/>
              <a:t>dd</a:t>
            </a:r>
            <a:r>
              <a:rPr lang="en-US" sz="1000" dirty="0"/>
              <a:t>/mm/</a:t>
            </a:r>
            <a:r>
              <a:rPr lang="en-US" sz="1000" dirty="0" err="1"/>
              <a:t>yyyy</a:t>
            </a:r>
            <a:r>
              <a:rPr lang="en-US" sz="1000" dirty="0"/>
              <a:t>') AND</a:t>
            </a:r>
          </a:p>
          <a:p>
            <a:r>
              <a:rPr lang="en-US" sz="1000" dirty="0"/>
              <a:t>    </a:t>
            </a:r>
            <a:r>
              <a:rPr lang="en-US" sz="1000" dirty="0" err="1"/>
              <a:t>g.apples</a:t>
            </a:r>
            <a:r>
              <a:rPr lang="en-US" sz="1000" dirty="0"/>
              <a:t> = </a:t>
            </a:r>
            <a:r>
              <a:rPr lang="en-US" sz="1000" dirty="0" err="1"/>
              <a:t>d.apples</a:t>
            </a:r>
            <a:r>
              <a:rPr lang="en-US" sz="1000" dirty="0"/>
              <a:t> AND</a:t>
            </a:r>
          </a:p>
          <a:p>
            <a:r>
              <a:rPr lang="en-US" sz="1000" dirty="0"/>
              <a:t>    </a:t>
            </a:r>
            <a:r>
              <a:rPr lang="en-US" sz="1000" dirty="0" err="1"/>
              <a:t>d.oranges</a:t>
            </a:r>
            <a:r>
              <a:rPr lang="en-US" sz="1000" dirty="0"/>
              <a:t> = </a:t>
            </a:r>
            <a:r>
              <a:rPr lang="en-US" sz="1000" dirty="0" err="1"/>
              <a:t>g.oranges</a:t>
            </a:r>
            <a:r>
              <a:rPr lang="en-US" sz="1000" dirty="0"/>
              <a:t> AND</a:t>
            </a:r>
          </a:p>
          <a:p>
            <a:r>
              <a:rPr lang="en-US" sz="1000" dirty="0"/>
              <a:t>    </a:t>
            </a:r>
            <a:r>
              <a:rPr lang="en-US" sz="1000" dirty="0" err="1"/>
              <a:t>d.pears</a:t>
            </a:r>
            <a:r>
              <a:rPr lang="en-US" sz="1000" dirty="0"/>
              <a:t> = 'D' AND</a:t>
            </a:r>
          </a:p>
          <a:p>
            <a:r>
              <a:rPr lang="en-US" sz="1000" dirty="0"/>
              <a:t>    </a:t>
            </a:r>
            <a:r>
              <a:rPr lang="en-US" sz="1000" dirty="0" err="1"/>
              <a:t>g.pears</a:t>
            </a:r>
            <a:r>
              <a:rPr lang="en-US" sz="1000" dirty="0"/>
              <a:t> = 'D' AND</a:t>
            </a:r>
          </a:p>
          <a:p>
            <a:r>
              <a:rPr lang="en-US" sz="1000" dirty="0"/>
              <a:t>    </a:t>
            </a:r>
            <a:r>
              <a:rPr lang="en-US" sz="1000" dirty="0" err="1"/>
              <a:t>g.pears</a:t>
            </a:r>
            <a:r>
              <a:rPr lang="en-US" sz="1000" dirty="0"/>
              <a:t> = </a:t>
            </a:r>
            <a:r>
              <a:rPr lang="en-US" sz="1000" dirty="0" err="1"/>
              <a:t>d.pears</a:t>
            </a:r>
            <a:r>
              <a:rPr lang="en-US" sz="1000" dirty="0"/>
              <a:t> AND</a:t>
            </a:r>
          </a:p>
          <a:p>
            <a:r>
              <a:rPr lang="en-US" sz="1000" dirty="0"/>
              <a:t>    </a:t>
            </a:r>
            <a:r>
              <a:rPr lang="en-US" sz="1000" dirty="0" err="1"/>
              <a:t>g.harvest_size</a:t>
            </a:r>
            <a:r>
              <a:rPr lang="en-US" sz="1000" dirty="0"/>
              <a:t> = </a:t>
            </a:r>
            <a:r>
              <a:rPr lang="en-US" sz="1000" dirty="0" err="1"/>
              <a:t>d.harvest_size</a:t>
            </a:r>
            <a:r>
              <a:rPr lang="en-US" sz="1000" dirty="0"/>
              <a:t> AND</a:t>
            </a:r>
          </a:p>
          <a:p>
            <a:r>
              <a:rPr lang="en-US" sz="1000" dirty="0"/>
              <a:t>    (</a:t>
            </a:r>
            <a:r>
              <a:rPr lang="en-US" sz="1000" dirty="0" err="1"/>
              <a:t>d.lemons</a:t>
            </a:r>
            <a:r>
              <a:rPr lang="en-US" sz="1000" dirty="0"/>
              <a:t> = 0 OR </a:t>
            </a:r>
            <a:r>
              <a:rPr lang="en-US" sz="1000" dirty="0" err="1"/>
              <a:t>d.lemons</a:t>
            </a:r>
            <a:r>
              <a:rPr lang="en-US" sz="1000" dirty="0"/>
              <a:t> IS NULL) AND</a:t>
            </a:r>
          </a:p>
          <a:p>
            <a:r>
              <a:rPr lang="en-US" sz="1000" dirty="0"/>
              <a:t>    (</a:t>
            </a:r>
            <a:r>
              <a:rPr lang="en-US" sz="1000" dirty="0" err="1"/>
              <a:t>g.lemons</a:t>
            </a:r>
            <a:r>
              <a:rPr lang="en-US" sz="1000" dirty="0"/>
              <a:t> = 0 OR  </a:t>
            </a:r>
            <a:r>
              <a:rPr lang="en-US" sz="1000" dirty="0" err="1"/>
              <a:t>g.lemons</a:t>
            </a:r>
            <a:r>
              <a:rPr lang="en-US" sz="1000" dirty="0"/>
              <a:t> IS NULL)</a:t>
            </a:r>
          </a:p>
          <a:p>
            <a:r>
              <a:rPr lang="en-US" sz="1000" dirty="0"/>
              <a:t>) Y</a:t>
            </a:r>
          </a:p>
          <a:p>
            <a:r>
              <a:rPr lang="en-US" sz="1000" dirty="0"/>
              <a:t>WHERE</a:t>
            </a:r>
          </a:p>
          <a:p>
            <a:r>
              <a:rPr lang="en-US" sz="1000" dirty="0" err="1"/>
              <a:t>X.oranges</a:t>
            </a:r>
            <a:r>
              <a:rPr lang="en-US" sz="1000" dirty="0"/>
              <a:t> = </a:t>
            </a:r>
            <a:r>
              <a:rPr lang="en-US" sz="1000" dirty="0" err="1"/>
              <a:t>Y.oranges</a:t>
            </a:r>
            <a:r>
              <a:rPr lang="en-US" sz="1000" dirty="0"/>
              <a:t> AND</a:t>
            </a:r>
          </a:p>
          <a:p>
            <a:r>
              <a:rPr lang="en-US" sz="1000" dirty="0" err="1"/>
              <a:t>X.apples</a:t>
            </a:r>
            <a:r>
              <a:rPr lang="en-US" sz="1000" dirty="0"/>
              <a:t> = </a:t>
            </a:r>
            <a:r>
              <a:rPr lang="en-US" sz="1000" dirty="0" err="1"/>
              <a:t>Y.apples</a:t>
            </a:r>
            <a:r>
              <a:rPr lang="en-US" sz="1000" dirty="0"/>
              <a:t> AND</a:t>
            </a:r>
          </a:p>
          <a:p>
            <a:r>
              <a:rPr lang="en-US" sz="1000" dirty="0" err="1"/>
              <a:t>X.harvest_size</a:t>
            </a:r>
            <a:r>
              <a:rPr lang="en-US" sz="1000" dirty="0"/>
              <a:t> = </a:t>
            </a:r>
            <a:r>
              <a:rPr lang="en-US" sz="1000" dirty="0" err="1"/>
              <a:t>Y.harvest_size</a:t>
            </a:r>
            <a:r>
              <a:rPr lang="en-US" sz="1000" dirty="0"/>
              <a:t>;</a:t>
            </a:r>
          </a:p>
          <a:p>
            <a:endParaRPr lang="en-US" sz="1000" dirty="0"/>
          </a:p>
          <a:p>
            <a:endParaRPr lang="en-US" sz="1000" dirty="0"/>
          </a:p>
        </p:txBody>
      </p:sp>
      <p:sp>
        <p:nvSpPr>
          <p:cNvPr id="48136" name="TextBox 8"/>
          <p:cNvSpPr txBox="1">
            <a:spLocks noChangeArrowheads="1"/>
          </p:cNvSpPr>
          <p:nvPr/>
        </p:nvSpPr>
        <p:spPr bwMode="auto">
          <a:xfrm>
            <a:off x="3540125" y="5121275"/>
            <a:ext cx="4637088" cy="1322388"/>
          </a:xfrm>
          <a:prstGeom prst="rect">
            <a:avLst/>
          </a:prstGeom>
          <a:noFill/>
          <a:ln w="9525">
            <a:noFill/>
            <a:miter lim="800000"/>
            <a:headEnd/>
            <a:tailEnd/>
          </a:ln>
        </p:spPr>
        <p:txBody>
          <a:bodyPr>
            <a:spAutoFit/>
          </a:bodyPr>
          <a:lstStyle/>
          <a:p>
            <a:r>
              <a:rPr lang="en-US" sz="1600"/>
              <a:t>This final version runs in</a:t>
            </a:r>
          </a:p>
          <a:p>
            <a:r>
              <a:rPr lang="en-US" sz="1600"/>
              <a:t>elapsed </a:t>
            </a:r>
            <a:r>
              <a:rPr lang="en-US" sz="1600" b="1"/>
              <a:t>0.33 secs</a:t>
            </a:r>
            <a:r>
              <a:rPr lang="en-US" sz="1600"/>
              <a:t> and 12K logical reads</a:t>
            </a:r>
          </a:p>
          <a:p>
            <a:r>
              <a:rPr lang="en-US" sz="1600"/>
              <a:t>down from an original</a:t>
            </a:r>
          </a:p>
          <a:p>
            <a:r>
              <a:rPr lang="en-US" sz="1600"/>
              <a:t>elapsed </a:t>
            </a:r>
            <a:r>
              <a:rPr lang="en-US" sz="1600" b="1"/>
              <a:t>4.5 secs</a:t>
            </a:r>
            <a:r>
              <a:rPr lang="en-US" sz="1600"/>
              <a:t> and 1M logical reads</a:t>
            </a:r>
          </a:p>
          <a:p>
            <a:endParaRPr lang="en-US" sz="160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05" y="-244419"/>
            <a:ext cx="8458200" cy="914400"/>
          </a:xfrm>
        </p:spPr>
        <p:txBody>
          <a:bodyPr>
            <a:normAutofit fontScale="90000"/>
          </a:bodyPr>
          <a:lstStyle/>
          <a:p>
            <a:r>
              <a:rPr lang="en-US" dirty="0" smtClean="0"/>
              <a:t>What tools to use to create VST diagrams?</a:t>
            </a:r>
            <a:endParaRPr lang="en-US" dirty="0"/>
          </a:p>
        </p:txBody>
      </p:sp>
      <p:sp>
        <p:nvSpPr>
          <p:cNvPr id="3" name="Content Placeholder 2"/>
          <p:cNvSpPr>
            <a:spLocks noGrp="1"/>
          </p:cNvSpPr>
          <p:nvPr>
            <p:ph idx="1"/>
          </p:nvPr>
        </p:nvSpPr>
        <p:spPr/>
        <p:txBody>
          <a:bodyPr/>
          <a:lstStyle/>
          <a:p>
            <a:r>
              <a:rPr lang="en-US" dirty="0" smtClean="0"/>
              <a:t>Paper</a:t>
            </a:r>
          </a:p>
          <a:p>
            <a:pPr lvl="1"/>
            <a:r>
              <a:rPr lang="en-US" dirty="0" smtClean="0"/>
              <a:t>Modifications messy and difficult</a:t>
            </a:r>
          </a:p>
          <a:p>
            <a:r>
              <a:rPr lang="en-US" dirty="0" smtClean="0"/>
              <a:t>PowerPoint</a:t>
            </a:r>
          </a:p>
          <a:p>
            <a:pPr lvl="1"/>
            <a:r>
              <a:rPr lang="en-US" dirty="0" smtClean="0"/>
              <a:t>Can move things around</a:t>
            </a:r>
          </a:p>
          <a:p>
            <a:pPr lvl="1"/>
            <a:r>
              <a:rPr lang="en-US" dirty="0" smtClean="0"/>
              <a:t>Sticky connectors</a:t>
            </a:r>
          </a:p>
          <a:p>
            <a:pPr lvl="1"/>
            <a:r>
              <a:rPr lang="en-US" dirty="0" smtClean="0"/>
              <a:t>Easy to modify</a:t>
            </a:r>
          </a:p>
          <a:p>
            <a:r>
              <a:rPr lang="en-US" dirty="0" smtClean="0"/>
              <a:t>DB Optimizer</a:t>
            </a:r>
          </a:p>
          <a:p>
            <a:pPr lvl="1"/>
            <a:r>
              <a:rPr lang="en-US" dirty="0" smtClean="0"/>
              <a:t>Automatic and still modifiable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0" y="-155277"/>
            <a:ext cx="7275513" cy="630238"/>
          </a:xfrm>
        </p:spPr>
        <p:txBody>
          <a:bodyPr>
            <a:normAutofit/>
          </a:bodyPr>
          <a:lstStyle/>
          <a:p>
            <a:pPr eaLnBrk="1" hangingPunct="1"/>
            <a:r>
              <a:rPr lang="en-US" sz="3200" dirty="0" smtClean="0"/>
              <a:t>Launch: Pressure</a:t>
            </a:r>
          </a:p>
        </p:txBody>
      </p:sp>
      <p:pic>
        <p:nvPicPr>
          <p:cNvPr id="19460" name="Picture 3" descr="shuttle"/>
          <p:cNvPicPr>
            <a:picLocks noChangeAspect="1" noChangeArrowheads="1"/>
          </p:cNvPicPr>
          <p:nvPr/>
        </p:nvPicPr>
        <p:blipFill>
          <a:blip r:embed="rId3" cstate="print"/>
          <a:srcRect/>
          <a:stretch>
            <a:fillRect/>
          </a:stretch>
        </p:blipFill>
        <p:spPr bwMode="auto">
          <a:xfrm>
            <a:off x="3117850" y="3084513"/>
            <a:ext cx="2095500" cy="3067050"/>
          </a:xfrm>
          <a:prstGeom prst="rect">
            <a:avLst/>
          </a:prstGeom>
          <a:noFill/>
          <a:ln w="9525">
            <a:noFill/>
            <a:miter lim="800000"/>
            <a:headEnd/>
            <a:tailEnd/>
          </a:ln>
        </p:spPr>
      </p:pic>
      <p:sp>
        <p:nvSpPr>
          <p:cNvPr id="19461" name="Text Box 4"/>
          <p:cNvSpPr txBox="1">
            <a:spLocks noChangeArrowheads="1"/>
          </p:cNvSpPr>
          <p:nvPr/>
        </p:nvSpPr>
        <p:spPr bwMode="auto">
          <a:xfrm>
            <a:off x="2320925" y="1152525"/>
            <a:ext cx="3917950" cy="2289175"/>
          </a:xfrm>
          <a:prstGeom prst="rect">
            <a:avLst/>
          </a:prstGeom>
          <a:noFill/>
          <a:ln w="9525">
            <a:noFill/>
            <a:miter lim="800000"/>
            <a:headEnd/>
            <a:tailEnd/>
          </a:ln>
        </p:spPr>
        <p:txBody>
          <a:bodyPr wrap="none">
            <a:spAutoFit/>
          </a:bodyPr>
          <a:lstStyle/>
          <a:p>
            <a:r>
              <a:rPr lang="en-US" sz="3600">
                <a:solidFill>
                  <a:srgbClr val="990000"/>
                </a:solidFill>
                <a:latin typeface="Times New Roman" pitchFamily="18" charset="0"/>
              </a:rPr>
              <a:t>Midnight before </a:t>
            </a:r>
            <a:br>
              <a:rPr lang="en-US" sz="3600">
                <a:solidFill>
                  <a:srgbClr val="990000"/>
                </a:solidFill>
                <a:latin typeface="Times New Roman" pitchFamily="18" charset="0"/>
              </a:rPr>
            </a:br>
            <a:r>
              <a:rPr lang="en-US" sz="3600">
                <a:solidFill>
                  <a:srgbClr val="990000"/>
                </a:solidFill>
                <a:latin typeface="Times New Roman" pitchFamily="18" charset="0"/>
              </a:rPr>
              <a:t>January 28, 1986 </a:t>
            </a:r>
            <a:br>
              <a:rPr lang="en-US" sz="3600">
                <a:solidFill>
                  <a:srgbClr val="990000"/>
                </a:solidFill>
                <a:latin typeface="Times New Roman" pitchFamily="18" charset="0"/>
              </a:rPr>
            </a:br>
            <a:r>
              <a:rPr lang="en-US" sz="3600">
                <a:solidFill>
                  <a:srgbClr val="990000"/>
                </a:solidFill>
                <a:latin typeface="Times New Roman" pitchFamily="18" charset="0"/>
              </a:rPr>
              <a:t>Lives are on the line</a:t>
            </a:r>
            <a:r>
              <a:rPr lang="en-US" sz="3600">
                <a:solidFill>
                  <a:srgbClr val="FFFFFF"/>
                </a:solidFill>
                <a:latin typeface="Times New Roman" pitchFamily="18" charset="0"/>
              </a:rPr>
              <a:t/>
            </a:r>
            <a:br>
              <a:rPr lang="en-US" sz="3600">
                <a:solidFill>
                  <a:srgbClr val="FFFFFF"/>
                </a:solidFill>
                <a:latin typeface="Times New Roman" pitchFamily="18" charset="0"/>
              </a:rPr>
            </a:br>
            <a:endParaRPr lang="en-US" sz="3600">
              <a:solidFill>
                <a:srgbClr val="FFFFFF"/>
              </a:solidFill>
              <a:latin typeface="Times New Roman" pitchFamily="18" charset="0"/>
            </a:endParaRPr>
          </a:p>
        </p:txBody>
      </p:sp>
      <p:sp>
        <p:nvSpPr>
          <p:cNvPr id="6" name="Rectangle 3"/>
          <p:cNvSpPr txBox="1">
            <a:spLocks noChangeArrowheads="1"/>
          </p:cNvSpPr>
          <p:nvPr/>
        </p:nvSpPr>
        <p:spPr bwMode="auto">
          <a:xfrm>
            <a:off x="5586413" y="5838825"/>
            <a:ext cx="3146425" cy="388938"/>
          </a:xfrm>
          <a:prstGeom prst="rect">
            <a:avLst/>
          </a:prstGeom>
          <a:noFill/>
          <a:ln w="9525">
            <a:noFill/>
            <a:miter lim="800000"/>
            <a:headEnd/>
            <a:tailEnd/>
          </a:ln>
        </p:spPr>
        <p:txBody>
          <a:bodyPr/>
          <a:lstStyle/>
          <a:p>
            <a:pPr marL="171450" indent="-171450">
              <a:lnSpc>
                <a:spcPct val="125000"/>
              </a:lnSpc>
              <a:spcBef>
                <a:spcPct val="30000"/>
              </a:spcBef>
              <a:buClr>
                <a:srgbClr val="C4262E"/>
              </a:buClr>
              <a:buSzPct val="125000"/>
              <a:buFont typeface="Wingdings" pitchFamily="2" charset="2"/>
              <a:buNone/>
              <a:defRPr/>
            </a:pPr>
            <a:r>
              <a:rPr lang="en-US" sz="2000" kern="0">
                <a:solidFill>
                  <a:srgbClr val="565A5C"/>
                </a:solidFill>
                <a:latin typeface="+mn-lt"/>
              </a:rPr>
              <a:t>Thanks to Edward Tufte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53" y="-258795"/>
            <a:ext cx="8458200" cy="914400"/>
          </a:xfrm>
        </p:spPr>
        <p:txBody>
          <a:bodyPr/>
          <a:lstStyle/>
          <a:p>
            <a:r>
              <a:rPr lang="en-US" dirty="0" smtClean="0"/>
              <a:t>Visual SQL Tuning  (VST)</a:t>
            </a:r>
            <a:endParaRPr lang="en-US" dirty="0"/>
          </a:p>
        </p:txBody>
      </p:sp>
      <p:pic>
        <p:nvPicPr>
          <p:cNvPr id="47105" name="Picture 1"/>
          <p:cNvPicPr>
            <a:picLocks noChangeAspect="1" noChangeArrowheads="1"/>
          </p:cNvPicPr>
          <p:nvPr/>
        </p:nvPicPr>
        <p:blipFill>
          <a:blip r:embed="rId3" cstate="print"/>
          <a:srcRect/>
          <a:stretch>
            <a:fillRect/>
          </a:stretch>
        </p:blipFill>
        <p:spPr bwMode="auto">
          <a:xfrm>
            <a:off x="2268537" y="1143000"/>
            <a:ext cx="6875463" cy="4476750"/>
          </a:xfrm>
          <a:prstGeom prst="rect">
            <a:avLst/>
          </a:prstGeom>
          <a:noFill/>
          <a:ln w="9525">
            <a:noFill/>
            <a:miter lim="800000"/>
            <a:headEnd/>
            <a:tailEnd/>
          </a:ln>
          <a:effectLst/>
        </p:spPr>
      </p:pic>
      <p:pic>
        <p:nvPicPr>
          <p:cNvPr id="47106" name="Picture 2"/>
          <p:cNvPicPr>
            <a:picLocks noChangeAspect="1" noChangeArrowheads="1"/>
          </p:cNvPicPr>
          <p:nvPr/>
        </p:nvPicPr>
        <p:blipFill>
          <a:blip r:embed="rId4" cstate="print"/>
          <a:srcRect/>
          <a:stretch>
            <a:fillRect/>
          </a:stretch>
        </p:blipFill>
        <p:spPr bwMode="auto">
          <a:xfrm>
            <a:off x="762000" y="3581400"/>
            <a:ext cx="4505325" cy="2933700"/>
          </a:xfrm>
          <a:prstGeom prst="rect">
            <a:avLst/>
          </a:prstGeom>
          <a:noFill/>
          <a:ln w="38100">
            <a:solidFill>
              <a:schemeClr val="tx1"/>
            </a:solidFill>
            <a:miter lim="800000"/>
            <a:headEnd/>
            <a:tailEnd/>
          </a:ln>
          <a:effectLst/>
        </p:spPr>
      </p:pic>
      <p:cxnSp>
        <p:nvCxnSpPr>
          <p:cNvPr id="5" name="Straight Arrow Connector 4"/>
          <p:cNvCxnSpPr/>
          <p:nvPr/>
        </p:nvCxnSpPr>
        <p:spPr bwMode="auto">
          <a:xfrm flipV="1">
            <a:off x="1828800" y="1828800"/>
            <a:ext cx="2057400" cy="3048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6" name="Straight Arrow Connector 5"/>
          <p:cNvCxnSpPr/>
          <p:nvPr/>
        </p:nvCxnSpPr>
        <p:spPr bwMode="auto">
          <a:xfrm flipV="1">
            <a:off x="1981200" y="1295400"/>
            <a:ext cx="1676400" cy="4572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7" name="Straight Arrow Connector 6"/>
          <p:cNvCxnSpPr/>
          <p:nvPr/>
        </p:nvCxnSpPr>
        <p:spPr bwMode="auto">
          <a:xfrm flipV="1">
            <a:off x="2133600" y="2438400"/>
            <a:ext cx="1676400" cy="1524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8" name="TextBox 7"/>
          <p:cNvSpPr txBox="1"/>
          <p:nvPr/>
        </p:nvSpPr>
        <p:spPr>
          <a:xfrm>
            <a:off x="228600" y="1600200"/>
            <a:ext cx="2057399" cy="1200329"/>
          </a:xfrm>
          <a:prstGeom prst="rect">
            <a:avLst/>
          </a:prstGeom>
          <a:noFill/>
        </p:spPr>
        <p:txBody>
          <a:bodyPr wrap="square" rtlCol="0">
            <a:spAutoFit/>
          </a:bodyPr>
          <a:lstStyle/>
          <a:p>
            <a:r>
              <a:rPr lang="en-US" sz="2400" b="1" dirty="0" smtClean="0">
                <a:solidFill>
                  <a:srgbClr val="00B050"/>
                </a:solidFill>
              </a:rPr>
              <a:t>Table Sizes</a:t>
            </a:r>
          </a:p>
          <a:p>
            <a:r>
              <a:rPr lang="en-US" sz="2400" b="1" dirty="0" smtClean="0"/>
              <a:t>Join Sizes</a:t>
            </a:r>
          </a:p>
          <a:p>
            <a:r>
              <a:rPr lang="en-US" sz="2400" b="1" dirty="0" smtClean="0">
                <a:solidFill>
                  <a:srgbClr val="0070C0"/>
                </a:solidFill>
              </a:rPr>
              <a:t>Filter Ratios</a:t>
            </a:r>
            <a:endParaRPr lang="en-US" sz="2400" b="1" dirty="0" smtClean="0">
              <a:solidFill>
                <a:srgbClr val="00B050"/>
              </a:solidFill>
            </a:endParaRPr>
          </a:p>
        </p:txBody>
      </p:sp>
      <p:sp>
        <p:nvSpPr>
          <p:cNvPr id="20" name="TextBox 19"/>
          <p:cNvSpPr txBox="1"/>
          <p:nvPr/>
        </p:nvSpPr>
        <p:spPr>
          <a:xfrm>
            <a:off x="7086601" y="1371600"/>
            <a:ext cx="1142999" cy="461665"/>
          </a:xfrm>
          <a:prstGeom prst="rect">
            <a:avLst/>
          </a:prstGeom>
          <a:noFill/>
        </p:spPr>
        <p:txBody>
          <a:bodyPr wrap="square" rtlCol="0">
            <a:spAutoFit/>
          </a:bodyPr>
          <a:lstStyle/>
          <a:p>
            <a:r>
              <a:rPr lang="en-US" sz="2400" b="1" dirty="0" smtClean="0">
                <a:solidFill>
                  <a:srgbClr val="0070C0"/>
                </a:solidFill>
              </a:rPr>
              <a:t>Exists</a:t>
            </a:r>
            <a:endParaRPr lang="en-US" sz="2400" b="1" dirty="0" smtClean="0">
              <a:solidFill>
                <a:srgbClr val="00B050"/>
              </a:solidFill>
            </a:endParaRPr>
          </a:p>
        </p:txBody>
      </p:sp>
      <p:cxnSp>
        <p:nvCxnSpPr>
          <p:cNvPr id="21" name="Straight Arrow Connector 20"/>
          <p:cNvCxnSpPr>
            <a:stCxn id="20" idx="2"/>
          </p:cNvCxnSpPr>
          <p:nvPr/>
        </p:nvCxnSpPr>
        <p:spPr bwMode="auto">
          <a:xfrm rot="5400000">
            <a:off x="6993584" y="2231082"/>
            <a:ext cx="1062335" cy="266701"/>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63258" y="-244419"/>
            <a:ext cx="8458200" cy="914400"/>
          </a:xfrm>
        </p:spPr>
        <p:txBody>
          <a:bodyPr/>
          <a:lstStyle/>
          <a:p>
            <a:r>
              <a:rPr lang="en-US" dirty="0" smtClean="0"/>
              <a:t>VST Steps Summary</a:t>
            </a:r>
          </a:p>
        </p:txBody>
      </p:sp>
      <p:sp>
        <p:nvSpPr>
          <p:cNvPr id="49155" name="Content Placeholder 2"/>
          <p:cNvSpPr>
            <a:spLocks noGrp="1"/>
          </p:cNvSpPr>
          <p:nvPr>
            <p:ph idx="1"/>
          </p:nvPr>
        </p:nvSpPr>
        <p:spPr>
          <a:xfrm>
            <a:off x="361950" y="1000125"/>
            <a:ext cx="8782050" cy="5205413"/>
          </a:xfrm>
        </p:spPr>
        <p:txBody>
          <a:bodyPr>
            <a:normAutofit/>
          </a:bodyPr>
          <a:lstStyle/>
          <a:p>
            <a:pPr marL="228600" indent="-228600">
              <a:lnSpc>
                <a:spcPct val="100000"/>
              </a:lnSpc>
              <a:spcBef>
                <a:spcPts val="600"/>
              </a:spcBef>
              <a:buFontTx/>
              <a:buAutoNum type="arabicPeriod"/>
            </a:pPr>
            <a:r>
              <a:rPr lang="en-US" sz="2400" b="1" dirty="0" smtClean="0"/>
              <a:t>Diagram tables  </a:t>
            </a:r>
          </a:p>
          <a:p>
            <a:pPr marL="228600" indent="-228600">
              <a:lnSpc>
                <a:spcPct val="100000"/>
              </a:lnSpc>
              <a:spcBef>
                <a:spcPts val="600"/>
              </a:spcBef>
              <a:buFontTx/>
              <a:buAutoNum type="arabicPeriod"/>
            </a:pPr>
            <a:r>
              <a:rPr lang="en-US" sz="2400" b="1" dirty="0" smtClean="0"/>
              <a:t>Draw connectors for each </a:t>
            </a:r>
            <a:r>
              <a:rPr lang="en-US" sz="2400" b="1" dirty="0" smtClean="0"/>
              <a:t>join</a:t>
            </a:r>
          </a:p>
          <a:p>
            <a:pPr marL="228600" indent="-228600">
              <a:lnSpc>
                <a:spcPct val="100000"/>
              </a:lnSpc>
              <a:spcBef>
                <a:spcPts val="600"/>
              </a:spcBef>
              <a:buFontTx/>
              <a:buAutoNum type="arabicPeriod"/>
            </a:pPr>
            <a:r>
              <a:rPr lang="en-US" sz="2400" b="1" dirty="0" smtClean="0"/>
              <a:t>Mark Filters</a:t>
            </a:r>
            <a:endParaRPr lang="en-US" sz="2400" b="1" dirty="0" smtClean="0"/>
          </a:p>
          <a:p>
            <a:pPr marL="228600" indent="-228600">
              <a:lnSpc>
                <a:spcPct val="100000"/>
              </a:lnSpc>
              <a:spcBef>
                <a:spcPts val="600"/>
              </a:spcBef>
              <a:buFontTx/>
              <a:buAutoNum type="arabicPeriod"/>
            </a:pPr>
            <a:r>
              <a:rPr lang="en-US" sz="2400" dirty="0" smtClean="0"/>
              <a:t>Calculate filter ratios</a:t>
            </a:r>
          </a:p>
          <a:p>
            <a:pPr marL="228600" indent="-228600">
              <a:lnSpc>
                <a:spcPct val="100000"/>
              </a:lnSpc>
              <a:spcBef>
                <a:spcPts val="600"/>
              </a:spcBef>
              <a:buFontTx/>
              <a:buAutoNum type="arabicPeriod"/>
            </a:pPr>
            <a:r>
              <a:rPr lang="en-US" sz="2400" dirty="0" smtClean="0"/>
              <a:t> Calculate </a:t>
            </a:r>
            <a:r>
              <a:rPr lang="en-US" sz="2400" dirty="0" smtClean="0"/>
              <a:t>two table join sizes</a:t>
            </a:r>
          </a:p>
          <a:p>
            <a:pPr marL="228600" indent="-228600">
              <a:lnSpc>
                <a:spcPct val="100000"/>
              </a:lnSpc>
              <a:spcBef>
                <a:spcPts val="600"/>
              </a:spcBef>
              <a:buNone/>
            </a:pPr>
            <a:endParaRPr lang="en-US" sz="2400" dirty="0" smtClean="0"/>
          </a:p>
          <a:p>
            <a:pPr marL="228600" indent="-228600">
              <a:lnSpc>
                <a:spcPct val="100000"/>
              </a:lnSpc>
              <a:spcBef>
                <a:spcPts val="600"/>
              </a:spcBef>
              <a:buFontTx/>
              <a:buNone/>
            </a:pPr>
            <a:r>
              <a:rPr lang="en-US" sz="2000" dirty="0" smtClean="0"/>
              <a:t>Execution Path</a:t>
            </a:r>
          </a:p>
          <a:p>
            <a:pPr marL="228600" indent="-228600">
              <a:lnSpc>
                <a:spcPct val="100000"/>
              </a:lnSpc>
              <a:spcBef>
                <a:spcPts val="600"/>
              </a:spcBef>
            </a:pPr>
            <a:r>
              <a:rPr lang="en-US" sz="2000" dirty="0" smtClean="0"/>
              <a:t>Start at the most selective join filter</a:t>
            </a:r>
          </a:p>
          <a:p>
            <a:pPr marL="228600" indent="-228600">
              <a:lnSpc>
                <a:spcPct val="100000"/>
              </a:lnSpc>
              <a:spcBef>
                <a:spcPts val="600"/>
              </a:spcBef>
            </a:pPr>
            <a:r>
              <a:rPr lang="en-US" sz="2000" dirty="0" smtClean="0"/>
              <a:t>Join to keep the running result set size small</a:t>
            </a:r>
          </a:p>
          <a:p>
            <a:pPr marL="228600" indent="-228600">
              <a:lnSpc>
                <a:spcPct val="100000"/>
              </a:lnSpc>
              <a:spcBef>
                <a:spcPts val="600"/>
              </a:spcBef>
            </a:pPr>
            <a:endParaRPr lang="en-US" sz="2000" dirty="0" smtClean="0"/>
          </a:p>
          <a:p>
            <a:pPr marL="228600" indent="-228600">
              <a:lnSpc>
                <a:spcPct val="100000"/>
              </a:lnSpc>
              <a:spcBef>
                <a:spcPts val="600"/>
              </a:spcBef>
            </a:pPr>
            <a:endParaRPr lang="en-US" sz="2000" dirty="0" smtClean="0"/>
          </a:p>
          <a:p>
            <a:pPr marL="228600" indent="-228600">
              <a:lnSpc>
                <a:spcPct val="100000"/>
              </a:lnSpc>
              <a:spcBef>
                <a:spcPts val="600"/>
              </a:spcBef>
              <a:buNone/>
            </a:pPr>
            <a:r>
              <a:rPr lang="en-US" sz="2000" dirty="0" smtClean="0"/>
              <a:t>Many to Many relationships =  problems</a:t>
            </a:r>
          </a:p>
          <a:p>
            <a:pPr marL="228600" indent="-228600">
              <a:lnSpc>
                <a:spcPct val="100000"/>
              </a:lnSpc>
              <a:spcBef>
                <a:spcPct val="0"/>
              </a:spcBef>
              <a:buFontTx/>
              <a:buAutoNum type="arabicPeriod"/>
            </a:pPr>
            <a:endParaRPr lang="en-US" sz="1600" dirty="0" smtClean="0"/>
          </a:p>
        </p:txBody>
      </p:sp>
      <p:sp>
        <p:nvSpPr>
          <p:cNvPr id="49156" name="Slide Number Placeholder 3"/>
          <p:cNvSpPr>
            <a:spLocks noGrp="1"/>
          </p:cNvSpPr>
          <p:nvPr>
            <p:ph type="sldNum" sz="quarter" idx="10"/>
          </p:nvPr>
        </p:nvSpPr>
        <p:spPr>
          <a:noFill/>
        </p:spPr>
        <p:txBody>
          <a:bodyPr/>
          <a:lstStyle/>
          <a:p>
            <a:fld id="{B870C7AE-34CC-47A7-B3E4-B4775B49F4CE}" type="slidenum">
              <a:rPr lang="en-US" smtClean="0"/>
              <a:pPr/>
              <a:t>61</a:t>
            </a:fld>
            <a:endParaRPr lang="en-US" dirty="0" smtClean="0"/>
          </a:p>
        </p:txBody>
      </p:sp>
      <p:sp>
        <p:nvSpPr>
          <p:cNvPr id="49157" name="Date Placeholder 4"/>
          <p:cNvSpPr>
            <a:spLocks noGrp="1"/>
          </p:cNvSpPr>
          <p:nvPr>
            <p:ph type="dt" sz="quarter" idx="11"/>
          </p:nvPr>
        </p:nvSpPr>
        <p:spPr>
          <a:noFill/>
        </p:spPr>
        <p:txBody>
          <a:bodyPr/>
          <a:lstStyle/>
          <a:p>
            <a:fld id="{5C56C0DC-254E-4F49-AC4A-D0DE78A20020}" type="datetime1">
              <a:rPr lang="en-US" smtClean="0"/>
              <a:pPr/>
              <a:t>2/24/2011</a:t>
            </a:fld>
            <a:endParaRPr lang="en-US" smtClean="0"/>
          </a:p>
        </p:txBody>
      </p:sp>
      <p:grpSp>
        <p:nvGrpSpPr>
          <p:cNvPr id="6" name="Group 56"/>
          <p:cNvGrpSpPr>
            <a:grpSpLocks/>
          </p:cNvGrpSpPr>
          <p:nvPr/>
        </p:nvGrpSpPr>
        <p:grpSpPr bwMode="auto">
          <a:xfrm>
            <a:off x="5638800" y="3505200"/>
            <a:ext cx="3217863" cy="1466850"/>
            <a:chOff x="4927600" y="4889725"/>
            <a:chExt cx="3217863" cy="1466900"/>
          </a:xfrm>
        </p:grpSpPr>
        <p:sp>
          <p:nvSpPr>
            <p:cNvPr id="7" name="TextBox 61"/>
            <p:cNvSpPr txBox="1">
              <a:spLocks noChangeArrowheads="1"/>
            </p:cNvSpPr>
            <p:nvPr/>
          </p:nvSpPr>
          <p:spPr bwMode="auto">
            <a:xfrm>
              <a:off x="4933950" y="5883550"/>
              <a:ext cx="1195388" cy="400050"/>
            </a:xfrm>
            <a:prstGeom prst="rect">
              <a:avLst/>
            </a:prstGeom>
            <a:noFill/>
            <a:ln w="9525">
              <a:solidFill>
                <a:schemeClr val="tx1"/>
              </a:solidFill>
              <a:miter lim="800000"/>
              <a:headEnd/>
              <a:tailEnd/>
            </a:ln>
          </p:spPr>
          <p:txBody>
            <a:bodyPr>
              <a:spAutoFit/>
            </a:bodyPr>
            <a:lstStyle/>
            <a:p>
              <a:r>
                <a:rPr lang="en-US" sz="2000"/>
                <a:t>Parent</a:t>
              </a:r>
            </a:p>
          </p:txBody>
        </p:sp>
        <p:sp>
          <p:nvSpPr>
            <p:cNvPr id="8" name="TextBox 62"/>
            <p:cNvSpPr txBox="1">
              <a:spLocks noChangeArrowheads="1"/>
            </p:cNvSpPr>
            <p:nvPr/>
          </p:nvSpPr>
          <p:spPr bwMode="auto">
            <a:xfrm>
              <a:off x="4927600" y="4889725"/>
              <a:ext cx="1196975" cy="400050"/>
            </a:xfrm>
            <a:prstGeom prst="rect">
              <a:avLst/>
            </a:prstGeom>
            <a:noFill/>
            <a:ln w="9525">
              <a:solidFill>
                <a:schemeClr val="tx1"/>
              </a:solidFill>
              <a:miter lim="800000"/>
              <a:headEnd/>
              <a:tailEnd/>
            </a:ln>
          </p:spPr>
          <p:txBody>
            <a:bodyPr>
              <a:spAutoFit/>
            </a:bodyPr>
            <a:lstStyle/>
            <a:p>
              <a:r>
                <a:rPr lang="en-US" sz="2000"/>
                <a:t>Child</a:t>
              </a:r>
            </a:p>
          </p:txBody>
        </p:sp>
        <p:cxnSp>
          <p:nvCxnSpPr>
            <p:cNvPr id="9" name="Straight Arrow Connector 64"/>
            <p:cNvCxnSpPr>
              <a:cxnSpLocks noChangeShapeType="1"/>
              <a:stCxn id="8" idx="2"/>
              <a:endCxn id="7" idx="0"/>
            </p:cNvCxnSpPr>
            <p:nvPr/>
          </p:nvCxnSpPr>
          <p:spPr bwMode="auto">
            <a:xfrm rot="16200000" flipH="1">
              <a:off x="5231979" y="5583884"/>
              <a:ext cx="593775" cy="5556"/>
            </a:xfrm>
            <a:prstGeom prst="straightConnector1">
              <a:avLst/>
            </a:prstGeom>
            <a:noFill/>
            <a:ln w="9525" algn="ctr">
              <a:solidFill>
                <a:schemeClr val="tx1"/>
              </a:solidFill>
              <a:round/>
              <a:headEnd/>
              <a:tailEnd type="arrow" w="med" len="med"/>
            </a:ln>
          </p:spPr>
        </p:cxnSp>
        <p:sp>
          <p:nvSpPr>
            <p:cNvPr id="10" name="TextBox 68"/>
            <p:cNvSpPr txBox="1">
              <a:spLocks noChangeArrowheads="1"/>
            </p:cNvSpPr>
            <p:nvPr/>
          </p:nvSpPr>
          <p:spPr bwMode="auto">
            <a:xfrm>
              <a:off x="6948488" y="5956575"/>
              <a:ext cx="1196975" cy="400050"/>
            </a:xfrm>
            <a:prstGeom prst="rect">
              <a:avLst/>
            </a:prstGeom>
            <a:noFill/>
            <a:ln w="9525">
              <a:solidFill>
                <a:schemeClr val="tx1"/>
              </a:solidFill>
              <a:miter lim="800000"/>
              <a:headEnd/>
              <a:tailEnd/>
            </a:ln>
          </p:spPr>
          <p:txBody>
            <a:bodyPr>
              <a:spAutoFit/>
            </a:bodyPr>
            <a:lstStyle/>
            <a:p>
              <a:r>
                <a:rPr lang="en-US" sz="2000"/>
                <a:t>Parent</a:t>
              </a:r>
            </a:p>
          </p:txBody>
        </p:sp>
        <p:sp>
          <p:nvSpPr>
            <p:cNvPr id="11" name="TextBox 69"/>
            <p:cNvSpPr txBox="1">
              <a:spLocks noChangeArrowheads="1"/>
            </p:cNvSpPr>
            <p:nvPr/>
          </p:nvSpPr>
          <p:spPr bwMode="auto">
            <a:xfrm>
              <a:off x="6942138" y="4903375"/>
              <a:ext cx="1196975" cy="400050"/>
            </a:xfrm>
            <a:prstGeom prst="rect">
              <a:avLst/>
            </a:prstGeom>
            <a:noFill/>
            <a:ln w="9525">
              <a:solidFill>
                <a:schemeClr val="tx1"/>
              </a:solidFill>
              <a:miter lim="800000"/>
              <a:headEnd/>
              <a:tailEnd/>
            </a:ln>
          </p:spPr>
          <p:txBody>
            <a:bodyPr>
              <a:spAutoFit/>
            </a:bodyPr>
            <a:lstStyle/>
            <a:p>
              <a:r>
                <a:rPr lang="en-US" sz="2000" dirty="0"/>
                <a:t>Child</a:t>
              </a:r>
            </a:p>
          </p:txBody>
        </p:sp>
        <p:cxnSp>
          <p:nvCxnSpPr>
            <p:cNvPr id="12" name="Straight Arrow Connector 70"/>
            <p:cNvCxnSpPr>
              <a:cxnSpLocks noChangeShapeType="1"/>
              <a:stCxn id="11" idx="2"/>
              <a:endCxn id="10" idx="0"/>
            </p:cNvCxnSpPr>
            <p:nvPr/>
          </p:nvCxnSpPr>
          <p:spPr bwMode="auto">
            <a:xfrm rot="16200000" flipH="1">
              <a:off x="7217226" y="5626825"/>
              <a:ext cx="653150" cy="6350"/>
            </a:xfrm>
            <a:prstGeom prst="straightConnector1">
              <a:avLst/>
            </a:prstGeom>
            <a:noFill/>
            <a:ln w="9525" algn="ctr">
              <a:solidFill>
                <a:schemeClr val="tx1"/>
              </a:solidFill>
              <a:round/>
              <a:headEnd type="triangle" w="med" len="med"/>
              <a:tailEnd/>
            </a:ln>
          </p:spPr>
        </p:cxnSp>
        <p:cxnSp>
          <p:nvCxnSpPr>
            <p:cNvPr id="13" name="Straight Arrow Connector 74"/>
            <p:cNvCxnSpPr>
              <a:cxnSpLocks noChangeShapeType="1"/>
              <a:endCxn id="10" idx="0"/>
            </p:cNvCxnSpPr>
            <p:nvPr/>
          </p:nvCxnSpPr>
          <p:spPr bwMode="auto">
            <a:xfrm rot="16200000" flipH="1">
              <a:off x="7112876" y="5522474"/>
              <a:ext cx="672053" cy="196147"/>
            </a:xfrm>
            <a:prstGeom prst="straightConnector1">
              <a:avLst/>
            </a:prstGeom>
            <a:noFill/>
            <a:ln w="9525" algn="ctr">
              <a:solidFill>
                <a:schemeClr val="tx1"/>
              </a:solidFill>
              <a:round/>
              <a:headEnd type="triangle" w="med" len="med"/>
              <a:tailEnd/>
            </a:ln>
          </p:spPr>
        </p:cxnSp>
        <p:cxnSp>
          <p:nvCxnSpPr>
            <p:cNvPr id="14" name="Straight Arrow Connector 78"/>
            <p:cNvCxnSpPr>
              <a:cxnSpLocks noChangeShapeType="1"/>
              <a:endCxn id="10" idx="0"/>
            </p:cNvCxnSpPr>
            <p:nvPr/>
          </p:nvCxnSpPr>
          <p:spPr bwMode="auto">
            <a:xfrm rot="5400000">
              <a:off x="7285068" y="5558307"/>
              <a:ext cx="660177" cy="136359"/>
            </a:xfrm>
            <a:prstGeom prst="straightConnector1">
              <a:avLst/>
            </a:prstGeom>
            <a:noFill/>
            <a:ln w="9525" algn="ctr">
              <a:solidFill>
                <a:schemeClr val="tx1"/>
              </a:solidFill>
              <a:round/>
              <a:headEnd type="triangle" w="med" len="med"/>
              <a:tailEnd/>
            </a:ln>
          </p:spPr>
        </p:cxnSp>
        <p:cxnSp>
          <p:nvCxnSpPr>
            <p:cNvPr id="15" name="Straight Arrow Connector 81"/>
            <p:cNvCxnSpPr>
              <a:cxnSpLocks noChangeShapeType="1"/>
            </p:cNvCxnSpPr>
            <p:nvPr/>
          </p:nvCxnSpPr>
          <p:spPr bwMode="auto">
            <a:xfrm rot="5400000">
              <a:off x="7406323" y="5441046"/>
              <a:ext cx="587919" cy="274864"/>
            </a:xfrm>
            <a:prstGeom prst="straightConnector1">
              <a:avLst/>
            </a:prstGeom>
            <a:noFill/>
            <a:ln w="9525" algn="ctr">
              <a:solidFill>
                <a:schemeClr val="tx1"/>
              </a:solidFill>
              <a:round/>
              <a:headEnd type="triangle" w="med" len="med"/>
              <a:tailEnd/>
            </a:ln>
          </p:spPr>
        </p:cxnSp>
      </p:grpSp>
      <p:grpSp>
        <p:nvGrpSpPr>
          <p:cNvPr id="16" name="Group 75"/>
          <p:cNvGrpSpPr/>
          <p:nvPr/>
        </p:nvGrpSpPr>
        <p:grpSpPr>
          <a:xfrm>
            <a:off x="5257800" y="1066800"/>
            <a:ext cx="3048000" cy="2139950"/>
            <a:chOff x="4800600" y="1752600"/>
            <a:chExt cx="3048000" cy="2139950"/>
          </a:xfrm>
        </p:grpSpPr>
        <p:grpSp>
          <p:nvGrpSpPr>
            <p:cNvPr id="17" name="Group 46"/>
            <p:cNvGrpSpPr>
              <a:grpSpLocks/>
            </p:cNvGrpSpPr>
            <p:nvPr/>
          </p:nvGrpSpPr>
          <p:grpSpPr bwMode="auto">
            <a:xfrm>
              <a:off x="4989823" y="1981200"/>
              <a:ext cx="2553247" cy="1524793"/>
              <a:chOff x="4991004" y="1506474"/>
              <a:chExt cx="2553247" cy="1525293"/>
            </a:xfrm>
          </p:grpSpPr>
          <p:cxnSp>
            <p:nvCxnSpPr>
              <p:cNvPr id="30" name="Straight Connector 39"/>
              <p:cNvCxnSpPr>
                <a:cxnSpLocks noChangeShapeType="1"/>
                <a:stCxn id="29" idx="0"/>
                <a:endCxn id="24" idx="2"/>
              </p:cNvCxnSpPr>
              <p:nvPr/>
            </p:nvCxnSpPr>
            <p:spPr bwMode="auto">
              <a:xfrm rot="5400000" flipH="1" flipV="1">
                <a:off x="6286943" y="1811374"/>
                <a:ext cx="609800" cy="1588"/>
              </a:xfrm>
              <a:prstGeom prst="line">
                <a:avLst/>
              </a:prstGeom>
              <a:noFill/>
              <a:ln w="9525" algn="ctr">
                <a:solidFill>
                  <a:schemeClr val="tx1"/>
                </a:solidFill>
                <a:round/>
                <a:headEnd type="triangle" w="med" len="med"/>
                <a:tailEnd/>
              </a:ln>
            </p:spPr>
          </p:cxnSp>
          <p:cxnSp>
            <p:nvCxnSpPr>
              <p:cNvPr id="31" name="Straight Connector 41"/>
              <p:cNvCxnSpPr>
                <a:cxnSpLocks noChangeShapeType="1"/>
                <a:stCxn id="29" idx="2"/>
                <a:endCxn id="27" idx="0"/>
              </p:cNvCxnSpPr>
              <p:nvPr/>
            </p:nvCxnSpPr>
            <p:spPr bwMode="auto">
              <a:xfrm rot="5400000">
                <a:off x="6286943" y="2649849"/>
                <a:ext cx="609800" cy="1588"/>
              </a:xfrm>
              <a:prstGeom prst="line">
                <a:avLst/>
              </a:prstGeom>
              <a:noFill/>
              <a:ln w="9525" algn="ctr">
                <a:solidFill>
                  <a:schemeClr val="tx1"/>
                </a:solidFill>
                <a:round/>
                <a:headEnd/>
                <a:tailEnd type="triangle" w="med" len="med"/>
              </a:ln>
            </p:spPr>
          </p:cxnSp>
          <p:cxnSp>
            <p:nvCxnSpPr>
              <p:cNvPr id="32" name="Straight Connector 45"/>
              <p:cNvCxnSpPr>
                <a:cxnSpLocks noChangeShapeType="1"/>
                <a:stCxn id="25" idx="0"/>
                <a:endCxn id="24" idx="2"/>
              </p:cNvCxnSpPr>
              <p:nvPr/>
            </p:nvCxnSpPr>
            <p:spPr bwMode="auto">
              <a:xfrm rot="5400000" flipH="1" flipV="1">
                <a:off x="5867884" y="1392314"/>
                <a:ext cx="609800" cy="838119"/>
              </a:xfrm>
              <a:prstGeom prst="line">
                <a:avLst/>
              </a:prstGeom>
              <a:noFill/>
              <a:ln w="9525" algn="ctr">
                <a:solidFill>
                  <a:schemeClr val="tx1"/>
                </a:solidFill>
                <a:round/>
                <a:headEnd type="triangle" w="med" len="med"/>
                <a:tailEnd/>
              </a:ln>
            </p:spPr>
          </p:cxnSp>
          <p:cxnSp>
            <p:nvCxnSpPr>
              <p:cNvPr id="33" name="Straight Connector 49"/>
              <p:cNvCxnSpPr>
                <a:cxnSpLocks noChangeShapeType="1"/>
                <a:stCxn id="22" idx="0"/>
                <a:endCxn id="24" idx="2"/>
              </p:cNvCxnSpPr>
              <p:nvPr/>
            </p:nvCxnSpPr>
            <p:spPr bwMode="auto">
              <a:xfrm rot="5400000" flipH="1" flipV="1">
                <a:off x="5486921" y="1011351"/>
                <a:ext cx="609800" cy="1600045"/>
              </a:xfrm>
              <a:prstGeom prst="line">
                <a:avLst/>
              </a:prstGeom>
              <a:noFill/>
              <a:ln w="9525" algn="ctr">
                <a:solidFill>
                  <a:schemeClr val="tx1"/>
                </a:solidFill>
                <a:round/>
                <a:headEnd type="triangle" w="med" len="med"/>
                <a:tailEnd/>
              </a:ln>
            </p:spPr>
          </p:cxnSp>
          <p:cxnSp>
            <p:nvCxnSpPr>
              <p:cNvPr id="34" name="Straight Connector 54"/>
              <p:cNvCxnSpPr>
                <a:cxnSpLocks noChangeShapeType="1"/>
                <a:stCxn id="22" idx="2"/>
                <a:endCxn id="23" idx="0"/>
              </p:cNvCxnSpPr>
              <p:nvPr/>
            </p:nvCxnSpPr>
            <p:spPr bwMode="auto">
              <a:xfrm rot="5400000">
                <a:off x="4648785" y="2687961"/>
                <a:ext cx="686025" cy="1588"/>
              </a:xfrm>
              <a:prstGeom prst="line">
                <a:avLst/>
              </a:prstGeom>
              <a:noFill/>
              <a:ln w="9525" algn="ctr">
                <a:solidFill>
                  <a:schemeClr val="tx1"/>
                </a:solidFill>
                <a:round/>
                <a:headEnd/>
                <a:tailEnd type="triangle" w="med" len="med"/>
              </a:ln>
            </p:spPr>
          </p:cxnSp>
          <p:cxnSp>
            <p:nvCxnSpPr>
              <p:cNvPr id="35" name="Straight Connector 57"/>
              <p:cNvCxnSpPr>
                <a:cxnSpLocks noChangeShapeType="1"/>
                <a:stCxn id="20" idx="0"/>
                <a:endCxn id="28" idx="0"/>
              </p:cNvCxnSpPr>
              <p:nvPr/>
            </p:nvCxnSpPr>
            <p:spPr bwMode="auto">
              <a:xfrm rot="16200000" flipH="1">
                <a:off x="6788150" y="2236745"/>
                <a:ext cx="595508" cy="840500"/>
              </a:xfrm>
              <a:prstGeom prst="line">
                <a:avLst/>
              </a:prstGeom>
              <a:noFill/>
              <a:ln w="9525" algn="ctr">
                <a:solidFill>
                  <a:schemeClr val="tx1"/>
                </a:solidFill>
                <a:round/>
                <a:headEnd/>
                <a:tailEnd type="triangle" w="med" len="med"/>
              </a:ln>
            </p:spPr>
          </p:cxnSp>
          <p:cxnSp>
            <p:nvCxnSpPr>
              <p:cNvPr id="36" name="Straight Connector 60"/>
              <p:cNvCxnSpPr>
                <a:cxnSpLocks noChangeShapeType="1"/>
                <a:stCxn id="26" idx="0"/>
                <a:endCxn id="24" idx="2"/>
              </p:cNvCxnSpPr>
              <p:nvPr/>
            </p:nvCxnSpPr>
            <p:spPr bwMode="auto">
              <a:xfrm rot="16200000" flipV="1">
                <a:off x="6763147" y="1335170"/>
                <a:ext cx="609800" cy="952408"/>
              </a:xfrm>
              <a:prstGeom prst="line">
                <a:avLst/>
              </a:prstGeom>
              <a:noFill/>
              <a:ln w="9525" algn="ctr">
                <a:solidFill>
                  <a:schemeClr val="tx1"/>
                </a:solidFill>
                <a:round/>
                <a:headEnd type="triangle" w="med" len="med"/>
                <a:tailEnd/>
              </a:ln>
            </p:spPr>
          </p:cxnSp>
        </p:grpSp>
        <p:sp>
          <p:nvSpPr>
            <p:cNvPr id="18" name="TextBox 48"/>
            <p:cNvSpPr txBox="1">
              <a:spLocks noChangeArrowheads="1"/>
            </p:cNvSpPr>
            <p:nvPr/>
          </p:nvSpPr>
          <p:spPr bwMode="auto">
            <a:xfrm>
              <a:off x="6223000" y="2557462"/>
              <a:ext cx="177800" cy="261938"/>
            </a:xfrm>
            <a:prstGeom prst="rect">
              <a:avLst/>
            </a:prstGeom>
            <a:solidFill>
              <a:srgbClr val="00B050"/>
            </a:solidFill>
            <a:ln w="9525">
              <a:noFill/>
              <a:miter lim="800000"/>
              <a:headEnd/>
              <a:tailEnd/>
            </a:ln>
          </p:spPr>
          <p:txBody>
            <a:bodyPr lIns="0" tIns="0" rIns="0" bIns="0"/>
            <a:lstStyle/>
            <a:p>
              <a:r>
                <a:rPr lang="en-US" sz="2000" dirty="0">
                  <a:solidFill>
                    <a:schemeClr val="bg1"/>
                  </a:solidFill>
                </a:rPr>
                <a:t>F </a:t>
              </a:r>
            </a:p>
          </p:txBody>
        </p:sp>
        <p:sp>
          <p:nvSpPr>
            <p:cNvPr id="19" name="TextBox 48"/>
            <p:cNvSpPr txBox="1">
              <a:spLocks noChangeArrowheads="1"/>
            </p:cNvSpPr>
            <p:nvPr/>
          </p:nvSpPr>
          <p:spPr bwMode="auto">
            <a:xfrm>
              <a:off x="6223000" y="3395663"/>
              <a:ext cx="177800" cy="261937"/>
            </a:xfrm>
            <a:prstGeom prst="rect">
              <a:avLst/>
            </a:prstGeom>
            <a:solidFill>
              <a:srgbClr val="00B050"/>
            </a:solidFill>
            <a:ln w="9525">
              <a:noFill/>
              <a:miter lim="800000"/>
              <a:headEnd/>
              <a:tailEnd/>
            </a:ln>
          </p:spPr>
          <p:txBody>
            <a:bodyPr lIns="0" tIns="0" rIns="0" bIns="0"/>
            <a:lstStyle/>
            <a:p>
              <a:r>
                <a:rPr lang="en-US" sz="2000" dirty="0">
                  <a:solidFill>
                    <a:schemeClr val="bg1"/>
                  </a:solidFill>
                </a:rPr>
                <a:t>F </a:t>
              </a:r>
            </a:p>
          </p:txBody>
        </p:sp>
        <p:sp>
          <p:nvSpPr>
            <p:cNvPr id="20" name="TextBox 54"/>
            <p:cNvSpPr txBox="1">
              <a:spLocks noChangeArrowheads="1"/>
            </p:cNvSpPr>
            <p:nvPr/>
          </p:nvSpPr>
          <p:spPr bwMode="auto">
            <a:xfrm>
              <a:off x="6472238" y="2833687"/>
              <a:ext cx="385762" cy="214313"/>
            </a:xfrm>
            <a:prstGeom prst="rect">
              <a:avLst/>
            </a:prstGeom>
            <a:solidFill>
              <a:srgbClr val="FFFF00"/>
            </a:solidFill>
            <a:ln w="9525">
              <a:noFill/>
              <a:miter lim="800000"/>
              <a:headEnd/>
              <a:tailEnd/>
            </a:ln>
          </p:spPr>
          <p:txBody>
            <a:bodyPr lIns="0" tIns="0" rIns="0" bIns="0"/>
            <a:lstStyle/>
            <a:p>
              <a:r>
                <a:rPr lang="en-US" sz="1400" dirty="0" smtClean="0"/>
                <a:t>30%</a:t>
              </a:r>
              <a:endParaRPr lang="en-US" sz="2800" dirty="0"/>
            </a:p>
          </p:txBody>
        </p:sp>
        <p:sp>
          <p:nvSpPr>
            <p:cNvPr id="21" name="TextBox 55"/>
            <p:cNvSpPr txBox="1">
              <a:spLocks noChangeArrowheads="1"/>
            </p:cNvSpPr>
            <p:nvPr/>
          </p:nvSpPr>
          <p:spPr bwMode="auto">
            <a:xfrm>
              <a:off x="6457950" y="3679825"/>
              <a:ext cx="569913" cy="212725"/>
            </a:xfrm>
            <a:prstGeom prst="rect">
              <a:avLst/>
            </a:prstGeom>
            <a:solidFill>
              <a:srgbClr val="FFFF00"/>
            </a:solidFill>
            <a:ln w="9525">
              <a:noFill/>
              <a:miter lim="800000"/>
              <a:headEnd/>
              <a:tailEnd/>
            </a:ln>
          </p:spPr>
          <p:txBody>
            <a:bodyPr lIns="0" tIns="0" rIns="0" bIns="0"/>
            <a:lstStyle/>
            <a:p>
              <a:r>
                <a:rPr lang="en-US" sz="1400" dirty="0" smtClean="0"/>
                <a:t>0.02%</a:t>
              </a:r>
              <a:endParaRPr lang="en-US" sz="2800" dirty="0"/>
            </a:p>
          </p:txBody>
        </p:sp>
        <p:sp>
          <p:nvSpPr>
            <p:cNvPr id="22" name="Rectangle 21"/>
            <p:cNvSpPr/>
            <p:nvPr/>
          </p:nvSpPr>
          <p:spPr>
            <a:xfrm>
              <a:off x="4800600" y="2590800"/>
              <a:ext cx="381000" cy="2286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sp>
          <p:nvSpPr>
            <p:cNvPr id="23" name="Rectangle 22"/>
            <p:cNvSpPr/>
            <p:nvPr/>
          </p:nvSpPr>
          <p:spPr>
            <a:xfrm>
              <a:off x="4800600" y="3505200"/>
              <a:ext cx="381000" cy="2286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24" name="Rectangle 23"/>
            <p:cNvSpPr/>
            <p:nvPr/>
          </p:nvSpPr>
          <p:spPr>
            <a:xfrm>
              <a:off x="6324600" y="1752600"/>
              <a:ext cx="533400" cy="2286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OD</a:t>
              </a:r>
              <a:endParaRPr lang="en-US" dirty="0">
                <a:solidFill>
                  <a:schemeClr val="tx1"/>
                </a:solidFill>
              </a:endParaRPr>
            </a:p>
          </p:txBody>
        </p:sp>
        <p:sp>
          <p:nvSpPr>
            <p:cNvPr id="25" name="Rectangle 24"/>
            <p:cNvSpPr/>
            <p:nvPr/>
          </p:nvSpPr>
          <p:spPr>
            <a:xfrm>
              <a:off x="5562600" y="2590800"/>
              <a:ext cx="381000" cy="2286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t>
              </a:r>
              <a:endParaRPr lang="en-US" dirty="0">
                <a:solidFill>
                  <a:schemeClr val="tx1"/>
                </a:solidFill>
              </a:endParaRPr>
            </a:p>
          </p:txBody>
        </p:sp>
        <p:sp>
          <p:nvSpPr>
            <p:cNvPr id="26" name="Rectangle 25"/>
            <p:cNvSpPr/>
            <p:nvPr/>
          </p:nvSpPr>
          <p:spPr>
            <a:xfrm>
              <a:off x="7239000" y="2590800"/>
              <a:ext cx="609600" cy="2286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ODT</a:t>
              </a:r>
              <a:endParaRPr lang="en-US" dirty="0">
                <a:solidFill>
                  <a:schemeClr val="tx1"/>
                </a:solidFill>
              </a:endParaRPr>
            </a:p>
          </p:txBody>
        </p:sp>
        <p:sp>
          <p:nvSpPr>
            <p:cNvPr id="27" name="Rectangle 26"/>
            <p:cNvSpPr/>
            <p:nvPr/>
          </p:nvSpPr>
          <p:spPr>
            <a:xfrm>
              <a:off x="6400800" y="3429000"/>
              <a:ext cx="381000" cy="2286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28" name="Rectangle 27"/>
            <p:cNvSpPr/>
            <p:nvPr/>
          </p:nvSpPr>
          <p:spPr>
            <a:xfrm>
              <a:off x="7239000" y="3429000"/>
              <a:ext cx="533400" cy="2286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OT</a:t>
              </a:r>
              <a:endParaRPr lang="en-US" dirty="0">
                <a:solidFill>
                  <a:schemeClr val="tx1"/>
                </a:solidFill>
              </a:endParaRPr>
            </a:p>
          </p:txBody>
        </p:sp>
        <p:sp>
          <p:nvSpPr>
            <p:cNvPr id="29" name="Rectangle 28"/>
            <p:cNvSpPr/>
            <p:nvPr/>
          </p:nvSpPr>
          <p:spPr>
            <a:xfrm>
              <a:off x="6400800" y="2590800"/>
              <a:ext cx="381000" cy="2286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a:t>
              </a:r>
              <a:endParaRPr lang="en-US" dirty="0">
                <a:solidFill>
                  <a:schemeClr val="tx1"/>
                </a:solidFill>
              </a:endParaRPr>
            </a:p>
          </p:txBody>
        </p:sp>
      </p:grpSp>
      <p:pic>
        <p:nvPicPr>
          <p:cNvPr id="37" name="Picture 2"/>
          <p:cNvPicPr>
            <a:picLocks noChangeAspect="1" noChangeArrowheads="1"/>
          </p:cNvPicPr>
          <p:nvPr/>
        </p:nvPicPr>
        <p:blipFill>
          <a:blip r:embed="rId3" cstate="print"/>
          <a:srcRect/>
          <a:stretch>
            <a:fillRect/>
          </a:stretch>
        </p:blipFill>
        <p:spPr bwMode="auto">
          <a:xfrm>
            <a:off x="5562600" y="5105399"/>
            <a:ext cx="3124200" cy="17337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4294967295"/>
          </p:nvPr>
        </p:nvSpPr>
        <p:spPr bwMode="auto">
          <a:xfrm>
            <a:off x="7562850" y="6553200"/>
            <a:ext cx="1371600" cy="74613"/>
          </a:xfrm>
          <a:prstGeom prst="rect">
            <a:avLst/>
          </a:prstGeom>
          <a:noFill/>
          <a:ln>
            <a:miter lim="800000"/>
            <a:headEnd/>
            <a:tailEnd/>
          </a:ln>
        </p:spPr>
        <p:txBody>
          <a:bodyPr/>
          <a:lstStyle/>
          <a:p>
            <a:pPr algn="r"/>
            <a:r>
              <a:rPr lang="en-US" sz="1200">
                <a:solidFill>
                  <a:srgbClr val="565A5C"/>
                </a:solidFill>
              </a:rPr>
              <a:t>Copyright 2006 Kyle Hailey</a:t>
            </a:r>
          </a:p>
        </p:txBody>
      </p:sp>
      <p:sp>
        <p:nvSpPr>
          <p:cNvPr id="26627" name="Rectangle 2"/>
          <p:cNvSpPr>
            <a:spLocks noGrp="1" noChangeArrowheads="1"/>
          </p:cNvSpPr>
          <p:nvPr>
            <p:ph type="title"/>
          </p:nvPr>
        </p:nvSpPr>
        <p:spPr>
          <a:xfrm>
            <a:off x="130739" y="-345060"/>
            <a:ext cx="7772400" cy="1143000"/>
          </a:xfrm>
        </p:spPr>
        <p:txBody>
          <a:bodyPr/>
          <a:lstStyle/>
          <a:p>
            <a:pPr eaLnBrk="1" hangingPunct="1"/>
            <a:r>
              <a:rPr lang="en-US" dirty="0" smtClean="0"/>
              <a:t>Do You Want?</a:t>
            </a:r>
          </a:p>
        </p:txBody>
      </p:sp>
      <p:pic>
        <p:nvPicPr>
          <p:cNvPr id="26628" name="Picture 3" descr="challenger-thiokol-1-big-tu"/>
          <p:cNvPicPr>
            <a:picLocks noChangeAspect="1" noChangeArrowheads="1"/>
          </p:cNvPicPr>
          <p:nvPr/>
        </p:nvPicPr>
        <p:blipFill>
          <a:blip r:embed="rId3" cstate="print"/>
          <a:srcRect/>
          <a:stretch>
            <a:fillRect/>
          </a:stretch>
        </p:blipFill>
        <p:spPr bwMode="auto">
          <a:xfrm>
            <a:off x="452438" y="2087563"/>
            <a:ext cx="6537325" cy="3567112"/>
          </a:xfrm>
          <a:prstGeom prst="rect">
            <a:avLst/>
          </a:prstGeom>
          <a:solidFill>
            <a:schemeClr val="bg2"/>
          </a:solidFill>
          <a:ln w="9525">
            <a:solidFill>
              <a:schemeClr val="tx1"/>
            </a:solidFill>
            <a:miter lim="800000"/>
            <a:headEnd/>
            <a:tailEnd/>
          </a:ln>
        </p:spPr>
      </p:pic>
      <p:sp>
        <p:nvSpPr>
          <p:cNvPr id="580612" name="Text Box 4"/>
          <p:cNvSpPr txBox="1">
            <a:spLocks noChangeArrowheads="1"/>
          </p:cNvSpPr>
          <p:nvPr/>
        </p:nvSpPr>
        <p:spPr bwMode="auto">
          <a:xfrm>
            <a:off x="2571750" y="1295400"/>
            <a:ext cx="3690938" cy="457200"/>
          </a:xfrm>
          <a:prstGeom prst="rect">
            <a:avLst/>
          </a:prstGeom>
          <a:noFill/>
          <a:ln w="9525">
            <a:noFill/>
            <a:miter lim="800000"/>
            <a:headEnd/>
            <a:tailEnd/>
          </a:ln>
          <a:effectLst/>
        </p:spPr>
        <p:txBody>
          <a:bodyPr>
            <a:spAutoFit/>
          </a:bodyPr>
          <a:lstStyle/>
          <a:p>
            <a:pPr>
              <a:defRPr/>
            </a:pPr>
            <a:r>
              <a:rPr lang="en-US">
                <a:effectLst>
                  <a:outerShdw blurRad="38100" dist="38100" dir="2700000" algn="tl">
                    <a:srgbClr val="FFFFFF"/>
                  </a:outerShdw>
                </a:effectLst>
                <a:latin typeface="Arial" charset="0"/>
              </a:rPr>
              <a:t>Engineering Data?</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p:cNvSpPr>
            <a:spLocks noGrp="1"/>
          </p:cNvSpPr>
          <p:nvPr>
            <p:ph type="ftr" sz="quarter" idx="4294967295"/>
          </p:nvPr>
        </p:nvSpPr>
        <p:spPr bwMode="auto">
          <a:xfrm>
            <a:off x="7562850" y="6553200"/>
            <a:ext cx="1371600" cy="74613"/>
          </a:xfrm>
          <a:prstGeom prst="rect">
            <a:avLst/>
          </a:prstGeom>
          <a:noFill/>
          <a:ln>
            <a:miter lim="800000"/>
            <a:headEnd/>
            <a:tailEnd/>
          </a:ln>
        </p:spPr>
        <p:txBody>
          <a:bodyPr/>
          <a:lstStyle/>
          <a:p>
            <a:pPr algn="r"/>
            <a:r>
              <a:rPr lang="en-US" sz="1200">
                <a:solidFill>
                  <a:srgbClr val="565A5C"/>
                </a:solidFill>
              </a:rPr>
              <a:t>Copyright 2006 Kyle Hailey</a:t>
            </a:r>
          </a:p>
        </p:txBody>
      </p:sp>
      <p:sp>
        <p:nvSpPr>
          <p:cNvPr id="27651" name="Rectangle 2"/>
          <p:cNvSpPr>
            <a:spLocks noGrp="1" noChangeArrowheads="1"/>
          </p:cNvSpPr>
          <p:nvPr>
            <p:ph type="title"/>
          </p:nvPr>
        </p:nvSpPr>
        <p:spPr>
          <a:xfrm>
            <a:off x="27221" y="-327807"/>
            <a:ext cx="7772400" cy="1143000"/>
          </a:xfrm>
        </p:spPr>
        <p:txBody>
          <a:bodyPr/>
          <a:lstStyle/>
          <a:p>
            <a:pPr eaLnBrk="1" hangingPunct="1"/>
            <a:r>
              <a:rPr lang="en-US" dirty="0" smtClean="0"/>
              <a:t>Do You Want?</a:t>
            </a:r>
          </a:p>
        </p:txBody>
      </p:sp>
      <p:grpSp>
        <p:nvGrpSpPr>
          <p:cNvPr id="2" name="Group 3"/>
          <p:cNvGrpSpPr>
            <a:grpSpLocks/>
          </p:cNvGrpSpPr>
          <p:nvPr/>
        </p:nvGrpSpPr>
        <p:grpSpPr bwMode="auto">
          <a:xfrm>
            <a:off x="452438" y="2085975"/>
            <a:ext cx="6537325" cy="3829050"/>
            <a:chOff x="261" y="832"/>
            <a:chExt cx="5059" cy="3295"/>
          </a:xfrm>
        </p:grpSpPr>
        <p:pic>
          <p:nvPicPr>
            <p:cNvPr id="27655" name="Picture 4" descr="challenger-thiokol-1-big-tu"/>
            <p:cNvPicPr>
              <a:picLocks noChangeAspect="1" noChangeArrowheads="1"/>
            </p:cNvPicPr>
            <p:nvPr/>
          </p:nvPicPr>
          <p:blipFill>
            <a:blip r:embed="rId3" cstate="print"/>
            <a:srcRect/>
            <a:stretch>
              <a:fillRect/>
            </a:stretch>
          </p:blipFill>
          <p:spPr bwMode="auto">
            <a:xfrm>
              <a:off x="261" y="833"/>
              <a:ext cx="5059" cy="3070"/>
            </a:xfrm>
            <a:prstGeom prst="rect">
              <a:avLst/>
            </a:prstGeom>
            <a:solidFill>
              <a:schemeClr val="bg2"/>
            </a:solidFill>
            <a:ln w="9525">
              <a:noFill/>
              <a:miter lim="800000"/>
              <a:headEnd/>
              <a:tailEnd/>
            </a:ln>
          </p:spPr>
        </p:pic>
        <p:sp>
          <p:nvSpPr>
            <p:cNvPr id="27656" name="Rectangle 5"/>
            <p:cNvSpPr>
              <a:spLocks noChangeArrowheads="1"/>
            </p:cNvSpPr>
            <p:nvPr/>
          </p:nvSpPr>
          <p:spPr bwMode="auto">
            <a:xfrm>
              <a:off x="270" y="832"/>
              <a:ext cx="5044" cy="3295"/>
            </a:xfrm>
            <a:prstGeom prst="rect">
              <a:avLst/>
            </a:prstGeom>
            <a:solidFill>
              <a:srgbClr val="777777">
                <a:alpha val="27843"/>
              </a:srgbClr>
            </a:solidFill>
            <a:ln w="9525">
              <a:solidFill>
                <a:schemeClr val="tx1"/>
              </a:solidFill>
              <a:miter lim="800000"/>
              <a:headEnd/>
              <a:tailEnd/>
            </a:ln>
          </p:spPr>
          <p:txBody>
            <a:bodyPr anchor="ctr">
              <a:spAutoFit/>
            </a:bodyPr>
            <a:lstStyle/>
            <a:p>
              <a:endParaRPr lang="en-US"/>
            </a:p>
          </p:txBody>
        </p:sp>
      </p:grpSp>
      <p:sp>
        <p:nvSpPr>
          <p:cNvPr id="582662" name="Text Box 6"/>
          <p:cNvSpPr txBox="1">
            <a:spLocks noChangeArrowheads="1"/>
          </p:cNvSpPr>
          <p:nvPr/>
        </p:nvSpPr>
        <p:spPr bwMode="auto">
          <a:xfrm>
            <a:off x="2708275" y="1019175"/>
            <a:ext cx="3690938" cy="457200"/>
          </a:xfrm>
          <a:prstGeom prst="rect">
            <a:avLst/>
          </a:prstGeom>
          <a:noFill/>
          <a:ln w="9525">
            <a:noFill/>
            <a:miter lim="800000"/>
            <a:headEnd/>
            <a:tailEnd/>
          </a:ln>
          <a:effectLst/>
        </p:spPr>
        <p:txBody>
          <a:bodyPr>
            <a:spAutoFit/>
          </a:bodyPr>
          <a:lstStyle/>
          <a:p>
            <a:pPr>
              <a:defRPr/>
            </a:pPr>
            <a:r>
              <a:rPr lang="en-US">
                <a:effectLst>
                  <a:outerShdw blurRad="38100" dist="38100" dir="2700000" algn="tl">
                    <a:srgbClr val="FFFFFF"/>
                  </a:outerShdw>
                </a:effectLst>
                <a:latin typeface="Arial" charset="0"/>
              </a:rPr>
              <a:t>Pretty Pictures</a:t>
            </a:r>
          </a:p>
        </p:txBody>
      </p:sp>
      <p:pic>
        <p:nvPicPr>
          <p:cNvPr id="27654" name="Picture 7" descr="shuttle_before1"/>
          <p:cNvPicPr>
            <a:picLocks noChangeAspect="1" noChangeArrowheads="1"/>
          </p:cNvPicPr>
          <p:nvPr/>
        </p:nvPicPr>
        <p:blipFill>
          <a:blip r:embed="rId4" cstate="print"/>
          <a:srcRect/>
          <a:stretch>
            <a:fillRect/>
          </a:stretch>
        </p:blipFill>
        <p:spPr bwMode="auto">
          <a:xfrm>
            <a:off x="2520950" y="1768475"/>
            <a:ext cx="5548313" cy="362108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3"/>
          <p:cNvSpPr>
            <a:spLocks noGrp="1"/>
          </p:cNvSpPr>
          <p:nvPr>
            <p:ph type="ftr" sz="quarter" idx="4294967295"/>
          </p:nvPr>
        </p:nvSpPr>
        <p:spPr bwMode="auto">
          <a:xfrm>
            <a:off x="7562850" y="6553200"/>
            <a:ext cx="1371600" cy="74613"/>
          </a:xfrm>
          <a:prstGeom prst="rect">
            <a:avLst/>
          </a:prstGeom>
          <a:noFill/>
          <a:ln>
            <a:miter lim="800000"/>
            <a:headEnd/>
            <a:tailEnd/>
          </a:ln>
        </p:spPr>
        <p:txBody>
          <a:bodyPr/>
          <a:lstStyle/>
          <a:p>
            <a:pPr algn="r"/>
            <a:r>
              <a:rPr lang="en-US" sz="1200">
                <a:solidFill>
                  <a:srgbClr val="565A5C"/>
                </a:solidFill>
              </a:rPr>
              <a:t>Copyright 2006 Kyle Hailey</a:t>
            </a:r>
          </a:p>
        </p:txBody>
      </p:sp>
      <p:sp>
        <p:nvSpPr>
          <p:cNvPr id="28675" name="Rectangle 2"/>
          <p:cNvSpPr>
            <a:spLocks noGrp="1" noChangeArrowheads="1"/>
          </p:cNvSpPr>
          <p:nvPr>
            <p:ph type="title"/>
          </p:nvPr>
        </p:nvSpPr>
        <p:spPr>
          <a:xfrm>
            <a:off x="61671" y="-327807"/>
            <a:ext cx="7772400" cy="1143000"/>
          </a:xfrm>
        </p:spPr>
        <p:txBody>
          <a:bodyPr/>
          <a:lstStyle/>
          <a:p>
            <a:pPr eaLnBrk="1" hangingPunct="1"/>
            <a:r>
              <a:rPr lang="en-US" sz="3600" dirty="0" smtClean="0"/>
              <a:t>Do You Want?</a:t>
            </a:r>
          </a:p>
        </p:txBody>
      </p:sp>
      <p:grpSp>
        <p:nvGrpSpPr>
          <p:cNvPr id="2" name="Group 3"/>
          <p:cNvGrpSpPr>
            <a:grpSpLocks/>
          </p:cNvGrpSpPr>
          <p:nvPr/>
        </p:nvGrpSpPr>
        <p:grpSpPr bwMode="auto">
          <a:xfrm>
            <a:off x="452438" y="2085975"/>
            <a:ext cx="6537325" cy="3829050"/>
            <a:chOff x="261" y="832"/>
            <a:chExt cx="5059" cy="3295"/>
          </a:xfrm>
        </p:grpSpPr>
        <p:pic>
          <p:nvPicPr>
            <p:cNvPr id="28682" name="Picture 4" descr="challenger-thiokol-1-big-tu"/>
            <p:cNvPicPr>
              <a:picLocks noChangeAspect="1" noChangeArrowheads="1"/>
            </p:cNvPicPr>
            <p:nvPr/>
          </p:nvPicPr>
          <p:blipFill>
            <a:blip r:embed="rId3" cstate="print"/>
            <a:srcRect/>
            <a:stretch>
              <a:fillRect/>
            </a:stretch>
          </p:blipFill>
          <p:spPr bwMode="auto">
            <a:xfrm>
              <a:off x="261" y="833"/>
              <a:ext cx="5059" cy="3070"/>
            </a:xfrm>
            <a:prstGeom prst="rect">
              <a:avLst/>
            </a:prstGeom>
            <a:solidFill>
              <a:schemeClr val="bg2"/>
            </a:solidFill>
            <a:ln w="9525">
              <a:noFill/>
              <a:miter lim="800000"/>
              <a:headEnd/>
              <a:tailEnd/>
            </a:ln>
          </p:spPr>
        </p:pic>
        <p:sp>
          <p:nvSpPr>
            <p:cNvPr id="28683" name="Rectangle 5"/>
            <p:cNvSpPr>
              <a:spLocks noChangeArrowheads="1"/>
            </p:cNvSpPr>
            <p:nvPr/>
          </p:nvSpPr>
          <p:spPr bwMode="auto">
            <a:xfrm>
              <a:off x="270" y="832"/>
              <a:ext cx="5044" cy="3295"/>
            </a:xfrm>
            <a:prstGeom prst="rect">
              <a:avLst/>
            </a:prstGeom>
            <a:solidFill>
              <a:srgbClr val="777777">
                <a:alpha val="27843"/>
              </a:srgbClr>
            </a:solidFill>
            <a:ln w="9525">
              <a:solidFill>
                <a:schemeClr val="tx1"/>
              </a:solidFill>
              <a:miter lim="800000"/>
              <a:headEnd/>
              <a:tailEnd/>
            </a:ln>
          </p:spPr>
          <p:txBody>
            <a:bodyPr anchor="ctr">
              <a:spAutoFit/>
            </a:bodyPr>
            <a:lstStyle/>
            <a:p>
              <a:endParaRPr lang="en-US"/>
            </a:p>
          </p:txBody>
        </p:sp>
      </p:grpSp>
      <p:sp>
        <p:nvSpPr>
          <p:cNvPr id="584710" name="Text Box 6"/>
          <p:cNvSpPr txBox="1">
            <a:spLocks noChangeArrowheads="1"/>
          </p:cNvSpPr>
          <p:nvPr/>
        </p:nvSpPr>
        <p:spPr bwMode="auto">
          <a:xfrm>
            <a:off x="2708275" y="1019175"/>
            <a:ext cx="3690938" cy="457200"/>
          </a:xfrm>
          <a:prstGeom prst="rect">
            <a:avLst/>
          </a:prstGeom>
          <a:noFill/>
          <a:ln w="9525">
            <a:noFill/>
            <a:miter lim="800000"/>
            <a:headEnd/>
            <a:tailEnd/>
          </a:ln>
          <a:effectLst/>
        </p:spPr>
        <p:txBody>
          <a:bodyPr>
            <a:spAutoFit/>
          </a:bodyPr>
          <a:lstStyle/>
          <a:p>
            <a:pPr>
              <a:defRPr/>
            </a:pPr>
            <a:r>
              <a:rPr lang="en-US">
                <a:effectLst>
                  <a:outerShdw blurRad="38100" dist="38100" dir="2700000" algn="tl">
                    <a:srgbClr val="FFFFFF"/>
                  </a:outerShdw>
                </a:effectLst>
                <a:latin typeface="Arial" charset="0"/>
              </a:rPr>
              <a:t>Clean and  Clear  </a:t>
            </a:r>
          </a:p>
        </p:txBody>
      </p:sp>
      <p:grpSp>
        <p:nvGrpSpPr>
          <p:cNvPr id="3" name="Group 7"/>
          <p:cNvGrpSpPr>
            <a:grpSpLocks/>
          </p:cNvGrpSpPr>
          <p:nvPr/>
        </p:nvGrpSpPr>
        <p:grpSpPr bwMode="auto">
          <a:xfrm>
            <a:off x="2809875" y="1906588"/>
            <a:ext cx="5565775" cy="3629025"/>
            <a:chOff x="824" y="1028"/>
            <a:chExt cx="4119" cy="3102"/>
          </a:xfrm>
        </p:grpSpPr>
        <p:pic>
          <p:nvPicPr>
            <p:cNvPr id="28680" name="Picture 8" descr="shuttle_before1"/>
            <p:cNvPicPr>
              <a:picLocks noChangeAspect="1" noChangeArrowheads="1"/>
            </p:cNvPicPr>
            <p:nvPr/>
          </p:nvPicPr>
          <p:blipFill>
            <a:blip r:embed="rId4" cstate="print"/>
            <a:srcRect/>
            <a:stretch>
              <a:fillRect/>
            </a:stretch>
          </p:blipFill>
          <p:spPr bwMode="auto">
            <a:xfrm>
              <a:off x="830" y="1035"/>
              <a:ext cx="4106" cy="3095"/>
            </a:xfrm>
            <a:prstGeom prst="rect">
              <a:avLst/>
            </a:prstGeom>
            <a:noFill/>
            <a:ln w="9525">
              <a:noFill/>
              <a:miter lim="800000"/>
              <a:headEnd/>
              <a:tailEnd/>
            </a:ln>
          </p:spPr>
        </p:pic>
        <p:sp>
          <p:nvSpPr>
            <p:cNvPr id="28681" name="Rectangle 9"/>
            <p:cNvSpPr>
              <a:spLocks noChangeArrowheads="1"/>
            </p:cNvSpPr>
            <p:nvPr/>
          </p:nvSpPr>
          <p:spPr bwMode="auto">
            <a:xfrm>
              <a:off x="824" y="1028"/>
              <a:ext cx="4119" cy="3091"/>
            </a:xfrm>
            <a:prstGeom prst="rect">
              <a:avLst/>
            </a:prstGeom>
            <a:solidFill>
              <a:srgbClr val="969696">
                <a:alpha val="18039"/>
              </a:srgbClr>
            </a:solidFill>
            <a:ln w="9525">
              <a:solidFill>
                <a:schemeClr val="tx1"/>
              </a:solidFill>
              <a:miter lim="800000"/>
              <a:headEnd/>
              <a:tailEnd/>
            </a:ln>
          </p:spPr>
          <p:txBody>
            <a:bodyPr anchor="ctr">
              <a:spAutoFit/>
            </a:bodyPr>
            <a:lstStyle/>
            <a:p>
              <a:endParaRPr lang="en-US"/>
            </a:p>
          </p:txBody>
        </p:sp>
      </p:grpSp>
      <p:sp>
        <p:nvSpPr>
          <p:cNvPr id="13" name="TextBox 12"/>
          <p:cNvSpPr txBox="1"/>
          <p:nvPr/>
        </p:nvSpPr>
        <p:spPr>
          <a:xfrm>
            <a:off x="1219200" y="4495800"/>
            <a:ext cx="2743200" cy="369332"/>
          </a:xfrm>
          <a:prstGeom prst="rect">
            <a:avLst/>
          </a:prstGeom>
          <a:noFill/>
        </p:spPr>
        <p:txBody>
          <a:bodyPr wrap="square" rtlCol="0">
            <a:spAutoFit/>
          </a:bodyPr>
          <a:lstStyle/>
          <a:p>
            <a:r>
              <a:rPr lang="en-US" dirty="0" smtClean="0">
                <a:solidFill>
                  <a:schemeClr val="bg1">
                    <a:lumMod val="50000"/>
                  </a:schemeClr>
                </a:solidFill>
              </a:rPr>
              <a:t>?     ?     ?      ?      ?      ?</a:t>
            </a:r>
            <a:endParaRPr lang="en-US" dirty="0">
              <a:solidFill>
                <a:schemeClr val="bg1">
                  <a:lumMod val="50000"/>
                </a:schemeClr>
              </a:solidFill>
            </a:endParaRPr>
          </a:p>
        </p:txBody>
      </p:sp>
      <p:pic>
        <p:nvPicPr>
          <p:cNvPr id="4" name="Picture 2"/>
          <p:cNvPicPr>
            <a:picLocks noChangeAspect="1" noChangeArrowheads="1"/>
          </p:cNvPicPr>
          <p:nvPr/>
        </p:nvPicPr>
        <p:blipFill>
          <a:blip r:embed="rId5" cstate="print"/>
          <a:srcRect/>
          <a:stretch>
            <a:fillRect/>
          </a:stretch>
        </p:blipFill>
        <p:spPr bwMode="auto">
          <a:xfrm>
            <a:off x="207820" y="2364798"/>
            <a:ext cx="8721414" cy="2650548"/>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noChangeArrowheads="1"/>
          </p:cNvPicPr>
          <p:nvPr/>
        </p:nvPicPr>
        <p:blipFill>
          <a:blip r:embed="rId3" cstate="print"/>
          <a:srcRect/>
          <a:stretch>
            <a:fillRect/>
          </a:stretch>
        </p:blipFill>
        <p:spPr bwMode="auto">
          <a:xfrm>
            <a:off x="503238" y="928688"/>
            <a:ext cx="8183562" cy="5470525"/>
          </a:xfrm>
          <a:prstGeom prst="rect">
            <a:avLst/>
          </a:prstGeom>
          <a:noFill/>
          <a:ln w="9525">
            <a:solidFill>
              <a:schemeClr val="tx1"/>
            </a:solidFill>
            <a:miter lim="800000"/>
            <a:headEnd/>
            <a:tailEnd/>
          </a:ln>
        </p:spPr>
      </p:pic>
      <p:sp>
        <p:nvSpPr>
          <p:cNvPr id="30723" name="Footer Placeholder 3"/>
          <p:cNvSpPr>
            <a:spLocks noGrp="1"/>
          </p:cNvSpPr>
          <p:nvPr>
            <p:ph type="ftr" sz="quarter" idx="4294967295"/>
          </p:nvPr>
        </p:nvSpPr>
        <p:spPr bwMode="auto">
          <a:xfrm>
            <a:off x="7562850" y="6553200"/>
            <a:ext cx="1371600" cy="74613"/>
          </a:xfrm>
          <a:prstGeom prst="rect">
            <a:avLst/>
          </a:prstGeom>
          <a:noFill/>
          <a:ln>
            <a:miter lim="800000"/>
            <a:headEnd/>
            <a:tailEnd/>
          </a:ln>
        </p:spPr>
        <p:txBody>
          <a:bodyPr/>
          <a:lstStyle/>
          <a:p>
            <a:pPr algn="r"/>
            <a:r>
              <a:rPr lang="en-US" sz="1200">
                <a:solidFill>
                  <a:srgbClr val="565A5C"/>
                </a:solidFill>
              </a:rPr>
              <a:t>Copyright 2006 Kyle Hailey</a:t>
            </a:r>
          </a:p>
        </p:txBody>
      </p:sp>
      <p:sp>
        <p:nvSpPr>
          <p:cNvPr id="30724" name="Rectangle 2"/>
          <p:cNvSpPr>
            <a:spLocks noGrp="1" noChangeArrowheads="1"/>
          </p:cNvSpPr>
          <p:nvPr>
            <p:ph type="title"/>
          </p:nvPr>
        </p:nvSpPr>
        <p:spPr>
          <a:xfrm>
            <a:off x="0" y="-276048"/>
            <a:ext cx="7962900" cy="974725"/>
          </a:xfrm>
        </p:spPr>
        <p:txBody>
          <a:bodyPr>
            <a:normAutofit/>
          </a:bodyPr>
          <a:lstStyle/>
          <a:p>
            <a:pPr eaLnBrk="1" hangingPunct="1"/>
            <a:r>
              <a:rPr lang="en-US" sz="3200" dirty="0" smtClean="0"/>
              <a:t>Imagine Trying to Drive your Car </a:t>
            </a:r>
          </a:p>
        </p:txBody>
      </p:sp>
      <p:sp>
        <p:nvSpPr>
          <p:cNvPr id="588804" name="Text Box 4"/>
          <p:cNvSpPr txBox="1">
            <a:spLocks noChangeArrowheads="1"/>
          </p:cNvSpPr>
          <p:nvPr/>
        </p:nvSpPr>
        <p:spPr bwMode="auto">
          <a:xfrm>
            <a:off x="3289300" y="2511425"/>
            <a:ext cx="4110038" cy="1077913"/>
          </a:xfrm>
          <a:prstGeom prst="rect">
            <a:avLst/>
          </a:prstGeom>
          <a:solidFill>
            <a:schemeClr val="bg1"/>
          </a:solidFill>
          <a:ln w="9525">
            <a:solidFill>
              <a:schemeClr val="tx1"/>
            </a:solidFill>
            <a:miter lim="800000"/>
            <a:headEnd/>
            <a:tailEnd/>
          </a:ln>
          <a:effectLst/>
        </p:spPr>
        <p:txBody>
          <a:bodyPr>
            <a:spAutoFit/>
          </a:bodyPr>
          <a:lstStyle/>
          <a:p>
            <a:pPr>
              <a:defRPr/>
            </a:pPr>
            <a:r>
              <a:rPr lang="en-US" dirty="0">
                <a:effectLst>
                  <a:outerShdw blurRad="38100" dist="38100" dir="2700000" algn="tl">
                    <a:srgbClr val="C0C0C0"/>
                  </a:outerShdw>
                </a:effectLst>
                <a:latin typeface="Times New Roman" pitchFamily="18" charset="0"/>
              </a:rPr>
              <a:t>And is updated once and hour</a:t>
            </a:r>
          </a:p>
        </p:txBody>
      </p:sp>
      <p:sp>
        <p:nvSpPr>
          <p:cNvPr id="8" name="TextBox 7"/>
          <p:cNvSpPr txBox="1">
            <a:spLocks noChangeArrowheads="1"/>
          </p:cNvSpPr>
          <p:nvPr/>
        </p:nvSpPr>
        <p:spPr bwMode="auto">
          <a:xfrm>
            <a:off x="4271963" y="4008438"/>
            <a:ext cx="3375025" cy="1077912"/>
          </a:xfrm>
          <a:prstGeom prst="rect">
            <a:avLst/>
          </a:prstGeom>
          <a:solidFill>
            <a:schemeClr val="bg1"/>
          </a:solidFill>
          <a:ln w="9525">
            <a:solidFill>
              <a:schemeClr val="tx1"/>
            </a:solidFill>
            <a:miter lim="800000"/>
            <a:headEnd/>
            <a:tailEnd/>
          </a:ln>
        </p:spPr>
        <p:txBody>
          <a:bodyPr>
            <a:spAutoFit/>
          </a:bodyPr>
          <a:lstStyle/>
          <a:p>
            <a:r>
              <a:rPr lang="en-US" dirty="0"/>
              <a:t>Or would you like it to look …</a:t>
            </a:r>
          </a:p>
        </p:txBody>
      </p:sp>
      <p:sp>
        <p:nvSpPr>
          <p:cNvPr id="30727" name="TextBox 6"/>
          <p:cNvSpPr txBox="1">
            <a:spLocks noChangeArrowheads="1"/>
          </p:cNvSpPr>
          <p:nvPr/>
        </p:nvSpPr>
        <p:spPr bwMode="auto">
          <a:xfrm>
            <a:off x="549275" y="914400"/>
            <a:ext cx="4771499" cy="369332"/>
          </a:xfrm>
          <a:prstGeom prst="rect">
            <a:avLst/>
          </a:prstGeom>
          <a:solidFill>
            <a:schemeClr val="bg1"/>
          </a:solidFill>
          <a:ln w="9525">
            <a:noFill/>
            <a:miter lim="800000"/>
            <a:headEnd/>
            <a:tailEnd/>
          </a:ln>
        </p:spPr>
        <p:txBody>
          <a:bodyPr wrap="none">
            <a:spAutoFit/>
          </a:bodyPr>
          <a:lstStyle/>
          <a:p>
            <a:r>
              <a:rPr lang="en-US" dirty="0" smtClean="0"/>
              <a:t>Would you want your dashboard to look like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88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04" grpId="0" animBg="1"/>
      <p:bldP spid="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3" cstate="print"/>
          <a:srcRect/>
          <a:stretch>
            <a:fillRect/>
          </a:stretch>
        </p:blipFill>
        <p:spPr bwMode="auto">
          <a:xfrm>
            <a:off x="503238" y="928688"/>
            <a:ext cx="8183562" cy="5470525"/>
          </a:xfrm>
          <a:prstGeom prst="rect">
            <a:avLst/>
          </a:prstGeom>
          <a:noFill/>
          <a:ln w="9525">
            <a:solidFill>
              <a:schemeClr val="tx1"/>
            </a:solidFill>
            <a:miter lim="800000"/>
            <a:headEnd/>
            <a:tailEnd/>
          </a:ln>
        </p:spPr>
      </p:pic>
      <p:sp>
        <p:nvSpPr>
          <p:cNvPr id="31747" name="Footer Placeholder 3"/>
          <p:cNvSpPr>
            <a:spLocks noGrp="1"/>
          </p:cNvSpPr>
          <p:nvPr>
            <p:ph type="ftr" sz="quarter" idx="4294967295"/>
          </p:nvPr>
        </p:nvSpPr>
        <p:spPr bwMode="auto">
          <a:xfrm>
            <a:off x="7562850" y="6553200"/>
            <a:ext cx="1371600" cy="74613"/>
          </a:xfrm>
          <a:prstGeom prst="rect">
            <a:avLst/>
          </a:prstGeom>
          <a:noFill/>
          <a:ln>
            <a:miter lim="800000"/>
            <a:headEnd/>
            <a:tailEnd/>
          </a:ln>
        </p:spPr>
        <p:txBody>
          <a:bodyPr/>
          <a:lstStyle/>
          <a:p>
            <a:pPr algn="r"/>
            <a:r>
              <a:rPr lang="en-US" sz="1200">
                <a:solidFill>
                  <a:srgbClr val="565A5C"/>
                </a:solidFill>
              </a:rPr>
              <a:t>Copyright 2006 Kyle Hailey</a:t>
            </a:r>
          </a:p>
        </p:txBody>
      </p:sp>
      <p:sp>
        <p:nvSpPr>
          <p:cNvPr id="31748" name="Rectangle 2"/>
          <p:cNvSpPr>
            <a:spLocks noGrp="1" noChangeArrowheads="1"/>
          </p:cNvSpPr>
          <p:nvPr>
            <p:ph type="title"/>
          </p:nvPr>
        </p:nvSpPr>
        <p:spPr>
          <a:xfrm>
            <a:off x="28510" y="-155277"/>
            <a:ext cx="7962900" cy="715963"/>
          </a:xfrm>
        </p:spPr>
        <p:txBody>
          <a:bodyPr/>
          <a:lstStyle/>
          <a:p>
            <a:pPr eaLnBrk="1" hangingPunct="1"/>
            <a:r>
              <a:rPr lang="en-US" sz="3200" dirty="0" smtClean="0"/>
              <a:t>Or This</a:t>
            </a:r>
          </a:p>
        </p:txBody>
      </p:sp>
      <p:sp>
        <p:nvSpPr>
          <p:cNvPr id="31749" name="Rectangle 7"/>
          <p:cNvSpPr>
            <a:spLocks noChangeArrowheads="1"/>
          </p:cNvSpPr>
          <p:nvPr/>
        </p:nvSpPr>
        <p:spPr bwMode="auto">
          <a:xfrm>
            <a:off x="546100" y="965200"/>
            <a:ext cx="8186738" cy="5451475"/>
          </a:xfrm>
          <a:prstGeom prst="rect">
            <a:avLst/>
          </a:prstGeom>
          <a:solidFill>
            <a:srgbClr val="000000">
              <a:alpha val="16862"/>
            </a:srgbClr>
          </a:solidFill>
          <a:ln w="9525">
            <a:solidFill>
              <a:schemeClr val="tx1"/>
            </a:solidFill>
            <a:miter lim="800000"/>
            <a:headEnd/>
            <a:tailEnd/>
          </a:ln>
        </p:spPr>
        <p:txBody>
          <a:bodyPr anchor="ctr"/>
          <a:lstStyle/>
          <a:p>
            <a:endParaRPr lang="en-US"/>
          </a:p>
        </p:txBody>
      </p:sp>
      <p:pic>
        <p:nvPicPr>
          <p:cNvPr id="3074" name="Picture 2"/>
          <p:cNvPicPr>
            <a:picLocks noChangeAspect="1" noChangeArrowheads="1"/>
          </p:cNvPicPr>
          <p:nvPr/>
        </p:nvPicPr>
        <p:blipFill>
          <a:blip r:embed="rId4" cstate="print"/>
          <a:srcRect/>
          <a:stretch>
            <a:fillRect/>
          </a:stretch>
        </p:blipFill>
        <p:spPr bwMode="auto">
          <a:xfrm>
            <a:off x="533400" y="1219200"/>
            <a:ext cx="7985116" cy="4471987"/>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523" y="-227166"/>
            <a:ext cx="8458200" cy="914400"/>
          </a:xfrm>
        </p:spPr>
        <p:txBody>
          <a:bodyPr/>
          <a:lstStyle/>
          <a:p>
            <a:r>
              <a:rPr lang="en-US" dirty="0" smtClean="0"/>
              <a:t>Summary </a:t>
            </a:r>
            <a:endParaRPr lang="en-US" dirty="0"/>
          </a:p>
        </p:txBody>
      </p:sp>
      <p:sp>
        <p:nvSpPr>
          <p:cNvPr id="3" name="Content Placeholder 2"/>
          <p:cNvSpPr>
            <a:spLocks noGrp="1"/>
          </p:cNvSpPr>
          <p:nvPr>
            <p:ph idx="1"/>
          </p:nvPr>
        </p:nvSpPr>
        <p:spPr>
          <a:xfrm>
            <a:off x="304800" y="1219200"/>
            <a:ext cx="8458200" cy="4191000"/>
          </a:xfrm>
        </p:spPr>
        <p:txBody>
          <a:bodyPr/>
          <a:lstStyle/>
          <a:p>
            <a:pPr marL="457200" indent="-457200">
              <a:spcBef>
                <a:spcPts val="1200"/>
              </a:spcBef>
              <a:buFont typeface="+mj-lt"/>
              <a:buAutoNum type="arabicPeriod"/>
            </a:pPr>
            <a:r>
              <a:rPr lang="en-US" sz="4400" dirty="0" smtClean="0"/>
              <a:t>Database -  AAS</a:t>
            </a:r>
          </a:p>
          <a:p>
            <a:pPr marL="857250" lvl="1" indent="-457200">
              <a:spcBef>
                <a:spcPts val="1200"/>
              </a:spcBef>
            </a:pPr>
            <a:r>
              <a:rPr lang="en-US" sz="1800" dirty="0" smtClean="0"/>
              <a:t>Profile database</a:t>
            </a:r>
          </a:p>
          <a:p>
            <a:pPr marL="857250" lvl="1" indent="-457200">
              <a:spcBef>
                <a:spcPts val="1200"/>
              </a:spcBef>
            </a:pPr>
            <a:r>
              <a:rPr lang="en-US" sz="1800" dirty="0" smtClean="0"/>
              <a:t>Use wait interface  and graphics</a:t>
            </a:r>
          </a:p>
          <a:p>
            <a:pPr marL="857250" lvl="1" indent="-457200">
              <a:spcBef>
                <a:spcPts val="1200"/>
              </a:spcBef>
            </a:pPr>
            <a:r>
              <a:rPr lang="en-US" sz="1800" dirty="0" smtClean="0"/>
              <a:t>Identify machine, application, database or SQL</a:t>
            </a:r>
          </a:p>
          <a:p>
            <a:pPr marL="457200" indent="-457200">
              <a:spcBef>
                <a:spcPts val="1200"/>
              </a:spcBef>
              <a:buFont typeface="+mj-lt"/>
              <a:buAutoNum type="arabicPeriod"/>
            </a:pPr>
            <a:r>
              <a:rPr lang="en-US" sz="4400" dirty="0" smtClean="0"/>
              <a:t>SQL - VST</a:t>
            </a:r>
          </a:p>
          <a:p>
            <a:pPr marL="857250" lvl="1" indent="-457200">
              <a:spcBef>
                <a:spcPts val="1200"/>
              </a:spcBef>
            </a:pPr>
            <a:r>
              <a:rPr lang="en-US" sz="1800" dirty="0" smtClean="0"/>
              <a:t>Indexes, stats, execution path</a:t>
            </a:r>
          </a:p>
          <a:p>
            <a:pPr marL="857250" lvl="1" indent="-457200">
              <a:spcBef>
                <a:spcPts val="1200"/>
              </a:spcBef>
            </a:pPr>
            <a:r>
              <a:rPr lang="en-US" sz="1800" dirty="0" smtClean="0"/>
              <a:t>Visual SQL Tuning</a:t>
            </a:r>
          </a:p>
        </p:txBody>
      </p:sp>
      <p:pic>
        <p:nvPicPr>
          <p:cNvPr id="5" name="Picture 10"/>
          <p:cNvPicPr>
            <a:picLocks noChangeAspect="1" noChangeArrowheads="1"/>
          </p:cNvPicPr>
          <p:nvPr/>
        </p:nvPicPr>
        <p:blipFill>
          <a:blip r:embed="rId3" cstate="print"/>
          <a:srcRect/>
          <a:stretch>
            <a:fillRect/>
          </a:stretch>
        </p:blipFill>
        <p:spPr bwMode="auto">
          <a:xfrm>
            <a:off x="6019800" y="1219200"/>
            <a:ext cx="2682681" cy="1752600"/>
          </a:xfrm>
          <a:prstGeom prst="rect">
            <a:avLst/>
          </a:prstGeom>
          <a:noFill/>
          <a:ln w="9525">
            <a:solidFill>
              <a:schemeClr val="tx1"/>
            </a:solidFill>
            <a:miter lim="800000"/>
            <a:headEnd/>
            <a:tailEnd/>
          </a:ln>
          <a:effectLst/>
        </p:spPr>
      </p:pic>
      <p:pic>
        <p:nvPicPr>
          <p:cNvPr id="265218" name="Picture 2"/>
          <p:cNvPicPr>
            <a:picLocks noChangeAspect="1" noChangeArrowheads="1"/>
          </p:cNvPicPr>
          <p:nvPr/>
        </p:nvPicPr>
        <p:blipFill>
          <a:blip r:embed="rId4" cstate="print"/>
          <a:srcRect/>
          <a:stretch>
            <a:fillRect/>
          </a:stretch>
        </p:blipFill>
        <p:spPr bwMode="auto">
          <a:xfrm>
            <a:off x="6019801" y="3048000"/>
            <a:ext cx="2686050" cy="177264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 y="-261672"/>
            <a:ext cx="8458200" cy="914400"/>
          </a:xfrm>
        </p:spPr>
        <p:txBody>
          <a:bodyPr/>
          <a:lstStyle/>
          <a:p>
            <a:r>
              <a:rPr lang="en-US" dirty="0" smtClean="0"/>
              <a:t>Bibliography</a:t>
            </a:r>
            <a:endParaRPr lang="en-US" dirty="0"/>
          </a:p>
        </p:txBody>
      </p:sp>
      <p:pic>
        <p:nvPicPr>
          <p:cNvPr id="6146" name="Picture 2" descr="http://dc121.4shared.com/img/93355947/f32ee507/refactoring-sql-applications97.pdf"/>
          <p:cNvPicPr>
            <a:picLocks noGrp="1" noChangeAspect="1" noChangeArrowheads="1"/>
          </p:cNvPicPr>
          <p:nvPr>
            <p:ph idx="1"/>
          </p:nvPr>
        </p:nvPicPr>
        <p:blipFill>
          <a:blip r:embed="rId3" cstate="print"/>
          <a:srcRect/>
          <a:stretch>
            <a:fillRect/>
          </a:stretch>
        </p:blipFill>
        <p:spPr bwMode="auto">
          <a:xfrm>
            <a:off x="497457" y="1200510"/>
            <a:ext cx="1447800" cy="1905000"/>
          </a:xfrm>
          <a:prstGeom prst="rect">
            <a:avLst/>
          </a:prstGeom>
          <a:noFill/>
        </p:spPr>
      </p:pic>
      <p:pic>
        <p:nvPicPr>
          <p:cNvPr id="6150" name="Picture 6" descr="http://bradcorbin.net/wp-content/uploads/2009/09/DanTowCover.jpg"/>
          <p:cNvPicPr>
            <a:picLocks noChangeAspect="1" noChangeArrowheads="1"/>
          </p:cNvPicPr>
          <p:nvPr/>
        </p:nvPicPr>
        <p:blipFill>
          <a:blip r:embed="rId4" cstate="print"/>
          <a:srcRect/>
          <a:stretch>
            <a:fillRect/>
          </a:stretch>
        </p:blipFill>
        <p:spPr bwMode="auto">
          <a:xfrm>
            <a:off x="4019909" y="1198413"/>
            <a:ext cx="1518249" cy="1991943"/>
          </a:xfrm>
          <a:prstGeom prst="rect">
            <a:avLst/>
          </a:prstGeom>
          <a:noFill/>
        </p:spPr>
      </p:pic>
      <p:sp>
        <p:nvSpPr>
          <p:cNvPr id="7" name="Rectangle 6"/>
          <p:cNvSpPr/>
          <p:nvPr/>
        </p:nvSpPr>
        <p:spPr>
          <a:xfrm>
            <a:off x="897148" y="4640858"/>
            <a:ext cx="9092241" cy="338554"/>
          </a:xfrm>
          <a:prstGeom prst="rect">
            <a:avLst/>
          </a:prstGeom>
        </p:spPr>
        <p:txBody>
          <a:bodyPr wrap="square">
            <a:spAutoFit/>
          </a:bodyPr>
          <a:lstStyle/>
          <a:p>
            <a:r>
              <a:rPr lang="en-US" sz="1600" dirty="0" smtClean="0">
                <a:hlinkClick r:id="rId5"/>
              </a:rPr>
              <a:t>http://www.simple-talk.com/sql/performance/designing-efficient-sql-a-visual-approach/</a:t>
            </a:r>
            <a:endParaRPr lang="en-US" sz="1600" dirty="0"/>
          </a:p>
        </p:txBody>
      </p:sp>
      <p:pic>
        <p:nvPicPr>
          <p:cNvPr id="6152" name="Picture 8" descr="http://antognini.ch/images/coverl.jpg"/>
          <p:cNvPicPr>
            <a:picLocks noChangeAspect="1" noChangeArrowheads="1"/>
          </p:cNvPicPr>
          <p:nvPr/>
        </p:nvPicPr>
        <p:blipFill>
          <a:blip r:embed="rId6" cstate="print"/>
          <a:srcRect/>
          <a:stretch>
            <a:fillRect/>
          </a:stretch>
        </p:blipFill>
        <p:spPr bwMode="auto">
          <a:xfrm>
            <a:off x="2346686" y="1204853"/>
            <a:ext cx="1379925" cy="1935676"/>
          </a:xfrm>
          <a:prstGeom prst="rect">
            <a:avLst/>
          </a:prstGeom>
          <a:noFill/>
        </p:spPr>
      </p:pic>
      <p:pic>
        <p:nvPicPr>
          <p:cNvPr id="6156" name="Picture 12" descr="http://ec1.images-amazon.com/images/P/1590596366.01._SCLZZZZZZZ_V54577158_.jpg"/>
          <p:cNvPicPr>
            <a:picLocks noChangeAspect="1" noChangeArrowheads="1"/>
          </p:cNvPicPr>
          <p:nvPr/>
        </p:nvPicPr>
        <p:blipFill>
          <a:blip r:embed="rId7" cstate="print"/>
          <a:srcRect/>
          <a:stretch>
            <a:fillRect/>
          </a:stretch>
        </p:blipFill>
        <p:spPr bwMode="auto">
          <a:xfrm>
            <a:off x="5710988" y="1164567"/>
            <a:ext cx="1500696" cy="1985048"/>
          </a:xfrm>
          <a:prstGeom prst="rect">
            <a:avLst/>
          </a:prstGeom>
          <a:noFill/>
        </p:spPr>
      </p:pic>
      <p:sp>
        <p:nvSpPr>
          <p:cNvPr id="11" name="TextBox 10"/>
          <p:cNvSpPr txBox="1"/>
          <p:nvPr/>
        </p:nvSpPr>
        <p:spPr>
          <a:xfrm>
            <a:off x="414068" y="3502325"/>
            <a:ext cx="7332453" cy="1200329"/>
          </a:xfrm>
          <a:prstGeom prst="rect">
            <a:avLst/>
          </a:prstGeom>
          <a:noFill/>
        </p:spPr>
        <p:txBody>
          <a:bodyPr wrap="square" rtlCol="0">
            <a:spAutoFit/>
          </a:bodyPr>
          <a:lstStyle/>
          <a:p>
            <a:r>
              <a:rPr lang="en-US" b="1" dirty="0" smtClean="0"/>
              <a:t>Refactoring SQL Applications – </a:t>
            </a:r>
            <a:r>
              <a:rPr lang="en-US" b="1" dirty="0" err="1" smtClean="0"/>
              <a:t>Stephane</a:t>
            </a:r>
            <a:r>
              <a:rPr lang="en-US" b="1" dirty="0" smtClean="0"/>
              <a:t> </a:t>
            </a:r>
            <a:r>
              <a:rPr lang="en-US" b="1" dirty="0" err="1" smtClean="0"/>
              <a:t>Faroult</a:t>
            </a:r>
            <a:endParaRPr lang="en-US" b="1" dirty="0" smtClean="0"/>
          </a:p>
          <a:p>
            <a:r>
              <a:rPr lang="en-US" b="1" dirty="0" smtClean="0"/>
              <a:t>Troubleshooting Oracle Performance – Christian Antognini</a:t>
            </a:r>
          </a:p>
          <a:p>
            <a:r>
              <a:rPr lang="en-US" dirty="0" smtClean="0"/>
              <a:t>SQL Tuning – Dan Tow</a:t>
            </a:r>
          </a:p>
          <a:p>
            <a:r>
              <a:rPr lang="en-US" dirty="0" smtClean="0"/>
              <a:t>Cost-Based Oracle Fundamentals – Jonathan Lewis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p:cNvSpPr>
            <a:spLocks noGrp="1"/>
          </p:cNvSpPr>
          <p:nvPr>
            <p:ph type="ftr" sz="quarter" idx="4294967295"/>
          </p:nvPr>
        </p:nvSpPr>
        <p:spPr bwMode="auto">
          <a:xfrm>
            <a:off x="7562850" y="6553200"/>
            <a:ext cx="1371600" cy="74613"/>
          </a:xfrm>
          <a:prstGeom prst="rect">
            <a:avLst/>
          </a:prstGeom>
          <a:noFill/>
          <a:ln>
            <a:miter lim="800000"/>
            <a:headEnd/>
            <a:tailEnd/>
          </a:ln>
        </p:spPr>
        <p:txBody>
          <a:bodyPr/>
          <a:lstStyle/>
          <a:p>
            <a:pPr algn="r"/>
            <a:r>
              <a:rPr lang="en-US" sz="1200">
                <a:solidFill>
                  <a:srgbClr val="565A5C"/>
                </a:solidFill>
              </a:rPr>
              <a:t>Copyright 2006 Kyle Hailey</a:t>
            </a:r>
          </a:p>
        </p:txBody>
      </p:sp>
      <p:sp>
        <p:nvSpPr>
          <p:cNvPr id="20483" name="Rectangle 2"/>
          <p:cNvSpPr>
            <a:spLocks noGrp="1" noChangeArrowheads="1"/>
          </p:cNvSpPr>
          <p:nvPr>
            <p:ph type="title"/>
          </p:nvPr>
        </p:nvSpPr>
        <p:spPr>
          <a:xfrm>
            <a:off x="9968" y="-293301"/>
            <a:ext cx="7772400" cy="1143000"/>
          </a:xfrm>
        </p:spPr>
        <p:txBody>
          <a:bodyPr>
            <a:normAutofit/>
          </a:bodyPr>
          <a:lstStyle/>
          <a:p>
            <a:pPr eaLnBrk="1" hangingPunct="1"/>
            <a:r>
              <a:rPr lang="en-US" sz="3200" dirty="0" smtClean="0"/>
              <a:t>13 Pages Faxed</a:t>
            </a:r>
          </a:p>
        </p:txBody>
      </p:sp>
      <p:pic>
        <p:nvPicPr>
          <p:cNvPr id="20484" name="Picture 3" descr="challenger-thiokol-1-big-tu"/>
          <p:cNvPicPr>
            <a:picLocks noChangeAspect="1" noChangeArrowheads="1"/>
          </p:cNvPicPr>
          <p:nvPr/>
        </p:nvPicPr>
        <p:blipFill>
          <a:blip r:embed="rId3" cstate="print"/>
          <a:srcRect/>
          <a:stretch>
            <a:fillRect/>
          </a:stretch>
        </p:blipFill>
        <p:spPr bwMode="auto">
          <a:xfrm>
            <a:off x="166688" y="1049338"/>
            <a:ext cx="8672512" cy="5262562"/>
          </a:xfrm>
          <a:prstGeom prst="rect">
            <a:avLst/>
          </a:prstGeom>
          <a:noFill/>
          <a:ln w="9525">
            <a:noFill/>
            <a:miter lim="800000"/>
            <a:headEnd/>
            <a:tailEnd/>
          </a:ln>
        </p:spPr>
      </p:pic>
      <p:sp>
        <p:nvSpPr>
          <p:cNvPr id="20485" name="Oval 4"/>
          <p:cNvSpPr>
            <a:spLocks noChangeArrowheads="1"/>
          </p:cNvSpPr>
          <p:nvPr/>
        </p:nvSpPr>
        <p:spPr bwMode="auto">
          <a:xfrm>
            <a:off x="2944813" y="962025"/>
            <a:ext cx="3481387" cy="436563"/>
          </a:xfrm>
          <a:prstGeom prst="ellipse">
            <a:avLst/>
          </a:prstGeom>
          <a:noFill/>
          <a:ln w="28575">
            <a:solidFill>
              <a:srgbClr val="CC00CC"/>
            </a:solidFill>
            <a:round/>
            <a:headEnd/>
            <a:tailEnd/>
          </a:ln>
        </p:spPr>
        <p:txBody>
          <a:bodyPr wrap="none" lIns="92075" tIns="46038" rIns="92075" bIns="46038" anchor="ctr"/>
          <a:lstStyle/>
          <a:p>
            <a:endParaRPr lang="en-US"/>
          </a:p>
        </p:txBody>
      </p:sp>
      <p:pic>
        <p:nvPicPr>
          <p:cNvPr id="6" name="Picture 3" descr="challenger-thiokol-2-tu"/>
          <p:cNvPicPr>
            <a:picLocks noChangeAspect="1" noChangeArrowheads="1"/>
          </p:cNvPicPr>
          <p:nvPr/>
        </p:nvPicPr>
        <p:blipFill>
          <a:blip r:embed="rId4" cstate="print"/>
          <a:srcRect/>
          <a:stretch>
            <a:fillRect/>
          </a:stretch>
        </p:blipFill>
        <p:spPr bwMode="auto">
          <a:xfrm>
            <a:off x="-430213" y="1539875"/>
            <a:ext cx="9574213" cy="3473450"/>
          </a:xfrm>
          <a:prstGeom prst="rect">
            <a:avLst/>
          </a:prstGeom>
          <a:noFill/>
          <a:ln w="9525">
            <a:solidFill>
              <a:schemeClr val="tx1"/>
            </a:solidFill>
            <a:miter lim="800000"/>
            <a:headEnd/>
            <a:tailEnd/>
          </a:ln>
        </p:spPr>
      </p:pic>
      <p:pic>
        <p:nvPicPr>
          <p:cNvPr id="7" name="Picture 3" descr="challenger-thiokol-3-tu"/>
          <p:cNvPicPr>
            <a:picLocks noChangeAspect="1" noChangeArrowheads="1"/>
          </p:cNvPicPr>
          <p:nvPr/>
        </p:nvPicPr>
        <p:blipFill>
          <a:blip r:embed="rId5" cstate="print"/>
          <a:srcRect/>
          <a:stretch>
            <a:fillRect/>
          </a:stretch>
        </p:blipFill>
        <p:spPr bwMode="auto">
          <a:xfrm>
            <a:off x="0" y="1698625"/>
            <a:ext cx="9144000" cy="4089400"/>
          </a:xfrm>
          <a:prstGeom prst="rect">
            <a:avLst/>
          </a:prstGeom>
          <a:noFill/>
          <a:ln w="9525">
            <a:solidFill>
              <a:schemeClr val="tx1"/>
            </a:solidFill>
            <a:miter lim="800000"/>
            <a:headEnd/>
            <a:tailEnd/>
          </a:ln>
        </p:spPr>
      </p:pic>
      <p:sp>
        <p:nvSpPr>
          <p:cNvPr id="8" name="Oval 4"/>
          <p:cNvSpPr>
            <a:spLocks noChangeArrowheads="1"/>
          </p:cNvSpPr>
          <p:nvPr/>
        </p:nvSpPr>
        <p:spPr bwMode="auto">
          <a:xfrm>
            <a:off x="0" y="4295775"/>
            <a:ext cx="4586288" cy="841375"/>
          </a:xfrm>
          <a:prstGeom prst="ellipse">
            <a:avLst/>
          </a:prstGeom>
          <a:noFill/>
          <a:ln w="38100">
            <a:solidFill>
              <a:srgbClr val="CC00CC"/>
            </a:solidFill>
            <a:round/>
            <a:headEnd/>
            <a:tailEnd/>
          </a:ln>
        </p:spPr>
        <p:txBody>
          <a:bodyPr wrap="none" lIns="92075" tIns="46038" rIns="92075" bIns="46038" anchor="ctr"/>
          <a:lstStyle/>
          <a:p>
            <a:endParaRPr lang="en-US"/>
          </a:p>
        </p:txBody>
      </p:sp>
      <p:sp>
        <p:nvSpPr>
          <p:cNvPr id="9" name="Oval 5"/>
          <p:cNvSpPr>
            <a:spLocks noChangeArrowheads="1"/>
          </p:cNvSpPr>
          <p:nvPr/>
        </p:nvSpPr>
        <p:spPr bwMode="auto">
          <a:xfrm>
            <a:off x="4484688" y="1597025"/>
            <a:ext cx="4659312" cy="2001838"/>
          </a:xfrm>
          <a:prstGeom prst="ellipse">
            <a:avLst/>
          </a:prstGeom>
          <a:noFill/>
          <a:ln w="38100">
            <a:solidFill>
              <a:srgbClr val="CC00CC"/>
            </a:solidFill>
            <a:round/>
            <a:headEnd/>
            <a:tailEnd/>
          </a:ln>
        </p:spPr>
        <p:txBody>
          <a:bodyPr wrap="none" lIns="92075" tIns="46038" rIns="92075" bIns="46038"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a:spLocks noGrp="1"/>
          </p:cNvSpPr>
          <p:nvPr>
            <p:ph type="ftr" sz="quarter" idx="4294967295"/>
          </p:nvPr>
        </p:nvSpPr>
        <p:spPr bwMode="auto">
          <a:xfrm>
            <a:off x="7562850" y="6553200"/>
            <a:ext cx="1371600" cy="74613"/>
          </a:xfrm>
          <a:prstGeom prst="rect">
            <a:avLst/>
          </a:prstGeom>
          <a:noFill/>
          <a:ln>
            <a:miter lim="800000"/>
            <a:headEnd/>
            <a:tailEnd/>
          </a:ln>
        </p:spPr>
        <p:txBody>
          <a:bodyPr/>
          <a:lstStyle/>
          <a:p>
            <a:pPr algn="r"/>
            <a:r>
              <a:rPr lang="en-US" sz="1200">
                <a:solidFill>
                  <a:srgbClr val="565A5C"/>
                </a:solidFill>
              </a:rPr>
              <a:t>Copyright 2006 Kyle Hailey</a:t>
            </a:r>
          </a:p>
        </p:txBody>
      </p:sp>
      <p:sp>
        <p:nvSpPr>
          <p:cNvPr id="24579" name="Rectangle 2"/>
          <p:cNvSpPr>
            <a:spLocks noGrp="1" noChangeArrowheads="1"/>
          </p:cNvSpPr>
          <p:nvPr>
            <p:ph type="title"/>
          </p:nvPr>
        </p:nvSpPr>
        <p:spPr>
          <a:xfrm>
            <a:off x="59874" y="-189783"/>
            <a:ext cx="7775575" cy="693738"/>
          </a:xfrm>
        </p:spPr>
        <p:txBody>
          <a:bodyPr>
            <a:normAutofit/>
          </a:bodyPr>
          <a:lstStyle/>
          <a:p>
            <a:pPr eaLnBrk="1" hangingPunct="1"/>
            <a:r>
              <a:rPr lang="en-US" sz="3200" dirty="0" smtClean="0"/>
              <a:t>Original Engineering data</a:t>
            </a:r>
          </a:p>
        </p:txBody>
      </p:sp>
      <p:sp>
        <p:nvSpPr>
          <p:cNvPr id="24580" name="Text Box 4"/>
          <p:cNvSpPr txBox="1">
            <a:spLocks noChangeArrowheads="1"/>
          </p:cNvSpPr>
          <p:nvPr/>
        </p:nvSpPr>
        <p:spPr bwMode="auto">
          <a:xfrm>
            <a:off x="427038" y="5605463"/>
            <a:ext cx="8428037" cy="369332"/>
          </a:xfrm>
          <a:prstGeom prst="rect">
            <a:avLst/>
          </a:prstGeom>
          <a:noFill/>
          <a:ln w="9525">
            <a:noFill/>
            <a:miter lim="800000"/>
            <a:headEnd/>
            <a:tailEnd/>
          </a:ln>
        </p:spPr>
        <p:txBody>
          <a:bodyPr>
            <a:spAutoFit/>
          </a:bodyPr>
          <a:lstStyle/>
          <a:p>
            <a:r>
              <a:rPr lang="en-US" dirty="0" smtClean="0">
                <a:solidFill>
                  <a:schemeClr val="tx2"/>
                </a:solidFill>
              </a:rPr>
              <a:t>only showed damage</a:t>
            </a:r>
            <a:endParaRPr lang="en-US" dirty="0">
              <a:solidFill>
                <a:schemeClr val="tx2"/>
              </a:solidFill>
            </a:endParaRPr>
          </a:p>
        </p:txBody>
      </p:sp>
      <p:pic>
        <p:nvPicPr>
          <p:cNvPr id="24581" name="Picture 6"/>
          <p:cNvPicPr>
            <a:picLocks noChangeAspect="1" noChangeArrowheads="1"/>
          </p:cNvPicPr>
          <p:nvPr/>
        </p:nvPicPr>
        <p:blipFill>
          <a:blip r:embed="rId3" cstate="print"/>
          <a:srcRect/>
          <a:stretch>
            <a:fillRect/>
          </a:stretch>
        </p:blipFill>
        <p:spPr bwMode="auto">
          <a:xfrm>
            <a:off x="1290638" y="1200150"/>
            <a:ext cx="6162675" cy="4391025"/>
          </a:xfrm>
          <a:prstGeom prst="rect">
            <a:avLst/>
          </a:prstGeom>
          <a:noFill/>
          <a:ln w="9525">
            <a:noFill/>
            <a:miter lim="800000"/>
            <a:headEnd/>
            <a:tailEnd/>
          </a:ln>
        </p:spPr>
      </p:pic>
      <p:sp>
        <p:nvSpPr>
          <p:cNvPr id="6" name="TextBox 5"/>
          <p:cNvSpPr txBox="1"/>
          <p:nvPr/>
        </p:nvSpPr>
        <p:spPr>
          <a:xfrm>
            <a:off x="5257800" y="1752600"/>
            <a:ext cx="3733800" cy="923330"/>
          </a:xfrm>
          <a:prstGeom prst="rect">
            <a:avLst/>
          </a:prstGeom>
          <a:solidFill>
            <a:schemeClr val="bg1"/>
          </a:solidFill>
          <a:ln>
            <a:solidFill>
              <a:schemeClr val="bg1">
                <a:lumMod val="65000"/>
              </a:schemeClr>
            </a:solidFill>
          </a:ln>
        </p:spPr>
        <p:txBody>
          <a:bodyPr wrap="square" rtlCol="0">
            <a:spAutoFit/>
          </a:bodyPr>
          <a:lstStyle/>
          <a:p>
            <a:r>
              <a:rPr lang="en-US" dirty="0" smtClean="0"/>
              <a:t>“damages at the hottest and coldest temperature” </a:t>
            </a:r>
          </a:p>
          <a:p>
            <a:r>
              <a:rPr lang="en-US" dirty="0" smtClean="0"/>
              <a:t>- </a:t>
            </a:r>
            <a:r>
              <a:rPr lang="en-US" i="1" dirty="0" smtClean="0"/>
              <a:t>management</a:t>
            </a:r>
            <a:endParaRPr lang="en-US"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3"/>
          <p:cNvSpPr>
            <a:spLocks noGrp="1"/>
          </p:cNvSpPr>
          <p:nvPr>
            <p:ph type="ftr" sz="quarter" idx="4294967295"/>
          </p:nvPr>
        </p:nvSpPr>
        <p:spPr bwMode="auto">
          <a:xfrm>
            <a:off x="7562850" y="6553200"/>
            <a:ext cx="1371600" cy="74613"/>
          </a:xfrm>
          <a:prstGeom prst="rect">
            <a:avLst/>
          </a:prstGeom>
          <a:noFill/>
          <a:ln>
            <a:miter lim="800000"/>
            <a:headEnd/>
            <a:tailEnd/>
          </a:ln>
        </p:spPr>
        <p:txBody>
          <a:bodyPr/>
          <a:lstStyle/>
          <a:p>
            <a:pPr algn="r"/>
            <a:r>
              <a:rPr lang="en-US" sz="1200">
                <a:solidFill>
                  <a:srgbClr val="565A5C"/>
                </a:solidFill>
              </a:rPr>
              <a:t>Copyright 2006 Kyle Hailey</a:t>
            </a:r>
          </a:p>
        </p:txBody>
      </p:sp>
      <p:pic>
        <p:nvPicPr>
          <p:cNvPr id="23555" name="Picture 2" descr="shuttle_before1"/>
          <p:cNvPicPr>
            <a:picLocks noChangeAspect="1" noChangeArrowheads="1"/>
          </p:cNvPicPr>
          <p:nvPr/>
        </p:nvPicPr>
        <p:blipFill>
          <a:blip r:embed="rId3" cstate="print"/>
          <a:srcRect/>
          <a:stretch>
            <a:fillRect/>
          </a:stretch>
        </p:blipFill>
        <p:spPr bwMode="auto">
          <a:xfrm>
            <a:off x="0" y="1022350"/>
            <a:ext cx="9142413" cy="5835650"/>
          </a:xfrm>
          <a:prstGeom prst="rect">
            <a:avLst/>
          </a:prstGeom>
          <a:noFill/>
          <a:ln w="9525">
            <a:noFill/>
            <a:miter lim="800000"/>
            <a:headEnd/>
            <a:tailEnd/>
          </a:ln>
        </p:spPr>
      </p:pic>
      <p:sp>
        <p:nvSpPr>
          <p:cNvPr id="23556" name="Oval 3"/>
          <p:cNvSpPr>
            <a:spLocks noChangeArrowheads="1"/>
          </p:cNvSpPr>
          <p:nvPr/>
        </p:nvSpPr>
        <p:spPr bwMode="auto">
          <a:xfrm>
            <a:off x="2046288" y="3860800"/>
            <a:ext cx="928687" cy="1450975"/>
          </a:xfrm>
          <a:prstGeom prst="ellipse">
            <a:avLst/>
          </a:prstGeom>
          <a:noFill/>
          <a:ln w="76200">
            <a:solidFill>
              <a:srgbClr val="CC00CC"/>
            </a:solidFill>
            <a:round/>
            <a:headEnd/>
            <a:tailEnd/>
          </a:ln>
        </p:spPr>
        <p:txBody>
          <a:bodyPr wrap="none" lIns="92075" tIns="46038" rIns="92075" bIns="46038" anchor="ctr"/>
          <a:lstStyle/>
          <a:p>
            <a:endParaRPr lang="en-US"/>
          </a:p>
        </p:txBody>
      </p:sp>
      <p:sp>
        <p:nvSpPr>
          <p:cNvPr id="23557" name="Oval 4"/>
          <p:cNvSpPr>
            <a:spLocks noChangeArrowheads="1"/>
          </p:cNvSpPr>
          <p:nvPr/>
        </p:nvSpPr>
        <p:spPr bwMode="auto">
          <a:xfrm>
            <a:off x="6878638" y="1639888"/>
            <a:ext cx="668337" cy="696912"/>
          </a:xfrm>
          <a:prstGeom prst="ellipse">
            <a:avLst/>
          </a:prstGeom>
          <a:noFill/>
          <a:ln w="28575">
            <a:solidFill>
              <a:srgbClr val="CC00CC"/>
            </a:solidFill>
            <a:round/>
            <a:headEnd/>
            <a:tailEnd/>
          </a:ln>
        </p:spPr>
        <p:txBody>
          <a:bodyPr wrap="none" lIns="92075" tIns="46038" rIns="92075" bIns="46038" anchor="ctr"/>
          <a:lstStyle/>
          <a:p>
            <a:endParaRPr lang="en-US"/>
          </a:p>
        </p:txBody>
      </p:sp>
      <p:sp>
        <p:nvSpPr>
          <p:cNvPr id="23558" name="Oval 5"/>
          <p:cNvSpPr>
            <a:spLocks noChangeArrowheads="1"/>
          </p:cNvSpPr>
          <p:nvPr/>
        </p:nvSpPr>
        <p:spPr bwMode="auto">
          <a:xfrm>
            <a:off x="8280400" y="4826000"/>
            <a:ext cx="668338" cy="696913"/>
          </a:xfrm>
          <a:prstGeom prst="ellipse">
            <a:avLst/>
          </a:prstGeom>
          <a:noFill/>
          <a:ln w="28575">
            <a:solidFill>
              <a:srgbClr val="CC00CC"/>
            </a:solidFill>
            <a:round/>
            <a:headEnd/>
            <a:tailEnd/>
          </a:ln>
        </p:spPr>
        <p:txBody>
          <a:bodyPr wrap="none" lIns="92075" tIns="46038" rIns="92075" bIns="46038" anchor="ctr"/>
          <a:lstStyle/>
          <a:p>
            <a:endParaRPr lang="en-US"/>
          </a:p>
        </p:txBody>
      </p:sp>
      <p:sp>
        <p:nvSpPr>
          <p:cNvPr id="23559" name="Oval 6"/>
          <p:cNvSpPr>
            <a:spLocks noChangeArrowheads="1"/>
          </p:cNvSpPr>
          <p:nvPr/>
        </p:nvSpPr>
        <p:spPr bwMode="auto">
          <a:xfrm>
            <a:off x="788988" y="4171950"/>
            <a:ext cx="668337" cy="696913"/>
          </a:xfrm>
          <a:prstGeom prst="ellipse">
            <a:avLst/>
          </a:prstGeom>
          <a:noFill/>
          <a:ln w="28575">
            <a:solidFill>
              <a:srgbClr val="CC00CC"/>
            </a:solidFill>
            <a:round/>
            <a:headEnd/>
            <a:tailEnd/>
          </a:ln>
        </p:spPr>
        <p:txBody>
          <a:bodyPr wrap="none" lIns="92075" tIns="46038" rIns="92075" bIns="46038" anchor="ctr"/>
          <a:lstStyle/>
          <a:p>
            <a:endParaRPr lang="en-US"/>
          </a:p>
        </p:txBody>
      </p:sp>
      <p:sp>
        <p:nvSpPr>
          <p:cNvPr id="23560" name="Oval 7"/>
          <p:cNvSpPr>
            <a:spLocks noChangeArrowheads="1"/>
          </p:cNvSpPr>
          <p:nvPr/>
        </p:nvSpPr>
        <p:spPr bwMode="auto">
          <a:xfrm>
            <a:off x="1419225" y="2430463"/>
            <a:ext cx="668338" cy="696912"/>
          </a:xfrm>
          <a:prstGeom prst="ellipse">
            <a:avLst/>
          </a:prstGeom>
          <a:noFill/>
          <a:ln w="28575">
            <a:solidFill>
              <a:srgbClr val="CC00CC"/>
            </a:solidFill>
            <a:round/>
            <a:headEnd/>
            <a:tailEnd/>
          </a:ln>
        </p:spPr>
        <p:txBody>
          <a:bodyPr wrap="none" lIns="92075" tIns="46038" rIns="92075" bIns="46038" anchor="ctr"/>
          <a:lstStyle/>
          <a:p>
            <a:endParaRPr lang="en-US"/>
          </a:p>
        </p:txBody>
      </p:sp>
      <p:sp>
        <p:nvSpPr>
          <p:cNvPr id="23561" name="Oval 8"/>
          <p:cNvSpPr>
            <a:spLocks noChangeArrowheads="1"/>
          </p:cNvSpPr>
          <p:nvPr/>
        </p:nvSpPr>
        <p:spPr bwMode="auto">
          <a:xfrm>
            <a:off x="7612063" y="2474913"/>
            <a:ext cx="668337" cy="696912"/>
          </a:xfrm>
          <a:prstGeom prst="ellipse">
            <a:avLst/>
          </a:prstGeom>
          <a:noFill/>
          <a:ln w="28575">
            <a:solidFill>
              <a:srgbClr val="CC00CC"/>
            </a:solidFill>
            <a:round/>
            <a:headEnd/>
            <a:tailEnd/>
          </a:ln>
        </p:spPr>
        <p:txBody>
          <a:bodyPr wrap="none" lIns="92075" tIns="46038" rIns="92075" bIns="46038" anchor="ctr"/>
          <a:lstStyle/>
          <a:p>
            <a:endParaRPr lang="en-US"/>
          </a:p>
        </p:txBody>
      </p:sp>
      <p:sp>
        <p:nvSpPr>
          <p:cNvPr id="23562" name="Rectangle 9"/>
          <p:cNvSpPr>
            <a:spLocks noGrp="1" noChangeArrowheads="1"/>
          </p:cNvSpPr>
          <p:nvPr>
            <p:ph type="title"/>
          </p:nvPr>
        </p:nvSpPr>
        <p:spPr>
          <a:xfrm>
            <a:off x="0" y="-138024"/>
            <a:ext cx="7772400" cy="577850"/>
          </a:xfrm>
        </p:spPr>
        <p:txBody>
          <a:bodyPr>
            <a:noAutofit/>
          </a:bodyPr>
          <a:lstStyle/>
          <a:p>
            <a:pPr eaLnBrk="1" hangingPunct="1"/>
            <a:r>
              <a:rPr lang="en-US" sz="3200" dirty="0" smtClean="0"/>
              <a:t>Congressional Hearings Evidence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5487</TotalTime>
  <Words>5154</Words>
  <Application>Microsoft Office PowerPoint</Application>
  <PresentationFormat>On-screen Show (4:3)</PresentationFormat>
  <Paragraphs>1336</Paragraphs>
  <Slides>68</Slides>
  <Notes>67</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DB Performance with Graphics Kyle Hailey Performance Architect at Delphix  </vt:lpstr>
      <vt:lpstr>Who is Kyle Hailey</vt:lpstr>
      <vt:lpstr>Fast, Non-disruptive Deployment</vt:lpstr>
      <vt:lpstr>Combine Prod Support and DR</vt:lpstr>
      <vt:lpstr>Overview</vt:lpstr>
      <vt:lpstr>Launch: Pressure</vt:lpstr>
      <vt:lpstr>13 Pages Faxed</vt:lpstr>
      <vt:lpstr>Original Engineering data</vt:lpstr>
      <vt:lpstr>Congressional Hearings Evidence</vt:lpstr>
      <vt:lpstr>Clearer</vt:lpstr>
      <vt:lpstr>Difficult</vt:lpstr>
      <vt:lpstr>Solutions</vt:lpstr>
      <vt:lpstr>First Step: Graphics</vt:lpstr>
      <vt:lpstr>Why Use Graphics</vt:lpstr>
      <vt:lpstr>Counties in US</vt:lpstr>
      <vt:lpstr>“If I can't picture it, I can't understand it”</vt:lpstr>
      <vt:lpstr>Graphics  for Anscombe’s Quartet</vt:lpstr>
      <vt:lpstr>Tuning the Database</vt:lpstr>
      <vt:lpstr>How Can We Open the Black Box?</vt:lpstr>
      <vt:lpstr>How Can We Open the Black Box?</vt:lpstr>
      <vt:lpstr>How do we get our data?</vt:lpstr>
      <vt:lpstr>AWR collects</vt:lpstr>
      <vt:lpstr>After sampling Multi-dimensional</vt:lpstr>
      <vt:lpstr>DB Optimizer shows it all</vt:lpstr>
      <vt:lpstr>Average Active Sessions  (AAS)</vt:lpstr>
      <vt:lpstr>Interpreting the Load Chart</vt:lpstr>
      <vt:lpstr>1. Application Issues</vt:lpstr>
      <vt:lpstr>2. Database issue</vt:lpstr>
      <vt:lpstr>3. Machine Undersized</vt:lpstr>
      <vt:lpstr>4. SQL needs Tuning</vt:lpstr>
      <vt:lpstr>Tuning SQL Complexity</vt:lpstr>
      <vt:lpstr>Visual SQL Tuning</vt:lpstr>
      <vt:lpstr>Tuning SQL</vt:lpstr>
      <vt:lpstr>VST Steps</vt:lpstr>
      <vt:lpstr>How to VST: Tables and Joins</vt:lpstr>
      <vt:lpstr> Layout tables and connections</vt:lpstr>
      <vt:lpstr>Unstructured</vt:lpstr>
      <vt:lpstr>Parents and Children</vt:lpstr>
      <vt:lpstr>VST – filters and best path</vt:lpstr>
      <vt:lpstr>VST – best path</vt:lpstr>
      <vt:lpstr>Cartesian</vt:lpstr>
      <vt:lpstr>Implied Cartesian</vt:lpstr>
      <vt:lpstr>Diagram work for Many to One</vt:lpstr>
      <vt:lpstr>Unstructured</vt:lpstr>
      <vt:lpstr>Many-to-One  vs Many-to-Many </vt:lpstr>
      <vt:lpstr>Adding Constraints</vt:lpstr>
      <vt:lpstr>Join sizes</vt:lpstr>
      <vt:lpstr>Look at 3 queries</vt:lpstr>
      <vt:lpstr>Query 1 : Over 24 hours to run</vt:lpstr>
      <vt:lpstr>Visual SQL Diagram</vt:lpstr>
      <vt:lpstr>Default vs Tuned</vt:lpstr>
      <vt:lpstr>Comparing Plans : 24 hours to 5 mins</vt:lpstr>
      <vt:lpstr>Q2 </vt:lpstr>
      <vt:lpstr>Q2</vt:lpstr>
      <vt:lpstr>Q2</vt:lpstr>
      <vt:lpstr>Q3</vt:lpstr>
      <vt:lpstr>Q3: Transitivity </vt:lpstr>
      <vt:lpstr>Q3</vt:lpstr>
      <vt:lpstr>What tools to use to create VST diagrams?</vt:lpstr>
      <vt:lpstr>Visual SQL Tuning  (VST)</vt:lpstr>
      <vt:lpstr>VST Steps Summary</vt:lpstr>
      <vt:lpstr>Do You Want?</vt:lpstr>
      <vt:lpstr>Do You Want?</vt:lpstr>
      <vt:lpstr>Do You Want?</vt:lpstr>
      <vt:lpstr>Imagine Trying to Drive your Car </vt:lpstr>
      <vt:lpstr>Or This</vt:lpstr>
      <vt:lpstr>Summary </vt:lpstr>
      <vt:lpstr>Bibliography</vt:lpstr>
    </vt:vector>
  </TitlesOfParts>
  <Company>Embarcadero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DeannaD</dc:creator>
  <cp:lastModifiedBy>Kyle</cp:lastModifiedBy>
  <cp:revision>136</cp:revision>
  <dcterms:created xsi:type="dcterms:W3CDTF">2010-05-15T19:27:59Z</dcterms:created>
  <dcterms:modified xsi:type="dcterms:W3CDTF">2011-02-24T19:38:50Z</dcterms:modified>
</cp:coreProperties>
</file>