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0" r:id="rId2"/>
  </p:sldMasterIdLst>
  <p:notesMasterIdLst>
    <p:notesMasterId r:id="rId52"/>
  </p:notesMasterIdLst>
  <p:handoutMasterIdLst>
    <p:handoutMasterId r:id="rId53"/>
  </p:handoutMasterIdLst>
  <p:sldIdLst>
    <p:sldId id="557" r:id="rId3"/>
    <p:sldId id="596" r:id="rId4"/>
    <p:sldId id="569" r:id="rId5"/>
    <p:sldId id="780" r:id="rId6"/>
    <p:sldId id="781" r:id="rId7"/>
    <p:sldId id="782" r:id="rId8"/>
    <p:sldId id="688" r:id="rId9"/>
    <p:sldId id="800" r:id="rId10"/>
    <p:sldId id="801" r:id="rId11"/>
    <p:sldId id="785" r:id="rId12"/>
    <p:sldId id="786" r:id="rId13"/>
    <p:sldId id="787" r:id="rId14"/>
    <p:sldId id="788" r:id="rId15"/>
    <p:sldId id="789" r:id="rId16"/>
    <p:sldId id="790" r:id="rId17"/>
    <p:sldId id="791" r:id="rId18"/>
    <p:sldId id="794" r:id="rId19"/>
    <p:sldId id="793" r:id="rId20"/>
    <p:sldId id="792" r:id="rId21"/>
    <p:sldId id="796" r:id="rId22"/>
    <p:sldId id="799" r:id="rId23"/>
    <p:sldId id="795" r:id="rId24"/>
    <p:sldId id="804" r:id="rId25"/>
    <p:sldId id="797" r:id="rId26"/>
    <p:sldId id="798" r:id="rId27"/>
    <p:sldId id="803" r:id="rId28"/>
    <p:sldId id="805" r:id="rId29"/>
    <p:sldId id="807" r:id="rId30"/>
    <p:sldId id="806" r:id="rId31"/>
    <p:sldId id="808" r:id="rId32"/>
    <p:sldId id="809" r:id="rId33"/>
    <p:sldId id="811" r:id="rId34"/>
    <p:sldId id="810" r:id="rId35"/>
    <p:sldId id="821" r:id="rId36"/>
    <p:sldId id="802" r:id="rId37"/>
    <p:sldId id="815" r:id="rId38"/>
    <p:sldId id="816" r:id="rId39"/>
    <p:sldId id="817" r:id="rId40"/>
    <p:sldId id="818" r:id="rId41"/>
    <p:sldId id="769" r:id="rId42"/>
    <p:sldId id="691" r:id="rId43"/>
    <p:sldId id="779" r:id="rId44"/>
    <p:sldId id="820" r:id="rId45"/>
    <p:sldId id="819" r:id="rId46"/>
    <p:sldId id="775" r:id="rId47"/>
    <p:sldId id="776" r:id="rId48"/>
    <p:sldId id="777" r:id="rId49"/>
    <p:sldId id="778" r:id="rId50"/>
    <p:sldId id="595" r:id="rId51"/>
  </p:sldIdLst>
  <p:sldSz cx="9144000" cy="6858000" type="screen4x3"/>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6699FF"/>
    <a:srgbClr val="545F75"/>
    <a:srgbClr val="94958B"/>
    <a:srgbClr val="B8B8B8"/>
    <a:srgbClr val="663300"/>
    <a:srgbClr val="660066"/>
    <a:srgbClr val="006699"/>
    <a:srgbClr val="6699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6" autoAdjust="0"/>
    <p:restoredTop sz="85080" autoAdjust="0"/>
  </p:normalViewPr>
  <p:slideViewPr>
    <p:cSldViewPr snapToGrid="0">
      <p:cViewPr>
        <p:scale>
          <a:sx n="100" d="100"/>
          <a:sy n="100" d="100"/>
        </p:scale>
        <p:origin x="-990" y="-474"/>
      </p:cViewPr>
      <p:guideLst>
        <p:guide orient="horz" pos="3885"/>
        <p:guide orient="horz" pos="2733"/>
        <p:guide orient="horz"/>
        <p:guide orient="horz" pos="420"/>
        <p:guide orient="horz" pos="1490"/>
        <p:guide orient="horz" pos="3520"/>
        <p:guide orient="horz" pos="768"/>
        <p:guide orient="horz" pos="3355"/>
        <p:guide pos="5504"/>
        <p:guide pos="4940"/>
        <p:guide pos="568"/>
        <p:guide pos="3696"/>
        <p:guide pos="96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6054"/>
    </p:cViewPr>
  </p:sorterViewPr>
  <p:notesViewPr>
    <p:cSldViewPr snapToGrid="0">
      <p:cViewPr>
        <p:scale>
          <a:sx n="300" d="100"/>
          <a:sy n="300" d="100"/>
        </p:scale>
        <p:origin x="-270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4.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A35D2-5C29-43EB-87BE-76176C9C145F}" type="doc">
      <dgm:prSet loTypeId="urn:microsoft.com/office/officeart/2005/8/layout/cycle3" loCatId="cycle" qsTypeId="urn:microsoft.com/office/officeart/2005/8/quickstyle/3d3" qsCatId="3D" csTypeId="urn:microsoft.com/office/officeart/2005/8/colors/accent5_2" csCatId="accent5" phldr="1"/>
      <dgm:spPr/>
      <dgm:t>
        <a:bodyPr/>
        <a:lstStyle/>
        <a:p>
          <a:endParaRPr lang="en-US"/>
        </a:p>
      </dgm:t>
    </dgm:pt>
    <dgm:pt modelId="{30B07F06-BC77-47DE-8098-2329B77DC07C}">
      <dgm:prSet phldrT="[Text]"/>
      <dgm:spPr/>
      <dgm:t>
        <a:bodyPr/>
        <a:lstStyle/>
        <a:p>
          <a:r>
            <a:rPr lang="en-US" dirty="0" smtClean="0"/>
            <a:t>Execute Workloads</a:t>
          </a:r>
          <a:endParaRPr lang="en-US" dirty="0"/>
        </a:p>
      </dgm:t>
    </dgm:pt>
    <dgm:pt modelId="{0971F469-111D-4321-B346-1B92CAFCE560}" type="parTrans" cxnId="{867E6E68-B4A5-4F2C-B456-1AA43967FB1E}">
      <dgm:prSet/>
      <dgm:spPr/>
      <dgm:t>
        <a:bodyPr/>
        <a:lstStyle/>
        <a:p>
          <a:endParaRPr lang="en-US"/>
        </a:p>
      </dgm:t>
    </dgm:pt>
    <dgm:pt modelId="{699A1B32-A35E-4640-89B3-CB3BD9E87FE4}" type="sibTrans" cxnId="{867E6E68-B4A5-4F2C-B456-1AA43967FB1E}">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346D18E0-64F3-4392-AE1C-3B3FE191BAC5}">
      <dgm:prSet phldrT="[Text]"/>
      <dgm:spPr/>
      <dgm:t>
        <a:bodyPr/>
        <a:lstStyle/>
        <a:p>
          <a:r>
            <a:rPr lang="en-US" dirty="0" smtClean="0"/>
            <a:t>Monitor Workloads</a:t>
          </a:r>
          <a:endParaRPr lang="en-US" dirty="0"/>
        </a:p>
      </dgm:t>
    </dgm:pt>
    <dgm:pt modelId="{34AECE17-0EAD-4CF3-AE2F-13B96AE993A5}" type="parTrans" cxnId="{18299710-AC8B-47CB-AD80-871B7D22EEBE}">
      <dgm:prSet/>
      <dgm:spPr/>
      <dgm:t>
        <a:bodyPr/>
        <a:lstStyle/>
        <a:p>
          <a:endParaRPr lang="en-US"/>
        </a:p>
      </dgm:t>
    </dgm:pt>
    <dgm:pt modelId="{5CFF4266-48C3-407F-B765-697CBC78316D}" type="sibTrans" cxnId="{18299710-AC8B-47CB-AD80-871B7D22EEBE}">
      <dgm:prSet/>
      <dgm:spPr/>
      <dgm:t>
        <a:bodyPr/>
        <a:lstStyle/>
        <a:p>
          <a:endParaRPr lang="en-US"/>
        </a:p>
      </dgm:t>
    </dgm:pt>
    <dgm:pt modelId="{1FC0E9FF-26C4-4DEB-9B4E-1144169BB7DB}">
      <dgm:prSet phldrT="[Text]"/>
      <dgm:spPr/>
      <dgm:t>
        <a:bodyPr/>
        <a:lstStyle/>
        <a:p>
          <a:r>
            <a:rPr lang="en-US" dirty="0" smtClean="0"/>
            <a:t>Adjust Workload Plans</a:t>
          </a:r>
          <a:endParaRPr lang="en-US" dirty="0"/>
        </a:p>
      </dgm:t>
    </dgm:pt>
    <dgm:pt modelId="{4691EE71-71F4-4B4C-B0CD-649C03AF4741}" type="parTrans" cxnId="{4D0CE94A-A2DE-4B50-8431-CE59491AF631}">
      <dgm:prSet/>
      <dgm:spPr/>
      <dgm:t>
        <a:bodyPr/>
        <a:lstStyle/>
        <a:p>
          <a:endParaRPr lang="en-US"/>
        </a:p>
      </dgm:t>
    </dgm:pt>
    <dgm:pt modelId="{1ED7DEC1-3462-49A9-B235-E02118270EEA}" type="sibTrans" cxnId="{4D0CE94A-A2DE-4B50-8431-CE59491AF631}">
      <dgm:prSet/>
      <dgm:spPr/>
      <dgm:t>
        <a:bodyPr/>
        <a:lstStyle/>
        <a:p>
          <a:endParaRPr lang="en-US"/>
        </a:p>
      </dgm:t>
    </dgm:pt>
    <dgm:pt modelId="{B23F463B-850C-4251-96B5-7B9FB53482DD}" type="pres">
      <dgm:prSet presAssocID="{09BA35D2-5C29-43EB-87BE-76176C9C145F}" presName="Name0" presStyleCnt="0">
        <dgm:presLayoutVars>
          <dgm:dir/>
          <dgm:resizeHandles val="exact"/>
        </dgm:presLayoutVars>
      </dgm:prSet>
      <dgm:spPr/>
      <dgm:t>
        <a:bodyPr/>
        <a:lstStyle/>
        <a:p>
          <a:endParaRPr lang="en-US"/>
        </a:p>
      </dgm:t>
    </dgm:pt>
    <dgm:pt modelId="{933F7DE1-257C-4B10-BBB8-5EFC29FE5E7B}" type="pres">
      <dgm:prSet presAssocID="{09BA35D2-5C29-43EB-87BE-76176C9C145F}" presName="cycle" presStyleCnt="0"/>
      <dgm:spPr/>
    </dgm:pt>
    <dgm:pt modelId="{2D40ABB1-AEB6-4F97-8346-0E5C76287583}" type="pres">
      <dgm:prSet presAssocID="{30B07F06-BC77-47DE-8098-2329B77DC07C}" presName="nodeFirstNode" presStyleLbl="node1" presStyleIdx="0" presStyleCnt="3" custScaleX="69080" custScaleY="69080">
        <dgm:presLayoutVars>
          <dgm:bulletEnabled val="1"/>
        </dgm:presLayoutVars>
      </dgm:prSet>
      <dgm:spPr/>
      <dgm:t>
        <a:bodyPr/>
        <a:lstStyle/>
        <a:p>
          <a:endParaRPr lang="en-US"/>
        </a:p>
      </dgm:t>
    </dgm:pt>
    <dgm:pt modelId="{F5D7472D-C502-480A-94D8-38F441441BF9}" type="pres">
      <dgm:prSet presAssocID="{699A1B32-A35E-4640-89B3-CB3BD9E87FE4}" presName="sibTransFirstNode" presStyleLbl="bgShp" presStyleIdx="0" presStyleCnt="1" custLinFactNeighborX="342" custLinFactNeighborY="-683"/>
      <dgm:spPr/>
      <dgm:t>
        <a:bodyPr/>
        <a:lstStyle/>
        <a:p>
          <a:endParaRPr lang="en-US"/>
        </a:p>
      </dgm:t>
    </dgm:pt>
    <dgm:pt modelId="{A1429D1A-95D3-4D8F-95C8-FA28E2A95F1E}" type="pres">
      <dgm:prSet presAssocID="{346D18E0-64F3-4392-AE1C-3B3FE191BAC5}" presName="nodeFollowingNodes" presStyleLbl="node1" presStyleIdx="1" presStyleCnt="3" custScaleX="69080" custScaleY="69080">
        <dgm:presLayoutVars>
          <dgm:bulletEnabled val="1"/>
        </dgm:presLayoutVars>
      </dgm:prSet>
      <dgm:spPr/>
      <dgm:t>
        <a:bodyPr/>
        <a:lstStyle/>
        <a:p>
          <a:endParaRPr lang="en-US"/>
        </a:p>
      </dgm:t>
    </dgm:pt>
    <dgm:pt modelId="{7D51E226-0962-4BDA-BC5B-E89CE01F798C}" type="pres">
      <dgm:prSet presAssocID="{1FC0E9FF-26C4-4DEB-9B4E-1144169BB7DB}" presName="nodeFollowingNodes" presStyleLbl="node1" presStyleIdx="2" presStyleCnt="3" custScaleX="69080" custScaleY="69080">
        <dgm:presLayoutVars>
          <dgm:bulletEnabled val="1"/>
        </dgm:presLayoutVars>
      </dgm:prSet>
      <dgm:spPr/>
      <dgm:t>
        <a:bodyPr/>
        <a:lstStyle/>
        <a:p>
          <a:endParaRPr lang="en-US"/>
        </a:p>
      </dgm:t>
    </dgm:pt>
  </dgm:ptLst>
  <dgm:cxnLst>
    <dgm:cxn modelId="{7E870457-30AD-4EAD-A8E0-1CDD5D513638}" type="presOf" srcId="{1FC0E9FF-26C4-4DEB-9B4E-1144169BB7DB}" destId="{7D51E226-0962-4BDA-BC5B-E89CE01F798C}" srcOrd="0" destOrd="0" presId="urn:microsoft.com/office/officeart/2005/8/layout/cycle3"/>
    <dgm:cxn modelId="{CE49EFAF-D703-40F3-BE91-5037BA02D1EE}" type="presOf" srcId="{09BA35D2-5C29-43EB-87BE-76176C9C145F}" destId="{B23F463B-850C-4251-96B5-7B9FB53482DD}" srcOrd="0" destOrd="0" presId="urn:microsoft.com/office/officeart/2005/8/layout/cycle3"/>
    <dgm:cxn modelId="{867E6E68-B4A5-4F2C-B456-1AA43967FB1E}" srcId="{09BA35D2-5C29-43EB-87BE-76176C9C145F}" destId="{30B07F06-BC77-47DE-8098-2329B77DC07C}" srcOrd="0" destOrd="0" parTransId="{0971F469-111D-4321-B346-1B92CAFCE560}" sibTransId="{699A1B32-A35E-4640-89B3-CB3BD9E87FE4}"/>
    <dgm:cxn modelId="{18299710-AC8B-47CB-AD80-871B7D22EEBE}" srcId="{09BA35D2-5C29-43EB-87BE-76176C9C145F}" destId="{346D18E0-64F3-4392-AE1C-3B3FE191BAC5}" srcOrd="1" destOrd="0" parTransId="{34AECE17-0EAD-4CF3-AE2F-13B96AE993A5}" sibTransId="{5CFF4266-48C3-407F-B765-697CBC78316D}"/>
    <dgm:cxn modelId="{87FC3105-33EE-410A-BC89-48061C20E46C}" type="presOf" srcId="{30B07F06-BC77-47DE-8098-2329B77DC07C}" destId="{2D40ABB1-AEB6-4F97-8346-0E5C76287583}" srcOrd="0" destOrd="0" presId="urn:microsoft.com/office/officeart/2005/8/layout/cycle3"/>
    <dgm:cxn modelId="{4D0CE94A-A2DE-4B50-8431-CE59491AF631}" srcId="{09BA35D2-5C29-43EB-87BE-76176C9C145F}" destId="{1FC0E9FF-26C4-4DEB-9B4E-1144169BB7DB}" srcOrd="2" destOrd="0" parTransId="{4691EE71-71F4-4B4C-B0CD-649C03AF4741}" sibTransId="{1ED7DEC1-3462-49A9-B235-E02118270EEA}"/>
    <dgm:cxn modelId="{F198ACB5-BC1A-4AB4-8945-C16703AF5649}" type="presOf" srcId="{346D18E0-64F3-4392-AE1C-3B3FE191BAC5}" destId="{A1429D1A-95D3-4D8F-95C8-FA28E2A95F1E}" srcOrd="0" destOrd="0" presId="urn:microsoft.com/office/officeart/2005/8/layout/cycle3"/>
    <dgm:cxn modelId="{0D32DD07-6EC3-47E9-B842-FF7B4E507A89}" type="presOf" srcId="{699A1B32-A35E-4640-89B3-CB3BD9E87FE4}" destId="{F5D7472D-C502-480A-94D8-38F441441BF9}" srcOrd="0" destOrd="0" presId="urn:microsoft.com/office/officeart/2005/8/layout/cycle3"/>
    <dgm:cxn modelId="{DD2774A5-1D91-4349-A706-815C11767522}" type="presParOf" srcId="{B23F463B-850C-4251-96B5-7B9FB53482DD}" destId="{933F7DE1-257C-4B10-BBB8-5EFC29FE5E7B}" srcOrd="0" destOrd="0" presId="urn:microsoft.com/office/officeart/2005/8/layout/cycle3"/>
    <dgm:cxn modelId="{4619F5C5-E54C-43CA-8646-DB11ABC04ECB}" type="presParOf" srcId="{933F7DE1-257C-4B10-BBB8-5EFC29FE5E7B}" destId="{2D40ABB1-AEB6-4F97-8346-0E5C76287583}" srcOrd="0" destOrd="0" presId="urn:microsoft.com/office/officeart/2005/8/layout/cycle3"/>
    <dgm:cxn modelId="{6AAD1327-44DD-4CDB-BB2A-11DBD61B3966}" type="presParOf" srcId="{933F7DE1-257C-4B10-BBB8-5EFC29FE5E7B}" destId="{F5D7472D-C502-480A-94D8-38F441441BF9}" srcOrd="1" destOrd="0" presId="urn:microsoft.com/office/officeart/2005/8/layout/cycle3"/>
    <dgm:cxn modelId="{FDF72FE4-749E-47C2-B702-C2067EF68749}" type="presParOf" srcId="{933F7DE1-257C-4B10-BBB8-5EFC29FE5E7B}" destId="{A1429D1A-95D3-4D8F-95C8-FA28E2A95F1E}" srcOrd="2" destOrd="0" presId="urn:microsoft.com/office/officeart/2005/8/layout/cycle3"/>
    <dgm:cxn modelId="{1FD17CB1-A4F4-4464-9124-2FA1E3B2B88F}" type="presParOf" srcId="{933F7DE1-257C-4B10-BBB8-5EFC29FE5E7B}" destId="{7D51E226-0962-4BDA-BC5B-E89CE01F798C}" srcOrd="3"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D7472D-C502-480A-94D8-38F441441BF9}">
      <dsp:nvSpPr>
        <dsp:cNvPr id="0" name=""/>
        <dsp:cNvSpPr/>
      </dsp:nvSpPr>
      <dsp:spPr>
        <a:xfrm>
          <a:off x="934843" y="104755"/>
          <a:ext cx="2788058" cy="2788058"/>
        </a:xfrm>
        <a:prstGeom prst="circularArrow">
          <a:avLst>
            <a:gd name="adj1" fmla="val 5689"/>
            <a:gd name="adj2" fmla="val 340510"/>
            <a:gd name="adj3" fmla="val 13759432"/>
            <a:gd name="adj4" fmla="val 17390021"/>
            <a:gd name="adj5" fmla="val 5908"/>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5"/>
        </a:lnRef>
        <a:fillRef idx="3">
          <a:schemeClr val="accent5"/>
        </a:fillRef>
        <a:effectRef idx="3">
          <a:schemeClr val="accent5"/>
        </a:effectRef>
        <a:fontRef idx="minor">
          <a:schemeClr val="lt1"/>
        </a:fontRef>
      </dsp:style>
    </dsp:sp>
    <dsp:sp modelId="{2D40ABB1-AEB6-4F97-8346-0E5C76287583}">
      <dsp:nvSpPr>
        <dsp:cNvPr id="0" name=""/>
        <dsp:cNvSpPr/>
      </dsp:nvSpPr>
      <dsp:spPr>
        <a:xfrm>
          <a:off x="1666879" y="146128"/>
          <a:ext cx="1304915" cy="652457"/>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Execute Workloads</a:t>
          </a:r>
          <a:endParaRPr lang="en-US" sz="1200" kern="1200" dirty="0"/>
        </a:p>
      </dsp:txBody>
      <dsp:txXfrm>
        <a:off x="1666879" y="146128"/>
        <a:ext cx="1304915" cy="652457"/>
      </dsp:txXfrm>
    </dsp:sp>
    <dsp:sp modelId="{A1429D1A-95D3-4D8F-95C8-FA28E2A95F1E}">
      <dsp:nvSpPr>
        <dsp:cNvPr id="0" name=""/>
        <dsp:cNvSpPr/>
      </dsp:nvSpPr>
      <dsp:spPr>
        <a:xfrm>
          <a:off x="2723566" y="1976363"/>
          <a:ext cx="1304915" cy="652457"/>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Monitor Workloads</a:t>
          </a:r>
          <a:endParaRPr lang="en-US" sz="1200" kern="1200" dirty="0"/>
        </a:p>
      </dsp:txBody>
      <dsp:txXfrm>
        <a:off x="2723566" y="1976363"/>
        <a:ext cx="1304915" cy="652457"/>
      </dsp:txXfrm>
    </dsp:sp>
    <dsp:sp modelId="{7D51E226-0962-4BDA-BC5B-E89CE01F798C}">
      <dsp:nvSpPr>
        <dsp:cNvPr id="0" name=""/>
        <dsp:cNvSpPr/>
      </dsp:nvSpPr>
      <dsp:spPr>
        <a:xfrm>
          <a:off x="610192" y="1976363"/>
          <a:ext cx="1304915" cy="652457"/>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Adjust Workload Plans</a:t>
          </a:r>
          <a:endParaRPr lang="en-US" sz="1200" kern="1200" dirty="0"/>
        </a:p>
      </dsp:txBody>
      <dsp:txXfrm>
        <a:off x="610192" y="1976363"/>
        <a:ext cx="1304915" cy="65245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pitchFamily="18" charset="0"/>
              </a:defRPr>
            </a:lvl1pPr>
          </a:lstStyle>
          <a:p>
            <a:endParaRPr lang="en-US"/>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pitchFamily="18" charset="0"/>
              </a:defRPr>
            </a:lvl1pPr>
          </a:lstStyle>
          <a:p>
            <a:endParaRPr lang="en-US"/>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pitchFamily="18" charset="0"/>
              </a:defRPr>
            </a:lvl1pPr>
          </a:lstStyle>
          <a:p>
            <a:endParaRPr lang="en-US"/>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pitchFamily="18" charset="0"/>
              </a:defRPr>
            </a:lvl1pPr>
          </a:lstStyle>
          <a:p>
            <a:fld id="{344093DB-F306-4778-A8F6-FFC00EF8DEA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pitchFamily="18"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pitchFamily="18" charset="0"/>
              </a:defRPr>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pitchFamily="18"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pitchFamily="18" charset="0"/>
              </a:defRPr>
            </a:lvl1pPr>
          </a:lstStyle>
          <a:p>
            <a:fld id="{AF51AC4C-3136-417F-9C76-396FD3F657E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mn-ea"/>
        <a:cs typeface="+mn-cs"/>
      </a:defRPr>
    </a:lvl4pPr>
    <a:lvl5pPr marL="693738"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6B392EB-2FA3-4810-8575-1B7C58C73373}" type="slidenum">
              <a:rPr lang="en-US"/>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CD24E4-D9CF-4E20-8E0B-4F9CCA245788}" type="slidenum">
              <a:rPr lang="en-US"/>
              <a:pPr/>
              <a:t>24</a:t>
            </a:fld>
            <a:endParaRPr lang="en-US"/>
          </a:p>
        </p:txBody>
      </p:sp>
      <p:sp>
        <p:nvSpPr>
          <p:cNvPr id="17411" name="Rectangle 2"/>
          <p:cNvSpPr>
            <a:spLocks noGrp="1" noRot="1" noChangeAspect="1" noChangeArrowheads="1" noTextEdit="1"/>
          </p:cNvSpPr>
          <p:nvPr>
            <p:ph type="sldImg"/>
          </p:nvPr>
        </p:nvSpPr>
        <p:spPr>
          <a:xfrm>
            <a:off x="457200" y="457200"/>
            <a:ext cx="5943600" cy="4457700"/>
          </a:xfrm>
          <a:ln/>
        </p:spPr>
      </p:sp>
      <p:sp>
        <p:nvSpPr>
          <p:cNvPr id="17412" name="Rectangle 3"/>
          <p:cNvSpPr>
            <a:spLocks noGrp="1" noChangeArrowheads="1"/>
          </p:cNvSpPr>
          <p:nvPr>
            <p:ph type="body" idx="1"/>
          </p:nvPr>
        </p:nvSpPr>
        <p:spPr>
          <a:xfrm>
            <a:off x="447675" y="5145088"/>
            <a:ext cx="5962650" cy="3486150"/>
          </a:xfrm>
          <a:noFill/>
          <a:ln/>
        </p:spPr>
        <p:txBody>
          <a:bodyPr lIns="91432" tIns="45716" rIns="91432" bIns="45716"/>
          <a:lstStyle/>
          <a:p>
            <a:pPr eaLnBrk="1" hangingPunct="1"/>
            <a:r>
              <a:rPr lang="en-US" smtClean="0"/>
              <a:t>When a SQL statement is executed it will be hard parsed and a serial plan will be developed</a:t>
            </a:r>
          </a:p>
          <a:p>
            <a:pPr eaLnBrk="1" hangingPunct="1"/>
            <a:r>
              <a:rPr lang="en-US" smtClean="0"/>
              <a:t>The expected elapse time of that plan will be examined. If the expected Elapse time is </a:t>
            </a:r>
          </a:p>
          <a:p>
            <a:pPr eaLnBrk="1" hangingPunct="1"/>
            <a:r>
              <a:rPr lang="en-US" smtClean="0"/>
              <a:t>Less than </a:t>
            </a:r>
            <a:r>
              <a:rPr lang="en-US" sz="1000" smtClean="0">
                <a:latin typeface="Courier New" pitchFamily="49" charset="0"/>
              </a:rPr>
              <a:t>PARALLEL_MIN_TIME_THRESHOLD</a:t>
            </a:r>
            <a:r>
              <a:rPr lang="en-US" smtClean="0"/>
              <a:t>  then the query will execute serially.</a:t>
            </a:r>
          </a:p>
          <a:p>
            <a:pPr eaLnBrk="1" hangingPunct="1"/>
            <a:endParaRPr lang="en-US" smtClean="0"/>
          </a:p>
          <a:p>
            <a:pPr eaLnBrk="1" hangingPunct="1"/>
            <a:r>
              <a:rPr lang="en-US" smtClean="0"/>
              <a:t>If the expected Elapse time is greater than </a:t>
            </a:r>
            <a:r>
              <a:rPr lang="en-US" sz="1000" smtClean="0">
                <a:latin typeface="Courier New" pitchFamily="49" charset="0"/>
              </a:rPr>
              <a:t>PARALLEL_MIN_TIME_THRESHOLD</a:t>
            </a:r>
            <a:r>
              <a:rPr lang="en-US" smtClean="0"/>
              <a:t>  then the plan</a:t>
            </a:r>
          </a:p>
          <a:p>
            <a:pPr eaLnBrk="1" hangingPunct="1"/>
            <a:r>
              <a:rPr lang="en-US" smtClean="0"/>
              <a:t>Will be re-evaluated to run in parallel and the optimizer will determine the ideal DOP. The </a:t>
            </a:r>
          </a:p>
          <a:p>
            <a:pPr eaLnBrk="1" hangingPunct="1"/>
            <a:r>
              <a:rPr lang="en-US" smtClean="0"/>
              <a:t>Optimizer automatically determines the DOP based on the resource required for all scan operations</a:t>
            </a:r>
          </a:p>
          <a:p>
            <a:pPr eaLnBrk="1" hangingPunct="1"/>
            <a:r>
              <a:rPr lang="en-US" smtClean="0"/>
              <a:t>(full table scan, index fast full scan and so on) </a:t>
            </a:r>
          </a:p>
          <a:p>
            <a:pPr eaLnBrk="1" hangingPunct="1"/>
            <a:endParaRPr lang="en-US" smtClean="0"/>
          </a:p>
          <a:p>
            <a:pPr eaLnBrk="1" hangingPunct="1"/>
            <a:r>
              <a:rPr lang="en-US" smtClean="0"/>
              <a:t>However, the optimizer will cap the actual DOP for a statement with the default DOP</a:t>
            </a:r>
          </a:p>
          <a:p>
            <a:pPr eaLnBrk="1" hangingPunct="1"/>
            <a:r>
              <a:rPr lang="en-US" smtClean="0"/>
              <a:t>(paralllel_threads_per_cpu X CPU_COUNT X INSTANCE_COUNT), to ensure parallel</a:t>
            </a:r>
          </a:p>
          <a:p>
            <a:pPr eaLnBrk="1" hangingPunct="1"/>
            <a:r>
              <a:rPr lang="en-US" smtClean="0"/>
              <a:t>Processes do not flood the system.</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5AA33AC-EB2E-4CE8-9A5D-25D4C3D634D3}" type="slidenum">
              <a:rPr lang="en-US"/>
              <a:pPr/>
              <a:t>25</a:t>
            </a:fld>
            <a:endParaRPr lang="en-US"/>
          </a:p>
        </p:txBody>
      </p:sp>
      <p:sp>
        <p:nvSpPr>
          <p:cNvPr id="18435" name="Rectangle 2"/>
          <p:cNvSpPr>
            <a:spLocks noGrp="1" noRot="1" noChangeAspect="1" noChangeArrowheads="1" noTextEdit="1"/>
          </p:cNvSpPr>
          <p:nvPr>
            <p:ph type="sldImg"/>
          </p:nvPr>
        </p:nvSpPr>
        <p:spPr>
          <a:xfrm>
            <a:off x="457200" y="457200"/>
            <a:ext cx="5943600" cy="4457700"/>
          </a:xfrm>
          <a:ln/>
        </p:spPr>
      </p:sp>
      <p:sp>
        <p:nvSpPr>
          <p:cNvPr id="18436" name="Rectangle 3"/>
          <p:cNvSpPr>
            <a:spLocks noGrp="1" noChangeArrowheads="1"/>
          </p:cNvSpPr>
          <p:nvPr>
            <p:ph type="body" idx="1"/>
          </p:nvPr>
        </p:nvSpPr>
        <p:spPr>
          <a:xfrm>
            <a:off x="447675" y="5145088"/>
            <a:ext cx="5962650" cy="3486150"/>
          </a:xfrm>
          <a:noFill/>
          <a:ln/>
        </p:spPr>
        <p:txBody>
          <a:bodyPr lIns="91432" tIns="45716" rIns="91432" bIns="45716"/>
          <a:lstStyle/>
          <a:p>
            <a:pPr eaLnBrk="1" hangingPunct="1"/>
            <a:r>
              <a:rPr lang="en-US" smtClean="0"/>
              <a:t>Step 1: SQL Statement is issued and Oracle automatically determines if </a:t>
            </a:r>
          </a:p>
          <a:p>
            <a:pPr eaLnBrk="1" hangingPunct="1"/>
            <a:r>
              <a:rPr lang="en-US" smtClean="0"/>
              <a:t>It will run in parallel and if so what DOP it will get.</a:t>
            </a:r>
          </a:p>
          <a:p>
            <a:pPr eaLnBrk="1" hangingPunct="1"/>
            <a:endParaRPr lang="en-US" smtClean="0"/>
          </a:p>
          <a:p>
            <a:pPr eaLnBrk="1" hangingPunct="1"/>
            <a:r>
              <a:rPr lang="en-US" smtClean="0"/>
              <a:t>Step 2: Oracle checks to see if there are enough PQ servers to execute</a:t>
            </a:r>
          </a:p>
          <a:p>
            <a:pPr eaLnBrk="1" hangingPunct="1"/>
            <a:r>
              <a:rPr lang="en-US" smtClean="0"/>
              <a:t>The query. If there are it will execute immediately if there are not then</a:t>
            </a:r>
          </a:p>
          <a:p>
            <a:pPr eaLnBrk="1" hangingPunct="1"/>
            <a:r>
              <a:rPr lang="en-US" smtClean="0"/>
              <a:t>The query will be queued in a FIFO</a:t>
            </a:r>
          </a:p>
          <a:p>
            <a:pPr eaLnBrk="1" hangingPunct="1"/>
            <a:endParaRPr lang="en-US" smtClean="0"/>
          </a:p>
          <a:p>
            <a:pPr eaLnBrk="1" hangingPunct="1"/>
            <a:r>
              <a:rPr lang="en-US" smtClean="0"/>
              <a:t>Step 3: Everyone waits in the queue for the statement at the top of the</a:t>
            </a:r>
          </a:p>
          <a:p>
            <a:pPr eaLnBrk="1" hangingPunct="1"/>
            <a:r>
              <a:rPr lang="en-US" smtClean="0"/>
              <a:t>Queue to get all of his requested PQ servers even if there are enough</a:t>
            </a:r>
          </a:p>
          <a:p>
            <a:pPr eaLnBrk="1" hangingPunct="1"/>
            <a:r>
              <a:rPr lang="en-US" smtClean="0"/>
              <a:t>PQ servers available for one of the other statements to run ??????</a:t>
            </a:r>
          </a:p>
          <a:p>
            <a:pPr eaLnBrk="1" hangingPunct="1"/>
            <a:endParaRPr lang="en-US" smtClean="0"/>
          </a:p>
          <a:p>
            <a:pPr eaLnBrk="1" hangingPunct="1"/>
            <a:r>
              <a:rPr lang="en-US" smtClean="0"/>
              <a:t>Step 4: When enough PQ servers are available the statement is </a:t>
            </a:r>
          </a:p>
          <a:p>
            <a:pPr eaLnBrk="1" hangingPunct="1"/>
            <a:r>
              <a:rPr lang="en-US" smtClean="0"/>
              <a:t>De-queued and allowed to execute.</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1AC4C-3136-417F-9C76-396FD3F657EC}"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same analytical queries that were shown in the initial slides. Manual tuning for this demo set the DOP at 48, Auto DOP calculated 56 or 64 as the best DOP. Runtimes are very similar with either 48 or 56</a:t>
            </a:r>
            <a:endParaRPr lang="en-US" dirty="0"/>
          </a:p>
        </p:txBody>
      </p:sp>
      <p:sp>
        <p:nvSpPr>
          <p:cNvPr id="4" name="Slide Number Placeholder 3"/>
          <p:cNvSpPr>
            <a:spLocks noGrp="1"/>
          </p:cNvSpPr>
          <p:nvPr>
            <p:ph type="sldNum" sz="quarter" idx="10"/>
          </p:nvPr>
        </p:nvSpPr>
        <p:spPr/>
        <p:txBody>
          <a:bodyPr/>
          <a:lstStyle/>
          <a:p>
            <a:fld id="{AF51AC4C-3136-417F-9C76-396FD3F657EC}"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xfrm>
            <a:off x="1144588" y="685800"/>
            <a:ext cx="4572000" cy="3429000"/>
          </a:xfrm>
          <a:ln/>
        </p:spPr>
      </p:sp>
      <p:sp>
        <p:nvSpPr>
          <p:cNvPr id="61443" name="Rectangle 1027"/>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0A7E05-501E-43B0-A1CB-443FA91FC1BF}"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0A7E05-501E-43B0-A1CB-443FA91FC1BF}"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11BEF-4BDA-4750-A90F-58E1473A5CDE}" type="slidenum">
              <a:rPr lang="en-US"/>
              <a:pPr/>
              <a:t>37</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xfrm>
            <a:off x="1144588" y="685800"/>
            <a:ext cx="4572000" cy="3429000"/>
          </a:xfrm>
          <a:ln/>
        </p:spPr>
      </p:sp>
      <p:sp>
        <p:nvSpPr>
          <p:cNvPr id="61443" name="Rectangle 1027"/>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E6E2B1F-A66C-4146-A856-5DF40B340C6A}" type="slidenum">
              <a:rPr lang="en-US"/>
              <a:pPr/>
              <a:t>42</a:t>
            </a:fld>
            <a:endParaRPr lang="en-US"/>
          </a:p>
        </p:txBody>
      </p:sp>
      <p:sp>
        <p:nvSpPr>
          <p:cNvPr id="15363" name="Rectangle 1026"/>
          <p:cNvSpPr>
            <a:spLocks noGrp="1" noRot="1" noChangeAspect="1" noChangeArrowheads="1" noTextEdit="1"/>
          </p:cNvSpPr>
          <p:nvPr>
            <p:ph type="sldImg"/>
          </p:nvPr>
        </p:nvSpPr>
        <p:spPr>
          <a:xfrm>
            <a:off x="1144588" y="685800"/>
            <a:ext cx="4572000" cy="3429000"/>
          </a:xfrm>
          <a:ln/>
        </p:spPr>
      </p:sp>
      <p:sp>
        <p:nvSpPr>
          <p:cNvPr id="15364" name="Rectangle 1027"/>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xfrm>
            <a:off x="1144588" y="685800"/>
            <a:ext cx="4572000" cy="3429000"/>
          </a:xfrm>
          <a:ln/>
        </p:spPr>
      </p:sp>
      <p:sp>
        <p:nvSpPr>
          <p:cNvPr id="61443" name="Rectangle 1027"/>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E6E2B1F-A66C-4146-A856-5DF40B340C6A}" type="slidenum">
              <a:rPr lang="en-US"/>
              <a:pPr/>
              <a:t>43</a:t>
            </a:fld>
            <a:endParaRPr lang="en-US"/>
          </a:p>
        </p:txBody>
      </p:sp>
      <p:sp>
        <p:nvSpPr>
          <p:cNvPr id="15363" name="Rectangle 1026"/>
          <p:cNvSpPr>
            <a:spLocks noGrp="1" noRot="1" noChangeAspect="1" noChangeArrowheads="1" noTextEdit="1"/>
          </p:cNvSpPr>
          <p:nvPr>
            <p:ph type="sldImg"/>
          </p:nvPr>
        </p:nvSpPr>
        <p:spPr>
          <a:xfrm>
            <a:off x="1144588" y="685800"/>
            <a:ext cx="4572000" cy="3429000"/>
          </a:xfrm>
          <a:ln/>
        </p:spPr>
      </p:sp>
      <p:sp>
        <p:nvSpPr>
          <p:cNvPr id="15364" name="Rectangle 1027"/>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BO_TR is the BO and trickle feed ETL resource group</a:t>
            </a:r>
            <a:r>
              <a:rPr lang="en-US" baseline="0" dirty="0" smtClean="0"/>
              <a:t> as they are similarly in importance… but there is nothing wrong with 4 groups…</a:t>
            </a:r>
          </a:p>
          <a:p>
            <a:r>
              <a:rPr lang="en-US" baseline="0" dirty="0" smtClean="0"/>
              <a:t>Others comes by default and not having it in a plan causes an error…</a:t>
            </a:r>
            <a:endParaRPr lang="en-US" dirty="0"/>
          </a:p>
        </p:txBody>
      </p:sp>
      <p:sp>
        <p:nvSpPr>
          <p:cNvPr id="4" name="Slide Number Placeholder 3"/>
          <p:cNvSpPr>
            <a:spLocks noGrp="1"/>
          </p:cNvSpPr>
          <p:nvPr>
            <p:ph type="sldNum" sz="quarter" idx="10"/>
          </p:nvPr>
        </p:nvSpPr>
        <p:spPr/>
        <p:txBody>
          <a:bodyPr/>
          <a:lstStyle/>
          <a:p>
            <a:fld id="{AF51AC4C-3136-417F-9C76-396FD3F657EC}"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BO_TR is the BO and trickle feed ETL resource group</a:t>
            </a:r>
            <a:r>
              <a:rPr lang="en-US" baseline="0" dirty="0" smtClean="0"/>
              <a:t> as they are similarly in importance… but there is nothing wrong with 4 groups…</a:t>
            </a:r>
          </a:p>
          <a:p>
            <a:r>
              <a:rPr lang="en-US" baseline="0" dirty="0" smtClean="0"/>
              <a:t>Others comes by default and not having it in a plan causes an error…</a:t>
            </a:r>
            <a:endParaRPr lang="en-US" dirty="0"/>
          </a:p>
        </p:txBody>
      </p:sp>
      <p:sp>
        <p:nvSpPr>
          <p:cNvPr id="4" name="Slide Number Placeholder 3"/>
          <p:cNvSpPr>
            <a:spLocks noGrp="1"/>
          </p:cNvSpPr>
          <p:nvPr>
            <p:ph type="sldNum" sz="quarter" idx="10"/>
          </p:nvPr>
        </p:nvSpPr>
        <p:spPr/>
        <p:txBody>
          <a:bodyPr/>
          <a:lstStyle/>
          <a:p>
            <a:fld id="{AF51AC4C-3136-417F-9C76-396FD3F657EC}"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BO_TR is the BO and trickle feed ETL resource group</a:t>
            </a:r>
            <a:r>
              <a:rPr lang="en-US" baseline="0" dirty="0" smtClean="0"/>
              <a:t> as they are similarly in importance… but there is nothing wrong with 4 groups…</a:t>
            </a:r>
          </a:p>
          <a:p>
            <a:r>
              <a:rPr lang="en-US" baseline="0" dirty="0" smtClean="0"/>
              <a:t>Others comes by default and not having it in a plan causes an error…</a:t>
            </a:r>
            <a:endParaRPr lang="en-US" dirty="0"/>
          </a:p>
        </p:txBody>
      </p:sp>
      <p:sp>
        <p:nvSpPr>
          <p:cNvPr id="4" name="Slide Number Placeholder 3"/>
          <p:cNvSpPr>
            <a:spLocks noGrp="1"/>
          </p:cNvSpPr>
          <p:nvPr>
            <p:ph type="sldNum" sz="quarter" idx="10"/>
          </p:nvPr>
        </p:nvSpPr>
        <p:spPr/>
        <p:txBody>
          <a:bodyPr/>
          <a:lstStyle/>
          <a:p>
            <a:fld id="{AF51AC4C-3136-417F-9C76-396FD3F657EC}"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BO_TR is the BO and trickle feed ETL resource group</a:t>
            </a:r>
            <a:r>
              <a:rPr lang="en-US" baseline="0" dirty="0" smtClean="0"/>
              <a:t> as they are similarly in importance… but there is nothing wrong with 4 groups…</a:t>
            </a:r>
          </a:p>
          <a:p>
            <a:r>
              <a:rPr lang="en-US" baseline="0" dirty="0" smtClean="0"/>
              <a:t>Others comes by default and not having it in a plan causes an error…</a:t>
            </a:r>
            <a:endParaRPr lang="en-US" dirty="0"/>
          </a:p>
        </p:txBody>
      </p:sp>
      <p:sp>
        <p:nvSpPr>
          <p:cNvPr id="4" name="Slide Number Placeholder 3"/>
          <p:cNvSpPr>
            <a:spLocks noGrp="1"/>
          </p:cNvSpPr>
          <p:nvPr>
            <p:ph type="sldNum" sz="quarter" idx="10"/>
          </p:nvPr>
        </p:nvSpPr>
        <p:spPr/>
        <p:txBody>
          <a:bodyPr/>
          <a:lstStyle/>
          <a:p>
            <a:fld id="{AF51AC4C-3136-417F-9C76-396FD3F657EC}"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lstStyle/>
          <a:p>
            <a:pPr algn="l" defTabSz="914485">
              <a:lnSpc>
                <a:spcPct val="100000"/>
              </a:lnSpc>
              <a:spcBef>
                <a:spcPct val="0"/>
              </a:spcBef>
              <a:buClrTx/>
            </a:pPr>
            <a:fld id="{120ABD2F-3B8B-41EA-A9A9-06D8510DB2A0}" type="slidenum">
              <a:rPr lang="en-US" sz="2500" b="0">
                <a:solidFill>
                  <a:srgbClr val="000000"/>
                </a:solidFill>
                <a:latin typeface="Times" pitchFamily="18" charset="0"/>
                <a:ea typeface="ヒラギノ明朝 ProN W3" charset="-128"/>
                <a:sym typeface="Times" pitchFamily="18" charset="0"/>
              </a:rPr>
              <a:pPr algn="l" defTabSz="914485">
                <a:lnSpc>
                  <a:spcPct val="100000"/>
                </a:lnSpc>
                <a:spcBef>
                  <a:spcPct val="0"/>
                </a:spcBef>
                <a:buClrTx/>
              </a:pPr>
              <a:t>49</a:t>
            </a:fld>
            <a:endParaRPr lang="en-US" sz="2500" b="0" dirty="0">
              <a:solidFill>
                <a:srgbClr val="000000"/>
              </a:solidFill>
              <a:latin typeface="Times" pitchFamily="18" charset="0"/>
              <a:ea typeface="ヒラギノ明朝 ProN W3" charset="-128"/>
              <a:sym typeface="Times" pitchFamily="18" charset="0"/>
            </a:endParaRPr>
          </a:p>
        </p:txBody>
      </p:sp>
      <p:sp>
        <p:nvSpPr>
          <p:cNvPr id="115715" name="Rectangle 1026"/>
          <p:cNvSpPr>
            <a:spLocks noGrp="1" noRot="1" noChangeAspect="1" noChangeArrowheads="1" noTextEdit="1"/>
          </p:cNvSpPr>
          <p:nvPr>
            <p:ph type="sldImg"/>
          </p:nvPr>
        </p:nvSpPr>
        <p:spPr>
          <a:xfrm>
            <a:off x="1143000" y="684213"/>
            <a:ext cx="4573588" cy="3430587"/>
          </a:xfrm>
          <a:ln/>
        </p:spPr>
      </p:sp>
      <p:sp>
        <p:nvSpPr>
          <p:cNvPr id="115716" name="Rectangle 1027"/>
          <p:cNvSpPr>
            <a:spLocks noGrp="1" noChangeArrowheads="1"/>
          </p:cNvSpPr>
          <p:nvPr>
            <p:ph type="body" idx="1"/>
          </p:nvPr>
        </p:nvSpPr>
        <p:spPr>
          <a:xfrm>
            <a:off x="915294" y="4343703"/>
            <a:ext cx="5027414" cy="4115405"/>
          </a:xfrm>
          <a:noFill/>
          <a:ln/>
        </p:spPr>
        <p:txBody>
          <a:bodyPr/>
          <a:lstStyle/>
          <a:p>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xfrm>
            <a:off x="1144588" y="685800"/>
            <a:ext cx="4572000" cy="3429000"/>
          </a:xfrm>
          <a:ln/>
        </p:spPr>
      </p:sp>
      <p:sp>
        <p:nvSpPr>
          <p:cNvPr id="61443" name="Rectangle 1027"/>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buClr>
                <a:srgbClr val="4F81BD"/>
              </a:buClr>
            </a:pPr>
            <a:fld id="{400A7E05-501E-43B0-A1CB-443FA91FC1BF}" type="slidenum">
              <a:rPr lang="en-US" smtClean="0">
                <a:solidFill>
                  <a:prstClr val="black"/>
                </a:solidFill>
              </a:rPr>
              <a:pPr>
                <a:buClr>
                  <a:srgbClr val="4F81BD"/>
                </a:buCl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RAC piece</a:t>
            </a:r>
            <a:r>
              <a:rPr lang="en-US" baseline="0" dirty="0" smtClean="0"/>
              <a:t> includes things like:</a:t>
            </a:r>
          </a:p>
          <a:p>
            <a:pPr>
              <a:buFontTx/>
              <a:buChar char="-"/>
            </a:pPr>
            <a:r>
              <a:rPr lang="en-US" baseline="0" dirty="0" smtClean="0"/>
              <a:t> Services</a:t>
            </a:r>
          </a:p>
          <a:p>
            <a:pPr>
              <a:buFontTx/>
              <a:buChar char="-"/>
            </a:pPr>
            <a:r>
              <a:rPr lang="en-US" baseline="0" dirty="0" smtClean="0"/>
              <a:t> Server Pools (Grid Infrastructure) to provide elasticity (add servers to pool to increase memory)</a:t>
            </a:r>
          </a:p>
          <a:p>
            <a:pPr>
              <a:buFontTx/>
              <a:buChar char="-"/>
            </a:pPr>
            <a:r>
              <a:rPr lang="en-US" dirty="0" smtClean="0"/>
              <a:t> Instance Caging (consolidation)</a:t>
            </a:r>
            <a:endParaRPr lang="en-US" dirty="0"/>
          </a:p>
        </p:txBody>
      </p:sp>
      <p:sp>
        <p:nvSpPr>
          <p:cNvPr id="4" name="Slide Number Placeholder 3"/>
          <p:cNvSpPr>
            <a:spLocks noGrp="1"/>
          </p:cNvSpPr>
          <p:nvPr>
            <p:ph type="sldNum" sz="quarter" idx="10"/>
          </p:nvPr>
        </p:nvSpPr>
        <p:spPr/>
        <p:txBody>
          <a:bodyPr/>
          <a:lstStyle/>
          <a:p>
            <a:pPr>
              <a:buClr>
                <a:srgbClr val="4F81BD"/>
              </a:buClr>
            </a:pPr>
            <a:fld id="{400A7E05-501E-43B0-A1CB-443FA91FC1BF}" type="slidenum">
              <a:rPr lang="en-US" smtClean="0">
                <a:solidFill>
                  <a:prstClr val="black"/>
                </a:solidFill>
              </a:rPr>
              <a:pPr>
                <a:buClr>
                  <a:srgbClr val="4F81BD"/>
                </a:buClr>
              </a:pPr>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xfrm>
            <a:off x="1144588" y="685800"/>
            <a:ext cx="4572000" cy="3429000"/>
          </a:xfrm>
          <a:ln/>
        </p:spPr>
      </p:sp>
      <p:sp>
        <p:nvSpPr>
          <p:cNvPr id="61443" name="Rectangle 1027"/>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E6E2B1F-A66C-4146-A856-5DF40B340C6A}" type="slidenum">
              <a:rPr lang="en-US"/>
              <a:pPr/>
              <a:t>20</a:t>
            </a:fld>
            <a:endParaRPr lang="en-US"/>
          </a:p>
        </p:txBody>
      </p:sp>
      <p:sp>
        <p:nvSpPr>
          <p:cNvPr id="15363" name="Rectangle 1026"/>
          <p:cNvSpPr>
            <a:spLocks noGrp="1" noRot="1" noChangeAspect="1" noChangeArrowheads="1" noTextEdit="1"/>
          </p:cNvSpPr>
          <p:nvPr>
            <p:ph type="sldImg"/>
          </p:nvPr>
        </p:nvSpPr>
        <p:spPr>
          <a:xfrm>
            <a:off x="1144588" y="685800"/>
            <a:ext cx="4572000" cy="3429000"/>
          </a:xfrm>
          <a:ln/>
        </p:spPr>
      </p:sp>
      <p:sp>
        <p:nvSpPr>
          <p:cNvPr id="15364" name="Rectangle 1027"/>
          <p:cNvSpPr>
            <a:spLocks noGrp="1" noChangeArrowheads="1"/>
          </p:cNvSpPr>
          <p:nvPr>
            <p:ph type="body" idx="1"/>
          </p:nvPr>
        </p:nvSpPr>
        <p:spPr>
          <a:noFill/>
          <a:ln/>
        </p:spPr>
        <p:txBody>
          <a:bodyPr/>
          <a:lstStyle/>
          <a:p>
            <a:pPr eaLnBrk="1" hangingPunct="1"/>
            <a:r>
              <a:rPr lang="en-US" smtClean="0"/>
              <a:t>Prior to 11gR2 customers had to manual determine what DOP a statement should run with.</a:t>
            </a:r>
          </a:p>
          <a:p>
            <a:pPr eaLnBrk="1" hangingPunct="1"/>
            <a:r>
              <a:rPr lang="en-US" smtClean="0"/>
              <a:t> With no clear guide on how to determine the ideal DOP, customers would generally decide </a:t>
            </a:r>
          </a:p>
          <a:p>
            <a:pPr eaLnBrk="1" hangingPunct="1"/>
            <a:r>
              <a:rPr lang="en-US" smtClean="0"/>
              <a:t>on a DOP for an object (table, index) and all  statements accessing that object would use </a:t>
            </a:r>
          </a:p>
          <a:p>
            <a:pPr eaLnBrk="1" hangingPunct="1"/>
            <a:r>
              <a:rPr lang="en-US" smtClean="0"/>
              <a:t>the same DOP. But one DOP may not be suitable for all statements. </a:t>
            </a:r>
          </a:p>
          <a:p>
            <a:pPr eaLnBrk="1" hangingPunct="1"/>
            <a:r>
              <a:rPr lang="en-US" smtClean="0"/>
              <a:t>The only other alternative was to use a different PARALLEL hint for each statement, but a </a:t>
            </a:r>
          </a:p>
          <a:p>
            <a:pPr eaLnBrk="1" hangingPunct="1"/>
            <a:r>
              <a:rPr lang="en-US" smtClean="0"/>
              <a:t>lot of third-party applications do not allow hints to be used and even if you could put a </a:t>
            </a:r>
          </a:p>
          <a:p>
            <a:pPr eaLnBrk="1" hangingPunct="1"/>
            <a:r>
              <a:rPr lang="en-US" smtClean="0"/>
              <a:t>hint for every statement it would mean a time consuming tuning exercise every time a </a:t>
            </a:r>
          </a:p>
          <a:p>
            <a:pPr eaLnBrk="1" hangingPunct="1"/>
            <a:r>
              <a:rPr lang="en-US" smtClean="0"/>
              <a:t>new statement got added to the system.</a:t>
            </a:r>
          </a:p>
          <a:p>
            <a:pPr eaLnBrk="1" hangingPunct="1"/>
            <a:endParaRPr lang="en-US" smtClean="0"/>
          </a:p>
          <a:p>
            <a:pPr eaLnBrk="1" hangingPunct="1"/>
            <a:r>
              <a:rPr lang="en-US" smtClean="0"/>
              <a:t>In 11gR2 Oracle automatically decides if a statement should execute in parallel or not </a:t>
            </a:r>
          </a:p>
          <a:p>
            <a:pPr eaLnBrk="1" hangingPunct="1"/>
            <a:r>
              <a:rPr lang="en-US" smtClean="0"/>
              <a:t>and what DOP it should use.  Oracle will also decide if the statement can execute </a:t>
            </a:r>
          </a:p>
          <a:p>
            <a:pPr eaLnBrk="1" hangingPunct="1"/>
            <a:r>
              <a:rPr lang="en-US" smtClean="0"/>
              <a:t>immediately or if it should be queued until more system resources are available. </a:t>
            </a:r>
          </a:p>
          <a:p>
            <a:pPr eaLnBrk="1" hangingPunct="1"/>
            <a:r>
              <a:rPr lang="en-US" smtClean="0"/>
              <a:t>Finally Oracle will decide if the statement can take advantage of the aggregated cluster </a:t>
            </a:r>
          </a:p>
          <a:p>
            <a:pPr eaLnBrk="1" hangingPunct="1"/>
            <a:r>
              <a:rPr lang="en-US" smtClean="0"/>
              <a:t>memory or not (IN-Memory PQ)</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E6E2B1F-A66C-4146-A856-5DF40B340C6A}" type="slidenum">
              <a:rPr lang="en-US"/>
              <a:pPr/>
              <a:t>21</a:t>
            </a:fld>
            <a:endParaRPr lang="en-US"/>
          </a:p>
        </p:txBody>
      </p:sp>
      <p:sp>
        <p:nvSpPr>
          <p:cNvPr id="15363" name="Rectangle 1026"/>
          <p:cNvSpPr>
            <a:spLocks noGrp="1" noRot="1" noChangeAspect="1" noChangeArrowheads="1" noTextEdit="1"/>
          </p:cNvSpPr>
          <p:nvPr>
            <p:ph type="sldImg"/>
          </p:nvPr>
        </p:nvSpPr>
        <p:spPr>
          <a:xfrm>
            <a:off x="1144588" y="685800"/>
            <a:ext cx="4572000" cy="3429000"/>
          </a:xfrm>
          <a:ln/>
        </p:spPr>
      </p:sp>
      <p:sp>
        <p:nvSpPr>
          <p:cNvPr id="15364" name="Rectangle 1027"/>
          <p:cNvSpPr>
            <a:spLocks noGrp="1" noChangeArrowheads="1"/>
          </p:cNvSpPr>
          <p:nvPr>
            <p:ph type="body" idx="1"/>
          </p:nvPr>
        </p:nvSpPr>
        <p:spPr>
          <a:noFill/>
          <a:ln/>
        </p:spPr>
        <p:txBody>
          <a:bodyPr/>
          <a:lstStyle/>
          <a:p>
            <a:pPr eaLnBrk="1" hangingPunct="1"/>
            <a:r>
              <a:rPr lang="en-US" smtClean="0"/>
              <a:t>Prior to 11gR2 customers had to manual determine what DOP a statement should run with.</a:t>
            </a:r>
          </a:p>
          <a:p>
            <a:pPr eaLnBrk="1" hangingPunct="1"/>
            <a:r>
              <a:rPr lang="en-US" smtClean="0"/>
              <a:t> With no clear guide on how to determine the ideal DOP, customers would generally decide </a:t>
            </a:r>
          </a:p>
          <a:p>
            <a:pPr eaLnBrk="1" hangingPunct="1"/>
            <a:r>
              <a:rPr lang="en-US" smtClean="0"/>
              <a:t>on a DOP for an object (table, index) and all  statements accessing that object would use </a:t>
            </a:r>
          </a:p>
          <a:p>
            <a:pPr eaLnBrk="1" hangingPunct="1"/>
            <a:r>
              <a:rPr lang="en-US" smtClean="0"/>
              <a:t>the same DOP. But one DOP may not be suitable for all statements. </a:t>
            </a:r>
          </a:p>
          <a:p>
            <a:pPr eaLnBrk="1" hangingPunct="1"/>
            <a:r>
              <a:rPr lang="en-US" smtClean="0"/>
              <a:t>The only other alternative was to use a different PARALLEL hint for each statement, but a </a:t>
            </a:r>
          </a:p>
          <a:p>
            <a:pPr eaLnBrk="1" hangingPunct="1"/>
            <a:r>
              <a:rPr lang="en-US" smtClean="0"/>
              <a:t>lot of third-party applications do not allow hints to be used and even if you could put a </a:t>
            </a:r>
          </a:p>
          <a:p>
            <a:pPr eaLnBrk="1" hangingPunct="1"/>
            <a:r>
              <a:rPr lang="en-US" smtClean="0"/>
              <a:t>hint for every statement it would mean a time consuming tuning exercise every time a </a:t>
            </a:r>
          </a:p>
          <a:p>
            <a:pPr eaLnBrk="1" hangingPunct="1"/>
            <a:r>
              <a:rPr lang="en-US" smtClean="0"/>
              <a:t>new statement got added to the system.</a:t>
            </a:r>
          </a:p>
          <a:p>
            <a:pPr eaLnBrk="1" hangingPunct="1"/>
            <a:endParaRPr lang="en-US" smtClean="0"/>
          </a:p>
          <a:p>
            <a:pPr eaLnBrk="1" hangingPunct="1"/>
            <a:r>
              <a:rPr lang="en-US" smtClean="0"/>
              <a:t>In 11gR2 Oracle automatically decides if a statement should execute in parallel or not </a:t>
            </a:r>
          </a:p>
          <a:p>
            <a:pPr eaLnBrk="1" hangingPunct="1"/>
            <a:r>
              <a:rPr lang="en-US" smtClean="0"/>
              <a:t>and what DOP it should use.  Oracle will also decide if the statement can execute </a:t>
            </a:r>
          </a:p>
          <a:p>
            <a:pPr eaLnBrk="1" hangingPunct="1"/>
            <a:r>
              <a:rPr lang="en-US" smtClean="0"/>
              <a:t>immediately or if it should be queued until more system resources are available. </a:t>
            </a:r>
          </a:p>
          <a:p>
            <a:pPr eaLnBrk="1" hangingPunct="1"/>
            <a:r>
              <a:rPr lang="en-US" smtClean="0"/>
              <a:t>Finally Oracle will decide if the statement can take advantage of the aggregated cluster </a:t>
            </a:r>
          </a:p>
          <a:p>
            <a:pPr eaLnBrk="1" hangingPunct="1"/>
            <a:r>
              <a:rPr lang="en-US" smtClean="0"/>
              <a:t>memory or not (IN-Memory PQ)</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xfrm>
            <a:off x="1144588" y="685800"/>
            <a:ext cx="4572000" cy="3429000"/>
          </a:xfrm>
          <a:ln/>
        </p:spPr>
      </p:sp>
      <p:sp>
        <p:nvSpPr>
          <p:cNvPr id="61443" name="Rectangle 1027"/>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0" descr="Oracle_Logo_485C.jpg                                           00104BF0Macintosh HD                   BE05FFEF:"/>
          <p:cNvPicPr>
            <a:picLocks noChangeAspect="1" noChangeArrowheads="1"/>
          </p:cNvPicPr>
          <p:nvPr userDrawn="1"/>
        </p:nvPicPr>
        <p:blipFill>
          <a:blip r:embed="rId2" cstate="print"/>
          <a:srcRect/>
          <a:stretch>
            <a:fillRect/>
          </a:stretch>
        </p:blipFill>
        <p:spPr bwMode="auto">
          <a:xfrm>
            <a:off x="863600" y="4364038"/>
            <a:ext cx="2925763" cy="366712"/>
          </a:xfrm>
          <a:prstGeom prst="rect">
            <a:avLst/>
          </a:prstGeom>
          <a:noFill/>
          <a:ln w="9525">
            <a:noFill/>
            <a:miter lim="800000"/>
            <a:headEnd/>
            <a:tailEnd/>
          </a:ln>
        </p:spPr>
      </p:pic>
      <p:pic>
        <p:nvPicPr>
          <p:cNvPr id="5" name="Picture 124" descr="&#10;OOW_PPT_1.jpg                                                  00761B4AMacintosh HD                   C562B828:"/>
          <p:cNvPicPr>
            <a:picLocks noChangeAspect="1" noChangeArrowheads="1"/>
          </p:cNvPicPr>
          <p:nvPr userDrawn="1"/>
        </p:nvPicPr>
        <p:blipFill>
          <a:blip r:embed="rId3" cstate="print"/>
          <a:srcRect/>
          <a:stretch>
            <a:fillRect/>
          </a:stretch>
        </p:blipFill>
        <p:spPr bwMode="auto">
          <a:xfrm>
            <a:off x="0" y="919163"/>
            <a:ext cx="9145588" cy="283527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00100" y="4813300"/>
            <a:ext cx="7772400" cy="860425"/>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00100" y="5727700"/>
            <a:ext cx="6400800" cy="762000"/>
          </a:xfrm>
        </p:spPr>
        <p:txBody>
          <a:bodyPr lIns="91440" tIns="45720" rIns="91440" bIns="45720"/>
          <a:lstStyle>
            <a:lvl1pPr marL="0" indent="0">
              <a:spcBef>
                <a:spcPct val="0"/>
              </a:spcBef>
              <a:buFont typeface="Times" pitchFamily="18" charset="0"/>
              <a:buNone/>
              <a:defRPr sz="1600"/>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2215" name="Rectangle 71"/>
          <p:cNvSpPr>
            <a:spLocks noChangeArrowheads="1"/>
          </p:cNvSpPr>
          <p:nvPr userDrawn="1"/>
        </p:nvSpPr>
        <p:spPr bwMode="auto">
          <a:xfrm>
            <a:off x="914400" y="914400"/>
            <a:ext cx="2824163" cy="2824163"/>
          </a:xfrm>
          <a:prstGeom prst="rect">
            <a:avLst/>
          </a:prstGeom>
          <a:solidFill>
            <a:srgbClr val="ADADAD"/>
          </a:solidFill>
          <a:ln w="12700">
            <a:noFill/>
            <a:miter lim="800000"/>
            <a:headEnd/>
            <a:tailEnd/>
          </a:ln>
          <a:effectLst/>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262218"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p:spPr>
      </p:pic>
      <p:pic>
        <p:nvPicPr>
          <p:cNvPr id="262219" name="Picture 75" descr="Wide Red"/>
          <p:cNvPicPr>
            <a:picLocks noChangeAspect="1" noChangeArrowheads="1"/>
          </p:cNvPicPr>
          <p:nvPr userDrawn="1"/>
        </p:nvPicPr>
        <p:blipFill>
          <a:blip r:embed="rId3" cstate="print"/>
          <a:srcRect/>
          <a:stretch>
            <a:fillRect/>
          </a:stretch>
        </p:blipFill>
        <p:spPr bwMode="auto">
          <a:xfrm>
            <a:off x="3736975" y="914400"/>
            <a:ext cx="5407025" cy="2822575"/>
          </a:xfrm>
          <a:prstGeom prst="rect">
            <a:avLst/>
          </a:prstGeom>
          <a:noFill/>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pic>
        <p:nvPicPr>
          <p:cNvPr id="262224" name="Picture 80" descr="Oracle_Logo_485C.jpg                                           00104BF0Macintosh HD                   BE05FFEF:"/>
          <p:cNvPicPr>
            <a:picLocks noChangeAspect="1" noChangeArrowheads="1"/>
          </p:cNvPicPr>
          <p:nvPr userDrawn="1"/>
        </p:nvPicPr>
        <p:blipFill>
          <a:blip r:embed="rId4" cstate="print"/>
          <a:srcRect/>
          <a:stretch>
            <a:fillRect/>
          </a:stretch>
        </p:blipFill>
        <p:spPr bwMode="auto">
          <a:xfrm>
            <a:off x="901700" y="4338638"/>
            <a:ext cx="2925763" cy="36671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52400" y="6553200"/>
            <a:ext cx="1587190" cy="137532"/>
          </a:xfrm>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537450" cy="4343400"/>
          </a:xfrm>
        </p:spPr>
        <p:txBody>
          <a:bodyPr/>
          <a:lstStyle/>
          <a:p>
            <a:endParaRPr lang="en-US"/>
          </a:p>
        </p:txBody>
      </p:sp>
      <p:sp>
        <p:nvSpPr>
          <p:cNvPr id="4" name="Footer Placeholder 3"/>
          <p:cNvSpPr>
            <a:spLocks noGrp="1"/>
          </p:cNvSpPr>
          <p:nvPr>
            <p:ph type="ftr" sz="quarter" idx="10"/>
          </p:nvPr>
        </p:nvSpPr>
        <p:spPr>
          <a:xfrm>
            <a:off x="152400" y="6553200"/>
            <a:ext cx="8839200" cy="152400"/>
          </a:xfrm>
        </p:spPr>
        <p:txBody>
          <a:bodyPr/>
          <a:lstStyle>
            <a:lvl1pPr>
              <a:defRPr/>
            </a:lvl1pPr>
          </a:lstStyle>
          <a:p>
            <a:r>
              <a:rPr lang="en-US" smtClean="0">
                <a:solidFill>
                  <a:srgbClr val="000000"/>
                </a:solidFill>
              </a:rPr>
              <a:t>© 2010 Oracle Corporation </a:t>
            </a:r>
            <a:endParaRPr lang="en-US">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600200"/>
            <a:ext cx="8128000" cy="4470400"/>
          </a:xfrm>
        </p:spPr>
        <p:txBody>
          <a:bodyPr/>
          <a:lstStyle/>
          <a:p>
            <a:pPr lvl="0"/>
            <a:endParaRPr lang="en-US" noProof="0" smtClean="0"/>
          </a:p>
        </p:txBody>
      </p:sp>
      <p:sp>
        <p:nvSpPr>
          <p:cNvPr id="4" name="Rectangle 8"/>
          <p:cNvSpPr>
            <a:spLocks noGrp="1" noChangeArrowheads="1"/>
          </p:cNvSpPr>
          <p:nvPr>
            <p:ph type="sldNum" sz="quarter" idx="10"/>
          </p:nvPr>
        </p:nvSpPr>
        <p:spPr>
          <a:xfrm>
            <a:off x="6553200" y="6400800"/>
            <a:ext cx="1905000" cy="284163"/>
          </a:xfrm>
          <a:prstGeom prst="rect">
            <a:avLst/>
          </a:prstGeom>
        </p:spPr>
        <p:txBody>
          <a:bodyPr/>
          <a:lstStyle>
            <a:lvl1pPr>
              <a:buClr>
                <a:srgbClr val="000000"/>
              </a:buClr>
              <a:buSzPct val="100000"/>
              <a:buFont typeface="Times New Roman" pitchFamily="18" charset="0"/>
              <a:buNone/>
              <a:defRPr/>
            </a:lvl1pPr>
          </a:lstStyle>
          <a:p>
            <a:pPr>
              <a:defRPr/>
            </a:pPr>
            <a:fld id="{50A32C96-6BDB-47D3-91D3-BEF6F25588B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wmf"/><Relationship Id="rId2" Type="http://schemas.openxmlformats.org/officeDocument/2006/relationships/slideLayout" Target="../slideLayouts/slideLayout12.xml"/><Relationship Id="rId16"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5" descr="Red Bar"/>
          <p:cNvPicPr>
            <a:picLocks noChangeAspect="1" noChangeArrowheads="1"/>
          </p:cNvPicPr>
          <p:nvPr userDrawn="1"/>
        </p:nvPicPr>
        <p:blipFill>
          <a:blip r:embed="rId12" cstate="print"/>
          <a:srcRect/>
          <a:stretch>
            <a:fillRect/>
          </a:stretch>
        </p:blipFill>
        <p:spPr bwMode="auto">
          <a:xfrm>
            <a:off x="0" y="6172200"/>
            <a:ext cx="9144000" cy="225425"/>
          </a:xfrm>
          <a:prstGeom prst="rect">
            <a:avLst/>
          </a:prstGeom>
          <a:noFill/>
          <a:ln w="9525">
            <a:noFill/>
            <a:miter lim="800000"/>
            <a:headEnd/>
            <a:tailEnd/>
          </a:ln>
        </p:spPr>
      </p:pic>
      <p:pic>
        <p:nvPicPr>
          <p:cNvPr id="3075" name="Picture 24" descr="Small Red Square"/>
          <p:cNvPicPr>
            <a:picLocks noChangeAspect="1" noChangeArrowheads="1"/>
          </p:cNvPicPr>
          <p:nvPr userDrawn="1"/>
        </p:nvPicPr>
        <p:blipFill>
          <a:blip r:embed="rId13" cstate="print"/>
          <a:srcRect/>
          <a:stretch>
            <a:fillRect/>
          </a:stretch>
        </p:blipFill>
        <p:spPr bwMode="auto">
          <a:xfrm>
            <a:off x="0" y="0"/>
            <a:ext cx="688975" cy="685800"/>
          </a:xfrm>
          <a:prstGeom prst="rect">
            <a:avLst/>
          </a:prstGeom>
          <a:noFill/>
          <a:ln w="9525">
            <a:noFill/>
            <a:miter lim="800000"/>
            <a:headEnd/>
            <a:tailEnd/>
          </a:ln>
        </p:spPr>
      </p:pic>
      <p:sp>
        <p:nvSpPr>
          <p:cNvPr id="3076"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US"/>
          </a:p>
        </p:txBody>
      </p:sp>
      <p:pic>
        <p:nvPicPr>
          <p:cNvPr id="3079" name="Picture 20" descr="Oracle WHITE"/>
          <p:cNvPicPr>
            <a:picLocks noChangeAspect="1" noChangeArrowheads="1"/>
          </p:cNvPicPr>
          <p:nvPr userDrawn="1"/>
        </p:nvPicPr>
        <p:blipFill>
          <a:blip r:embed="rId14" cstate="print"/>
          <a:srcRect/>
          <a:stretch>
            <a:fillRect/>
          </a:stretch>
        </p:blipFill>
        <p:spPr bwMode="auto">
          <a:xfrm>
            <a:off x="7620000" y="6226175"/>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vl1pPr>
          </a:lstStyle>
          <a:p>
            <a:endParaRPr lang="en-US"/>
          </a:p>
        </p:txBody>
      </p:sp>
    </p:spTree>
  </p:cSld>
  <p:clrMap bg1="lt1" tx1="dk1" bg2="lt2" tx2="dk2" accent1="accent1" accent2="accent2" accent3="accent3" accent4="accent4" accent5="accent5" accent6="accent6" hlink="hlink" folHlink="folHlink"/>
  <p:sldLayoutIdLst>
    <p:sldLayoutId id="214748379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transition>
    <p:wipe dir="r"/>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Red Bar"/>
          <p:cNvPicPr>
            <a:picLocks noChangeAspect="1" noChangeArrowheads="1"/>
          </p:cNvPicPr>
          <p:nvPr/>
        </p:nvPicPr>
        <p:blipFill>
          <a:blip r:embed="rId15" cstate="print"/>
          <a:srcRect/>
          <a:stretch>
            <a:fillRect/>
          </a:stretch>
        </p:blipFill>
        <p:spPr bwMode="auto">
          <a:xfrm>
            <a:off x="0" y="6172200"/>
            <a:ext cx="9144000" cy="225425"/>
          </a:xfrm>
          <a:prstGeom prst="rect">
            <a:avLst/>
          </a:prstGeom>
          <a:noFill/>
        </p:spPr>
      </p:pic>
      <p:pic>
        <p:nvPicPr>
          <p:cNvPr id="1048" name="Picture 24" descr="Small Red Square"/>
          <p:cNvPicPr>
            <a:picLocks noChangeAspect="1" noChangeArrowheads="1"/>
          </p:cNvPicPr>
          <p:nvPr/>
        </p:nvPicPr>
        <p:blipFill>
          <a:blip r:embed="rId16" cstate="print"/>
          <a:srcRect/>
          <a:stretch>
            <a:fillRect/>
          </a:stretch>
        </p:blipFill>
        <p:spPr bwMode="auto">
          <a:xfrm>
            <a:off x="0" y="0"/>
            <a:ext cx="688975" cy="685800"/>
          </a:xfrm>
          <a:prstGeom prst="rect">
            <a:avLst/>
          </a:prstGeom>
          <a:noFill/>
        </p:spPr>
      </p:pic>
      <p:sp>
        <p:nvSpPr>
          <p:cNvPr id="1031" name="Rectangle 7"/>
          <p:cNvSpPr>
            <a:spLocks noGrp="1" noChangeArrowheads="1"/>
          </p:cNvSpPr>
          <p:nvPr>
            <p:ph type="body" idx="1"/>
          </p:nvPr>
        </p:nvSpPr>
        <p:spPr bwMode="auto">
          <a:xfrm>
            <a:off x="685800" y="1600200"/>
            <a:ext cx="7537450"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title"/>
          </p:nvPr>
        </p:nvSpPr>
        <p:spPr bwMode="auto">
          <a:xfrm>
            <a:off x="889000" y="304800"/>
            <a:ext cx="7581900" cy="941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buClr>
                <a:srgbClr val="FD0000"/>
              </a:buClr>
            </a:pPr>
            <a:endParaRPr lang="en-US">
              <a:solidFill>
                <a:srgbClr val="000000"/>
              </a:solidFill>
            </a:endParaRPr>
          </a:p>
        </p:txBody>
      </p:sp>
      <p:pic>
        <p:nvPicPr>
          <p:cNvPr id="1044" name="Picture 20" descr="Oracle WHITE"/>
          <p:cNvPicPr>
            <a:picLocks noChangeAspect="1" noChangeArrowheads="1"/>
          </p:cNvPicPr>
          <p:nvPr/>
        </p:nvPicPr>
        <p:blipFill>
          <a:blip r:embed="rId17" cstate="print"/>
          <a:srcRect/>
          <a:stretch>
            <a:fillRect/>
          </a:stretch>
        </p:blipFill>
        <p:spPr bwMode="auto">
          <a:xfrm>
            <a:off x="7620000" y="6226175"/>
            <a:ext cx="947738" cy="119063"/>
          </a:xfrm>
          <a:prstGeom prst="rect">
            <a:avLst/>
          </a:prstGeom>
          <a:noFill/>
        </p:spPr>
      </p:pic>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vl1pPr>
          </a:lstStyle>
          <a:p>
            <a:r>
              <a:rPr lang="en-US" smtClean="0">
                <a:solidFill>
                  <a:srgbClr val="000000"/>
                </a:solidFill>
              </a:rPr>
              <a:t>© 2010 Oracle Corporation </a:t>
            </a: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ransition>
    <p:fade/>
  </p:transition>
  <p:hf hdr="0" dt="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fontAlgn="base">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fontAlgn="base">
        <a:spcBef>
          <a:spcPct val="20000"/>
        </a:spcBef>
        <a:spcAft>
          <a:spcPct val="0"/>
        </a:spcAft>
        <a:buClr>
          <a:schemeClr val="accent1"/>
        </a:buClr>
        <a:buChar char="•"/>
        <a:defRPr sz="2000">
          <a:solidFill>
            <a:schemeClr val="tx1"/>
          </a:solidFill>
          <a:latin typeface="+mn-lt"/>
        </a:defRPr>
      </a:lvl2pPr>
      <a:lvl3pPr marL="914400" indent="-230188" algn="l" rtl="0" fontAlgn="base">
        <a:spcBef>
          <a:spcPct val="20000"/>
        </a:spcBef>
        <a:spcAft>
          <a:spcPct val="0"/>
        </a:spcAft>
        <a:buClr>
          <a:schemeClr val="accent1"/>
        </a:buClr>
        <a:buChar char="•"/>
        <a:defRPr sz="2000">
          <a:solidFill>
            <a:schemeClr val="tx1"/>
          </a:solidFill>
          <a:latin typeface="+mn-lt"/>
        </a:defRPr>
      </a:lvl3pPr>
      <a:lvl4pPr marL="1258888" indent="-230188" algn="l" rtl="0" fontAlgn="base">
        <a:spcBef>
          <a:spcPct val="20000"/>
        </a:spcBef>
        <a:spcAft>
          <a:spcPct val="0"/>
        </a:spcAft>
        <a:buClr>
          <a:schemeClr val="accent1"/>
        </a:buClr>
        <a:buChar char="•"/>
        <a:defRPr sz="2000">
          <a:solidFill>
            <a:schemeClr val="tx1"/>
          </a:solidFill>
          <a:latin typeface="+mn-lt"/>
        </a:defRPr>
      </a:lvl4pPr>
      <a:lvl5pPr marL="1601788" indent="-228600" algn="l" rtl="0" fontAlgn="base">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77875" y="4591050"/>
            <a:ext cx="8042275" cy="1241425"/>
          </a:xfrm>
        </p:spPr>
        <p:txBody>
          <a:bodyPr/>
          <a:lstStyle/>
          <a:p>
            <a:pPr eaLnBrk="1" hangingPunct="1">
              <a:lnSpc>
                <a:spcPct val="120000"/>
              </a:lnSpc>
              <a:spcBef>
                <a:spcPct val="45000"/>
              </a:spcBef>
            </a:pPr>
            <a:r>
              <a:rPr lang="en-US" sz="2400" dirty="0" smtClean="0"/>
              <a:t>Workload Management for an Operational DW</a:t>
            </a:r>
            <a:br>
              <a:rPr lang="en-US" sz="2400" dirty="0" smtClean="0"/>
            </a:br>
            <a:r>
              <a:rPr lang="en-US" sz="2400" dirty="0" smtClean="0"/>
              <a:t>Oracle Database 11g Release 2</a:t>
            </a:r>
          </a:p>
        </p:txBody>
      </p:sp>
      <p:sp>
        <p:nvSpPr>
          <p:cNvPr id="5123" name="Rectangle 3"/>
          <p:cNvSpPr>
            <a:spLocks noChangeArrowheads="1"/>
          </p:cNvSpPr>
          <p:nvPr/>
        </p:nvSpPr>
        <p:spPr bwMode="auto">
          <a:xfrm>
            <a:off x="0" y="914400"/>
            <a:ext cx="9144000" cy="2857500"/>
          </a:xfrm>
          <a:prstGeom prst="rect">
            <a:avLst/>
          </a:prstGeom>
          <a:solidFill>
            <a:schemeClr val="tx2"/>
          </a:solidFill>
          <a:ln w="9525" algn="ctr">
            <a:noFill/>
            <a:round/>
            <a:headEnd/>
            <a:tailEnd/>
          </a:ln>
        </p:spPr>
        <p:txBody>
          <a:bodyPr lIns="92075" tIns="46038" rIns="92075" bIns="46038">
            <a:spAutoFit/>
          </a:bodyPr>
          <a:lstStyle/>
          <a:p>
            <a:pPr marL="119063" indent="-119063"/>
            <a:endParaRPr lang="en-US"/>
          </a:p>
        </p:txBody>
      </p:sp>
      <p:pic>
        <p:nvPicPr>
          <p:cNvPr id="5124" name="Picture 6" descr="D:\My Files\Oracle\Clip Art\PPT Template\architecture\ORC_ArchitecturalShot_8.jpg"/>
          <p:cNvPicPr>
            <a:picLocks noChangeAspect="1" noChangeArrowheads="1"/>
          </p:cNvPicPr>
          <p:nvPr/>
        </p:nvPicPr>
        <p:blipFill>
          <a:blip r:embed="rId3" cstate="print"/>
          <a:srcRect/>
          <a:stretch>
            <a:fillRect/>
          </a:stretch>
        </p:blipFill>
        <p:spPr bwMode="auto">
          <a:xfrm>
            <a:off x="615950" y="914400"/>
            <a:ext cx="2860675" cy="2860675"/>
          </a:xfrm>
          <a:prstGeom prst="rect">
            <a:avLst/>
          </a:prstGeom>
          <a:noFill/>
          <a:ln w="9525">
            <a:noFill/>
            <a:miter lim="800000"/>
            <a:headEnd/>
            <a:tailEnd/>
          </a:ln>
        </p:spPr>
      </p:pic>
      <p:sp>
        <p:nvSpPr>
          <p:cNvPr id="5125" name="TextBox 4"/>
          <p:cNvSpPr txBox="1">
            <a:spLocks noChangeArrowheads="1"/>
          </p:cNvSpPr>
          <p:nvPr/>
        </p:nvSpPr>
        <p:spPr bwMode="auto">
          <a:xfrm>
            <a:off x="771525" y="6000750"/>
            <a:ext cx="4618038" cy="646113"/>
          </a:xfrm>
          <a:prstGeom prst="rect">
            <a:avLst/>
          </a:prstGeom>
          <a:noFill/>
          <a:ln w="9525">
            <a:noFill/>
            <a:miter lim="800000"/>
            <a:headEnd/>
            <a:tailEnd/>
          </a:ln>
        </p:spPr>
        <p:txBody>
          <a:bodyPr wrap="none">
            <a:spAutoFit/>
          </a:bodyPr>
          <a:lstStyle/>
          <a:p>
            <a:pPr algn="l"/>
            <a:r>
              <a:rPr lang="en-US" b="0"/>
              <a:t>Jean-Pierre Dijcks</a:t>
            </a:r>
            <a:br>
              <a:rPr lang="en-US" b="0"/>
            </a:br>
            <a:r>
              <a:rPr lang="en-US" b="0"/>
              <a:t>Data Warehouse Product Management</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Understand the Workload</a:t>
            </a:r>
            <a:endParaRPr lang="en-US" dirty="0"/>
          </a:p>
        </p:txBody>
      </p:sp>
      <p:sp>
        <p:nvSpPr>
          <p:cNvPr id="3" name="Content Placeholder 2"/>
          <p:cNvSpPr>
            <a:spLocks noGrp="1"/>
          </p:cNvSpPr>
          <p:nvPr>
            <p:ph idx="1"/>
          </p:nvPr>
        </p:nvSpPr>
        <p:spPr/>
        <p:txBody>
          <a:bodyPr/>
          <a:lstStyle/>
          <a:p>
            <a:r>
              <a:rPr lang="en-US" dirty="0" smtClean="0"/>
              <a:t>Review the </a:t>
            </a:r>
            <a:r>
              <a:rPr lang="en-US" dirty="0" smtClean="0"/>
              <a:t>workload </a:t>
            </a:r>
            <a:r>
              <a:rPr lang="en-US" dirty="0" smtClean="0"/>
              <a:t>to find out:</a:t>
            </a:r>
          </a:p>
          <a:p>
            <a:endParaRPr lang="en-US" dirty="0" smtClean="0"/>
          </a:p>
          <a:p>
            <a:pPr lvl="1"/>
            <a:r>
              <a:rPr lang="en-US" dirty="0" smtClean="0"/>
              <a:t>Who is doing the work?</a:t>
            </a:r>
          </a:p>
          <a:p>
            <a:pPr lvl="1"/>
            <a:r>
              <a:rPr lang="en-US" dirty="0" smtClean="0"/>
              <a:t>What types of work are done on the system?</a:t>
            </a:r>
          </a:p>
          <a:p>
            <a:pPr lvl="1"/>
            <a:r>
              <a:rPr lang="en-US" dirty="0" smtClean="0"/>
              <a:t>When are certain types being done?</a:t>
            </a:r>
          </a:p>
          <a:p>
            <a:pPr lvl="1"/>
            <a:r>
              <a:rPr lang="en-US" dirty="0" smtClean="0"/>
              <a:t>Where are performance problem areas?</a:t>
            </a:r>
          </a:p>
          <a:p>
            <a:pPr lvl="1"/>
            <a:r>
              <a:rPr lang="en-US" dirty="0" smtClean="0"/>
              <a:t>What are the priorities, and do they change during a time window?</a:t>
            </a:r>
          </a:p>
          <a:p>
            <a:pPr lvl="1"/>
            <a:r>
              <a:rPr lang="en-US" dirty="0" smtClean="0"/>
              <a:t>Are there priority conflicts?</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Map the Workload to the System</a:t>
            </a:r>
            <a:endParaRPr lang="en-US" dirty="0"/>
          </a:p>
        </p:txBody>
      </p:sp>
      <p:sp>
        <p:nvSpPr>
          <p:cNvPr id="3" name="Content Placeholder 2"/>
          <p:cNvSpPr>
            <a:spLocks noGrp="1"/>
          </p:cNvSpPr>
          <p:nvPr>
            <p:ph idx="1"/>
          </p:nvPr>
        </p:nvSpPr>
        <p:spPr/>
        <p:txBody>
          <a:bodyPr/>
          <a:lstStyle/>
          <a:p>
            <a:r>
              <a:rPr lang="en-US" dirty="0" smtClean="0"/>
              <a:t>Create the required Resource Plans:</a:t>
            </a:r>
          </a:p>
          <a:p>
            <a:pPr lvl="1"/>
            <a:r>
              <a:rPr lang="en-US" dirty="0" smtClean="0"/>
              <a:t>For example: Nighttime vs. daytime, online vs. offline</a:t>
            </a:r>
          </a:p>
          <a:p>
            <a:r>
              <a:rPr lang="en-US" dirty="0" smtClean="0"/>
              <a:t>Create the resource groups:</a:t>
            </a:r>
          </a:p>
          <a:p>
            <a:pPr lvl="1"/>
            <a:r>
              <a:rPr lang="en-US" dirty="0" smtClean="0"/>
              <a:t>Map to users</a:t>
            </a:r>
          </a:p>
          <a:p>
            <a:pPr lvl="1"/>
            <a:r>
              <a:rPr lang="en-US" dirty="0" smtClean="0"/>
              <a:t>Map to estimated execution time</a:t>
            </a:r>
          </a:p>
          <a:p>
            <a:pPr lvl="1"/>
            <a:r>
              <a:rPr lang="en-US" dirty="0" smtClean="0"/>
              <a:t>Etc</a:t>
            </a:r>
          </a:p>
          <a:p>
            <a:r>
              <a:rPr lang="en-US" dirty="0" smtClean="0"/>
              <a:t>Set the overall priorities</a:t>
            </a:r>
          </a:p>
          <a:p>
            <a:pPr lvl="1"/>
            <a:r>
              <a:rPr lang="en-US" dirty="0" smtClean="0"/>
              <a:t>Which resource group gets most resources</a:t>
            </a:r>
          </a:p>
          <a:p>
            <a:pPr lvl="1"/>
            <a:r>
              <a:rPr lang="en-US" dirty="0" smtClean="0"/>
              <a:t>Cap max utilizations</a:t>
            </a:r>
          </a:p>
          <a:p>
            <a:r>
              <a:rPr lang="en-US" dirty="0" smtClean="0"/>
              <a:t>Drill down into parallelism, queuing and session throttles</a:t>
            </a:r>
          </a:p>
          <a:p>
            <a:pPr lvl="1"/>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Run and Adjust the Workload</a:t>
            </a:r>
            <a:endParaRPr lang="en-US" dirty="0"/>
          </a:p>
        </p:txBody>
      </p:sp>
      <p:sp>
        <p:nvSpPr>
          <p:cNvPr id="3" name="Content Placeholder 2"/>
          <p:cNvSpPr>
            <a:spLocks noGrp="1"/>
          </p:cNvSpPr>
          <p:nvPr>
            <p:ph idx="1"/>
          </p:nvPr>
        </p:nvSpPr>
        <p:spPr/>
        <p:txBody>
          <a:bodyPr/>
          <a:lstStyle/>
          <a:p>
            <a:r>
              <a:rPr lang="en-US" dirty="0" smtClean="0"/>
              <a:t>Run a workload for a period of time and look at the results</a:t>
            </a:r>
          </a:p>
          <a:p>
            <a:r>
              <a:rPr lang="en-US" dirty="0" smtClean="0"/>
              <a:t>DBRM Adjust:</a:t>
            </a:r>
          </a:p>
          <a:p>
            <a:pPr lvl="1"/>
            <a:r>
              <a:rPr lang="en-US" dirty="0" smtClean="0"/>
              <a:t>Overall priorities</a:t>
            </a:r>
          </a:p>
          <a:p>
            <a:pPr lvl="1"/>
            <a:r>
              <a:rPr lang="en-US" dirty="0" smtClean="0"/>
              <a:t>Scheduling of switches in plans</a:t>
            </a:r>
          </a:p>
          <a:p>
            <a:pPr lvl="1"/>
            <a:r>
              <a:rPr lang="en-US" dirty="0" smtClean="0"/>
              <a:t>Queuing</a:t>
            </a:r>
          </a:p>
          <a:p>
            <a:r>
              <a:rPr lang="en-US" dirty="0" smtClean="0"/>
              <a:t>System Adjust:</a:t>
            </a:r>
          </a:p>
          <a:p>
            <a:pPr lvl="1"/>
            <a:r>
              <a:rPr lang="en-US" dirty="0" smtClean="0"/>
              <a:t>How many PX statements</a:t>
            </a:r>
          </a:p>
          <a:p>
            <a:pPr lvl="1"/>
            <a:r>
              <a:rPr lang="en-US" dirty="0" smtClean="0"/>
              <a:t>PX Queuing levels vs. Utilization levels (should we queue less?)</a:t>
            </a:r>
          </a:p>
          <a:p>
            <a:pPr lvl="1"/>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96150" y="685800"/>
            <a:ext cx="1847850" cy="2028825"/>
          </a:xfrm>
          <a:prstGeom prst="rect">
            <a:avLst/>
          </a:prstGeom>
          <a:solidFill>
            <a:srgbClr val="B8B8B8"/>
          </a:solidFill>
          <a:ln w="12700" algn="ctr">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18435" name="Picture 3" descr="Right Red"/>
          <p:cNvPicPr>
            <a:picLocks noChangeAspect="1" noChangeArrowheads="1"/>
          </p:cNvPicPr>
          <p:nvPr/>
        </p:nvPicPr>
        <p:blipFill>
          <a:blip r:embed="rId3" cstate="print"/>
          <a:srcRect/>
          <a:stretch>
            <a:fillRect/>
          </a:stretch>
        </p:blipFill>
        <p:spPr bwMode="auto">
          <a:xfrm>
            <a:off x="7248525" y="0"/>
            <a:ext cx="1895475" cy="685800"/>
          </a:xfrm>
          <a:prstGeom prst="rect">
            <a:avLst/>
          </a:prstGeom>
          <a:noFill/>
          <a:ln w="9525">
            <a:noFill/>
            <a:miter lim="800000"/>
            <a:headEnd/>
            <a:tailEnd/>
          </a:ln>
        </p:spPr>
      </p:pic>
      <p:sp>
        <p:nvSpPr>
          <p:cNvPr id="18436" name="Text Box 4"/>
          <p:cNvSpPr txBox="1">
            <a:spLocks noChangeArrowheads="1"/>
          </p:cNvSpPr>
          <p:nvPr/>
        </p:nvSpPr>
        <p:spPr bwMode="auto">
          <a:xfrm>
            <a:off x="333375" y="2387746"/>
            <a:ext cx="7572375" cy="1831784"/>
          </a:xfrm>
          <a:prstGeom prst="rect">
            <a:avLst/>
          </a:prstGeom>
          <a:noFill/>
          <a:ln w="9525">
            <a:noFill/>
            <a:round/>
            <a:headEnd/>
            <a:tailEnd/>
          </a:ln>
        </p:spPr>
        <p:txBody>
          <a:bodyPr wrap="square" lIns="0" tIns="0" rIns="0" bIns="0">
            <a:spAutoFit/>
          </a:bodyPr>
          <a:lstStyle/>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Planning for Workload </a:t>
            </a:r>
            <a:br>
              <a:rPr lang="en-US" sz="3200" dirty="0" smtClean="0"/>
            </a:br>
            <a:r>
              <a:rPr lang="en-US" sz="3200" dirty="0" smtClean="0"/>
              <a:t>Management</a:t>
            </a:r>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smtClean="0"/>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FF0000"/>
                </a:solidFill>
              </a:rPr>
              <a:t>Tools and Methods</a:t>
            </a:r>
            <a:endParaRPr lang="en-US" sz="3200" dirty="0" smtClean="0">
              <a:solidFill>
                <a:srgbClr val="FF0000"/>
              </a:solidFill>
            </a:endParaRPr>
          </a:p>
        </p:txBody>
      </p:sp>
      <p:pic>
        <p:nvPicPr>
          <p:cNvPr id="18437" name="Picture 5"/>
          <p:cNvPicPr>
            <a:picLocks noChangeAspect="1" noChangeArrowheads="1"/>
          </p:cNvPicPr>
          <p:nvPr/>
        </p:nvPicPr>
        <p:blipFill>
          <a:blip r:embed="rId4" cstate="print"/>
          <a:srcRect r="3826"/>
          <a:stretch>
            <a:fillRect/>
          </a:stretch>
        </p:blipFill>
        <p:spPr bwMode="auto">
          <a:xfrm>
            <a:off x="7247107" y="666345"/>
            <a:ext cx="1896894" cy="2130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Methods</a:t>
            </a:r>
            <a:br>
              <a:rPr lang="en-US" dirty="0" smtClean="0"/>
            </a:br>
            <a:r>
              <a:rPr lang="en-US" sz="2000" dirty="0" smtClean="0">
                <a:solidFill>
                  <a:srgbClr val="FF0000"/>
                </a:solidFill>
              </a:rPr>
              <a:t>What to use when and what to worry about</a:t>
            </a:r>
            <a:endParaRPr lang="en-US" dirty="0">
              <a:solidFill>
                <a:srgbClr val="FF0000"/>
              </a:solidFill>
            </a:endParaRPr>
          </a:p>
        </p:txBody>
      </p:sp>
      <p:sp>
        <p:nvSpPr>
          <p:cNvPr id="3" name="Content Placeholder 2"/>
          <p:cNvSpPr>
            <a:spLocks noGrp="1"/>
          </p:cNvSpPr>
          <p:nvPr>
            <p:ph idx="1"/>
          </p:nvPr>
        </p:nvSpPr>
        <p:spPr/>
        <p:txBody>
          <a:bodyPr/>
          <a:lstStyle/>
          <a:p>
            <a:r>
              <a:rPr lang="en-US" sz="2800" dirty="0" smtClean="0"/>
              <a:t>Services and Server Pools</a:t>
            </a:r>
          </a:p>
          <a:p>
            <a:pPr lvl="1"/>
            <a:r>
              <a:rPr lang="en-US" dirty="0" smtClean="0"/>
              <a:t>Used in a RAC environment</a:t>
            </a:r>
          </a:p>
          <a:p>
            <a:pPr lvl="1"/>
            <a:r>
              <a:rPr lang="en-US" dirty="0" smtClean="0"/>
              <a:t>Server Pools are relatively new</a:t>
            </a:r>
          </a:p>
          <a:p>
            <a:r>
              <a:rPr lang="en-US" sz="2800" dirty="0" smtClean="0"/>
              <a:t>Database Resource Manager</a:t>
            </a:r>
          </a:p>
          <a:p>
            <a:pPr lvl="1"/>
            <a:r>
              <a:rPr lang="en-US" dirty="0" smtClean="0"/>
              <a:t>Policy based Resource management</a:t>
            </a:r>
          </a:p>
          <a:p>
            <a:pPr lvl="1"/>
            <a:r>
              <a:rPr lang="en-US" dirty="0" smtClean="0"/>
              <a:t>Thresholds and Actions</a:t>
            </a:r>
          </a:p>
          <a:p>
            <a:r>
              <a:rPr lang="en-US" sz="2800" dirty="0" smtClean="0"/>
              <a:t>Automatic DOP and Statement Queuing</a:t>
            </a:r>
          </a:p>
          <a:p>
            <a:pPr lvl="1"/>
            <a:r>
              <a:rPr lang="en-US" dirty="0" smtClean="0"/>
              <a:t>Ensuring parallel queries do not flood the system</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4410075"/>
            <a:ext cx="9144000" cy="1762125"/>
          </a:xfrm>
          <a:prstGeom prst="rect">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Services</a:t>
            </a:r>
            <a:endParaRPr lang="en-US" dirty="0"/>
          </a:p>
        </p:txBody>
      </p:sp>
      <p:sp>
        <p:nvSpPr>
          <p:cNvPr id="14" name="Content Placeholder 13"/>
          <p:cNvSpPr>
            <a:spLocks noGrp="1"/>
          </p:cNvSpPr>
          <p:nvPr>
            <p:ph idx="1"/>
          </p:nvPr>
        </p:nvSpPr>
        <p:spPr>
          <a:xfrm>
            <a:off x="876300" y="4543425"/>
            <a:ext cx="7537450" cy="1381126"/>
          </a:xfrm>
        </p:spPr>
        <p:txBody>
          <a:bodyPr/>
          <a:lstStyle/>
          <a:p>
            <a:r>
              <a:rPr lang="en-US" dirty="0" smtClean="0"/>
              <a:t>Known concept</a:t>
            </a:r>
          </a:p>
          <a:p>
            <a:r>
              <a:rPr lang="en-US" dirty="0" smtClean="0"/>
              <a:t>Use services to restrict the number of nodes</a:t>
            </a:r>
          </a:p>
          <a:p>
            <a:r>
              <a:rPr lang="en-US" dirty="0" smtClean="0"/>
              <a:t>Divide 8 Node cluster, where Service Gold is 3 nodes</a:t>
            </a:r>
            <a:endParaRPr lang="en-US" dirty="0"/>
          </a:p>
        </p:txBody>
      </p:sp>
      <p:sp>
        <p:nvSpPr>
          <p:cNvPr id="5" name="Rectangle 4"/>
          <p:cNvSpPr/>
          <p:nvPr/>
        </p:nvSpPr>
        <p:spPr bwMode="auto">
          <a:xfrm>
            <a:off x="1095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1</a:t>
            </a:r>
            <a:endParaRPr kumimoji="0" lang="en-US" sz="20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987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2</a:t>
            </a:r>
            <a:endParaRPr kumimoji="0" lang="en-US" sz="20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2879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3</a:t>
            </a:r>
            <a:endParaRPr kumimoji="0" lang="en-US" sz="20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37719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4</a:t>
            </a:r>
            <a:endParaRPr kumimoji="0" lang="en-US" sz="2000" b="1" i="0" u="none" strike="noStrike" cap="none" normalizeH="0" baseline="0" dirty="0" smtClean="0">
              <a:ln>
                <a:noFill/>
              </a:ln>
              <a:solidFill>
                <a:schemeClr val="bg1"/>
              </a:solidFill>
              <a:effectLst/>
              <a:latin typeface="Arial" charset="0"/>
            </a:endParaRPr>
          </a:p>
        </p:txBody>
      </p:sp>
      <p:sp>
        <p:nvSpPr>
          <p:cNvPr id="9" name="Rectangle 8"/>
          <p:cNvSpPr/>
          <p:nvPr/>
        </p:nvSpPr>
        <p:spPr bwMode="auto">
          <a:xfrm>
            <a:off x="46482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5</a:t>
            </a:r>
            <a:endParaRPr kumimoji="0" lang="en-US" sz="20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5540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6</a:t>
            </a:r>
            <a:endParaRPr kumimoji="0" lang="en-US" sz="20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432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7</a:t>
            </a:r>
            <a:endParaRPr kumimoji="0" lang="en-US" sz="20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7324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8</a:t>
            </a:r>
            <a:endParaRPr kumimoji="0" lang="en-US" sz="2000" b="1" i="0" u="none" strike="noStrike" cap="none" normalizeH="0" baseline="0" dirty="0" smtClean="0">
              <a:ln>
                <a:noFill/>
              </a:ln>
              <a:solidFill>
                <a:schemeClr val="bg1"/>
              </a:solidFill>
              <a:effectLst/>
              <a:latin typeface="Arial" charset="0"/>
            </a:endParaRPr>
          </a:p>
        </p:txBody>
      </p:sp>
      <p:cxnSp>
        <p:nvCxnSpPr>
          <p:cNvPr id="17" name="Straight Connector 16"/>
          <p:cNvCxnSpPr/>
          <p:nvPr/>
        </p:nvCxnSpPr>
        <p:spPr bwMode="auto">
          <a:xfrm rot="5400000" flipH="1" flipV="1">
            <a:off x="2266950" y="2619375"/>
            <a:ext cx="2895600" cy="0"/>
          </a:xfrm>
          <a:prstGeom prst="line">
            <a:avLst/>
          </a:prstGeom>
          <a:noFill/>
          <a:ln w="38100" cap="flat" cmpd="sng" algn="ctr">
            <a:solidFill>
              <a:srgbClr val="0070C0"/>
            </a:solidFill>
            <a:prstDash val="lgDash"/>
            <a:round/>
            <a:headEnd type="none" w="med" len="med"/>
            <a:tailEnd type="none" w="med" len="med"/>
          </a:ln>
          <a:effectLst/>
        </p:spPr>
      </p:cxnSp>
      <p:cxnSp>
        <p:nvCxnSpPr>
          <p:cNvPr id="19" name="Straight Arrow Connector 18"/>
          <p:cNvCxnSpPr/>
          <p:nvPr/>
        </p:nvCxnSpPr>
        <p:spPr bwMode="auto">
          <a:xfrm rot="10800000">
            <a:off x="2952750" y="3867150"/>
            <a:ext cx="704850" cy="1588"/>
          </a:xfrm>
          <a:prstGeom prst="straightConnector1">
            <a:avLst/>
          </a:prstGeom>
          <a:noFill/>
          <a:ln w="38100" cap="flat" cmpd="sng" algn="ctr">
            <a:solidFill>
              <a:srgbClr val="0070C0"/>
            </a:solidFill>
            <a:prstDash val="solid"/>
            <a:round/>
            <a:headEnd type="none" w="med" len="med"/>
            <a:tailEnd type="arrow"/>
          </a:ln>
          <a:effectLst/>
        </p:spPr>
      </p:cxnSp>
      <p:cxnSp>
        <p:nvCxnSpPr>
          <p:cNvPr id="20" name="Straight Arrow Connector 19"/>
          <p:cNvCxnSpPr/>
          <p:nvPr/>
        </p:nvCxnSpPr>
        <p:spPr bwMode="auto">
          <a:xfrm>
            <a:off x="3771900" y="3868738"/>
            <a:ext cx="914400" cy="1588"/>
          </a:xfrm>
          <a:prstGeom prst="straightConnector1">
            <a:avLst/>
          </a:prstGeom>
          <a:noFill/>
          <a:ln w="38100" cap="flat" cmpd="sng" algn="ctr">
            <a:solidFill>
              <a:srgbClr val="7030A0"/>
            </a:solidFill>
            <a:prstDash val="solid"/>
            <a:round/>
            <a:headEnd type="none" w="med" len="med"/>
            <a:tailEnd type="arrow"/>
          </a:ln>
          <a:effectLst/>
        </p:spPr>
      </p:cxnSp>
      <p:sp>
        <p:nvSpPr>
          <p:cNvPr id="22" name="TextBox 21"/>
          <p:cNvSpPr txBox="1"/>
          <p:nvPr/>
        </p:nvSpPr>
        <p:spPr>
          <a:xfrm>
            <a:off x="1236267" y="3724275"/>
            <a:ext cx="1750800" cy="369332"/>
          </a:xfrm>
          <a:prstGeom prst="rect">
            <a:avLst/>
          </a:prstGeom>
          <a:noFill/>
        </p:spPr>
        <p:txBody>
          <a:bodyPr wrap="none" rtlCol="0">
            <a:spAutoFit/>
          </a:bodyPr>
          <a:lstStyle/>
          <a:p>
            <a:r>
              <a:rPr lang="en-US" dirty="0" smtClean="0">
                <a:solidFill>
                  <a:srgbClr val="0070C0"/>
                </a:solidFill>
              </a:rPr>
              <a:t>Service Gold</a:t>
            </a:r>
            <a:endParaRPr lang="en-US" dirty="0">
              <a:solidFill>
                <a:srgbClr val="0070C0"/>
              </a:solidFill>
            </a:endParaRPr>
          </a:p>
        </p:txBody>
      </p:sp>
      <p:sp>
        <p:nvSpPr>
          <p:cNvPr id="23" name="TextBox 22"/>
          <p:cNvSpPr txBox="1"/>
          <p:nvPr/>
        </p:nvSpPr>
        <p:spPr>
          <a:xfrm>
            <a:off x="4694087" y="3705225"/>
            <a:ext cx="1864613" cy="369332"/>
          </a:xfrm>
          <a:prstGeom prst="rect">
            <a:avLst/>
          </a:prstGeom>
          <a:noFill/>
        </p:spPr>
        <p:txBody>
          <a:bodyPr wrap="none" rtlCol="0">
            <a:spAutoFit/>
          </a:bodyPr>
          <a:lstStyle/>
          <a:p>
            <a:r>
              <a:rPr lang="en-US" dirty="0" smtClean="0">
                <a:solidFill>
                  <a:srgbClr val="7030A0"/>
                </a:solidFill>
              </a:rPr>
              <a:t>Service Silver</a:t>
            </a:r>
            <a:endParaRPr lang="en-US"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4410075"/>
            <a:ext cx="9144000" cy="1762125"/>
          </a:xfrm>
          <a:prstGeom prst="rect">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Services and Server Pools</a:t>
            </a:r>
            <a:endParaRPr lang="en-US" dirty="0"/>
          </a:p>
        </p:txBody>
      </p:sp>
      <p:sp>
        <p:nvSpPr>
          <p:cNvPr id="14" name="Content Placeholder 13"/>
          <p:cNvSpPr>
            <a:spLocks noGrp="1"/>
          </p:cNvSpPr>
          <p:nvPr>
            <p:ph idx="1"/>
          </p:nvPr>
        </p:nvSpPr>
        <p:spPr>
          <a:xfrm>
            <a:off x="876300" y="4543425"/>
            <a:ext cx="7537450" cy="1381126"/>
          </a:xfrm>
        </p:spPr>
        <p:txBody>
          <a:bodyPr/>
          <a:lstStyle/>
          <a:p>
            <a:r>
              <a:rPr lang="en-US" dirty="0" smtClean="0"/>
              <a:t>Expand a service by expanding the pool of servers it has access to</a:t>
            </a:r>
          </a:p>
          <a:p>
            <a:r>
              <a:rPr lang="en-US" dirty="0" smtClean="0"/>
              <a:t>Expand Service Gold to 4 nodes</a:t>
            </a:r>
          </a:p>
          <a:p>
            <a:r>
              <a:rPr lang="en-US" dirty="0" smtClean="0"/>
              <a:t>Shrink Service Silver to 4 nodes</a:t>
            </a:r>
            <a:endParaRPr lang="en-US" dirty="0"/>
          </a:p>
        </p:txBody>
      </p:sp>
      <p:sp>
        <p:nvSpPr>
          <p:cNvPr id="5" name="Rectangle 4"/>
          <p:cNvSpPr/>
          <p:nvPr/>
        </p:nvSpPr>
        <p:spPr bwMode="auto">
          <a:xfrm>
            <a:off x="1095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1</a:t>
            </a:r>
            <a:endParaRPr kumimoji="0" lang="en-US" sz="20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987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2</a:t>
            </a:r>
            <a:endParaRPr kumimoji="0" lang="en-US" sz="20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2879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3</a:t>
            </a:r>
            <a:endParaRPr kumimoji="0" lang="en-US" sz="20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37719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4</a:t>
            </a:r>
            <a:endParaRPr kumimoji="0" lang="en-US" sz="2000" b="1" i="0" u="none" strike="noStrike" cap="none" normalizeH="0" baseline="0" dirty="0" smtClean="0">
              <a:ln>
                <a:noFill/>
              </a:ln>
              <a:solidFill>
                <a:schemeClr val="bg1"/>
              </a:solidFill>
              <a:effectLst/>
              <a:latin typeface="Arial" charset="0"/>
            </a:endParaRPr>
          </a:p>
        </p:txBody>
      </p:sp>
      <p:sp>
        <p:nvSpPr>
          <p:cNvPr id="9" name="Rectangle 8"/>
          <p:cNvSpPr/>
          <p:nvPr/>
        </p:nvSpPr>
        <p:spPr bwMode="auto">
          <a:xfrm>
            <a:off x="46482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5</a:t>
            </a:r>
            <a:endParaRPr kumimoji="0" lang="en-US" sz="20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5540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6</a:t>
            </a:r>
            <a:endParaRPr kumimoji="0" lang="en-US" sz="20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432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7</a:t>
            </a:r>
            <a:endParaRPr kumimoji="0" lang="en-US" sz="20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7324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8</a:t>
            </a:r>
            <a:endParaRPr kumimoji="0" lang="en-US" sz="2000" b="1" i="0" u="none" strike="noStrike" cap="none" normalizeH="0" baseline="0" dirty="0" smtClean="0">
              <a:ln>
                <a:noFill/>
              </a:ln>
              <a:solidFill>
                <a:schemeClr val="bg1"/>
              </a:solidFill>
              <a:effectLst/>
              <a:latin typeface="Arial" charset="0"/>
            </a:endParaRPr>
          </a:p>
        </p:txBody>
      </p:sp>
      <p:grpSp>
        <p:nvGrpSpPr>
          <p:cNvPr id="18" name="Group 17"/>
          <p:cNvGrpSpPr/>
          <p:nvPr/>
        </p:nvGrpSpPr>
        <p:grpSpPr>
          <a:xfrm>
            <a:off x="1236267" y="1171575"/>
            <a:ext cx="5322433" cy="2922032"/>
            <a:chOff x="1236267" y="1171575"/>
            <a:chExt cx="5322433" cy="2922032"/>
          </a:xfrm>
        </p:grpSpPr>
        <p:cxnSp>
          <p:nvCxnSpPr>
            <p:cNvPr id="17" name="Straight Connector 16"/>
            <p:cNvCxnSpPr/>
            <p:nvPr/>
          </p:nvCxnSpPr>
          <p:spPr bwMode="auto">
            <a:xfrm rot="5400000" flipH="1" flipV="1">
              <a:off x="2266950" y="2619375"/>
              <a:ext cx="2895600" cy="0"/>
            </a:xfrm>
            <a:prstGeom prst="line">
              <a:avLst/>
            </a:prstGeom>
            <a:noFill/>
            <a:ln w="38100" cap="flat" cmpd="sng" algn="ctr">
              <a:solidFill>
                <a:srgbClr val="0070C0"/>
              </a:solidFill>
              <a:prstDash val="lgDash"/>
              <a:round/>
              <a:headEnd type="none" w="med" len="med"/>
              <a:tailEnd type="none" w="med" len="med"/>
            </a:ln>
            <a:effectLst/>
          </p:spPr>
        </p:cxnSp>
        <p:cxnSp>
          <p:nvCxnSpPr>
            <p:cNvPr id="19" name="Straight Arrow Connector 18"/>
            <p:cNvCxnSpPr/>
            <p:nvPr/>
          </p:nvCxnSpPr>
          <p:spPr bwMode="auto">
            <a:xfrm rot="10800000">
              <a:off x="2952750" y="3867150"/>
              <a:ext cx="704850" cy="1588"/>
            </a:xfrm>
            <a:prstGeom prst="straightConnector1">
              <a:avLst/>
            </a:prstGeom>
            <a:noFill/>
            <a:ln w="38100" cap="flat" cmpd="sng" algn="ctr">
              <a:solidFill>
                <a:srgbClr val="0070C0"/>
              </a:solidFill>
              <a:prstDash val="solid"/>
              <a:round/>
              <a:headEnd type="none" w="med" len="med"/>
              <a:tailEnd type="arrow"/>
            </a:ln>
            <a:effectLst/>
          </p:spPr>
        </p:cxnSp>
        <p:cxnSp>
          <p:nvCxnSpPr>
            <p:cNvPr id="20" name="Straight Arrow Connector 19"/>
            <p:cNvCxnSpPr/>
            <p:nvPr/>
          </p:nvCxnSpPr>
          <p:spPr bwMode="auto">
            <a:xfrm>
              <a:off x="3771900" y="3868738"/>
              <a:ext cx="914400" cy="1588"/>
            </a:xfrm>
            <a:prstGeom prst="straightConnector1">
              <a:avLst/>
            </a:prstGeom>
            <a:noFill/>
            <a:ln w="38100" cap="flat" cmpd="sng" algn="ctr">
              <a:solidFill>
                <a:srgbClr val="7030A0"/>
              </a:solidFill>
              <a:prstDash val="solid"/>
              <a:round/>
              <a:headEnd type="none" w="med" len="med"/>
              <a:tailEnd type="arrow"/>
            </a:ln>
            <a:effectLst/>
          </p:spPr>
        </p:cxnSp>
        <p:sp>
          <p:nvSpPr>
            <p:cNvPr id="22" name="TextBox 21"/>
            <p:cNvSpPr txBox="1"/>
            <p:nvPr/>
          </p:nvSpPr>
          <p:spPr>
            <a:xfrm>
              <a:off x="1236267" y="3724275"/>
              <a:ext cx="1750800" cy="369332"/>
            </a:xfrm>
            <a:prstGeom prst="rect">
              <a:avLst/>
            </a:prstGeom>
            <a:noFill/>
          </p:spPr>
          <p:txBody>
            <a:bodyPr wrap="none" rtlCol="0">
              <a:spAutoFit/>
            </a:bodyPr>
            <a:lstStyle/>
            <a:p>
              <a:r>
                <a:rPr lang="en-US" dirty="0" smtClean="0">
                  <a:solidFill>
                    <a:srgbClr val="0070C0"/>
                  </a:solidFill>
                </a:rPr>
                <a:t>Service Gold</a:t>
              </a:r>
              <a:endParaRPr lang="en-US" dirty="0">
                <a:solidFill>
                  <a:srgbClr val="0070C0"/>
                </a:solidFill>
              </a:endParaRPr>
            </a:p>
          </p:txBody>
        </p:sp>
        <p:sp>
          <p:nvSpPr>
            <p:cNvPr id="23" name="TextBox 22"/>
            <p:cNvSpPr txBox="1"/>
            <p:nvPr/>
          </p:nvSpPr>
          <p:spPr>
            <a:xfrm>
              <a:off x="4694087" y="3705225"/>
              <a:ext cx="1864613" cy="369332"/>
            </a:xfrm>
            <a:prstGeom prst="rect">
              <a:avLst/>
            </a:prstGeom>
            <a:noFill/>
          </p:spPr>
          <p:txBody>
            <a:bodyPr wrap="none" rtlCol="0">
              <a:spAutoFit/>
            </a:bodyPr>
            <a:lstStyle/>
            <a:p>
              <a:r>
                <a:rPr lang="en-US" dirty="0" smtClean="0">
                  <a:solidFill>
                    <a:srgbClr val="7030A0"/>
                  </a:solidFill>
                </a:rPr>
                <a:t>Service Silver</a:t>
              </a:r>
              <a:endParaRPr lang="en-US" dirty="0">
                <a:solidFill>
                  <a:srgbClr val="7030A0"/>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3.7037E-6 L 0.09687 3.7037E-6 " pathEditMode="relative" rAng="0" ptsTypes="AA">
                                      <p:cBhvr>
                                        <p:cTn id="6" dur="2000" fill="hold"/>
                                        <p:tgtEl>
                                          <p:spTgt spid="18"/>
                                        </p:tgtEl>
                                        <p:attrNameLst>
                                          <p:attrName>ppt_x</p:attrName>
                                          <p:attrName>ppt_y</p:attrName>
                                        </p:attrNameLst>
                                      </p:cBhvr>
                                      <p:rCtr x="48"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DBRM Provides</a:t>
            </a:r>
            <a:endParaRPr lang="en-US" dirty="0"/>
          </a:p>
        </p:txBody>
      </p:sp>
      <p:sp>
        <p:nvSpPr>
          <p:cNvPr id="3" name="Content Placeholder 2"/>
          <p:cNvSpPr>
            <a:spLocks noGrp="1"/>
          </p:cNvSpPr>
          <p:nvPr>
            <p:ph idx="1"/>
          </p:nvPr>
        </p:nvSpPr>
        <p:spPr/>
        <p:txBody>
          <a:bodyPr/>
          <a:lstStyle/>
          <a:p>
            <a:r>
              <a:rPr lang="en-US" dirty="0" smtClean="0"/>
              <a:t>Single framework to do workload management including </a:t>
            </a:r>
          </a:p>
          <a:p>
            <a:pPr lvl="1"/>
            <a:r>
              <a:rPr lang="en-US" dirty="0" smtClean="0"/>
              <a:t>CPU </a:t>
            </a:r>
          </a:p>
          <a:p>
            <a:pPr lvl="1"/>
            <a:r>
              <a:rPr lang="en-US" dirty="0" smtClean="0"/>
              <a:t>Session control</a:t>
            </a:r>
          </a:p>
          <a:p>
            <a:pPr lvl="1"/>
            <a:r>
              <a:rPr lang="en-US" dirty="0" smtClean="0"/>
              <a:t>Thresholds</a:t>
            </a:r>
          </a:p>
          <a:p>
            <a:pPr lvl="1"/>
            <a:r>
              <a:rPr lang="en-US" dirty="0" smtClean="0"/>
              <a:t>IO (</a:t>
            </a:r>
            <a:r>
              <a:rPr lang="en-US" dirty="0" err="1" smtClean="0"/>
              <a:t>Exadata</a:t>
            </a:r>
            <a:r>
              <a:rPr lang="en-US" dirty="0" smtClean="0"/>
              <a:t> has </a:t>
            </a:r>
            <a:r>
              <a:rPr lang="en-US" dirty="0" smtClean="0"/>
              <a:t>IO Resource Manager)</a:t>
            </a:r>
            <a:endParaRPr lang="en-US" dirty="0" smtClean="0"/>
          </a:p>
          <a:p>
            <a:pPr lvl="1"/>
            <a:r>
              <a:rPr lang="en-US" dirty="0" smtClean="0"/>
              <a:t>Parallel statement queuing</a:t>
            </a:r>
          </a:p>
          <a:p>
            <a:r>
              <a:rPr lang="en-US" dirty="0" smtClean="0"/>
              <a:t>Each consumer group now needs to be managed in terms of parallel statement queuing</a:t>
            </a:r>
          </a:p>
          <a:p>
            <a:r>
              <a:rPr lang="en-US" dirty="0" smtClean="0"/>
              <a:t>New settings / screens to control queuing in Enterprise Manager and in DBRM packages</a:t>
            </a:r>
          </a:p>
          <a:p>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4410075"/>
            <a:ext cx="9144000" cy="1762125"/>
          </a:xfrm>
          <a:prstGeom prst="rect">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Database Resource Manager</a:t>
            </a:r>
            <a:endParaRPr lang="en-US" dirty="0"/>
          </a:p>
        </p:txBody>
      </p:sp>
      <p:sp>
        <p:nvSpPr>
          <p:cNvPr id="14" name="Content Placeholder 13"/>
          <p:cNvSpPr>
            <a:spLocks noGrp="1"/>
          </p:cNvSpPr>
          <p:nvPr>
            <p:ph idx="1"/>
          </p:nvPr>
        </p:nvSpPr>
        <p:spPr>
          <a:xfrm>
            <a:off x="876300" y="4543425"/>
            <a:ext cx="7537450" cy="1381126"/>
          </a:xfrm>
        </p:spPr>
        <p:txBody>
          <a:bodyPr/>
          <a:lstStyle/>
          <a:p>
            <a:r>
              <a:rPr lang="en-US" sz="2000" dirty="0" smtClean="0"/>
              <a:t>Divide a system horizontally across nodes</a:t>
            </a:r>
          </a:p>
          <a:p>
            <a:r>
              <a:rPr lang="en-US" sz="2000" dirty="0" smtClean="0"/>
              <a:t>Uses Resources Plans and Groups to model and assign resources</a:t>
            </a:r>
          </a:p>
          <a:p>
            <a:r>
              <a:rPr lang="en-US" sz="2000" dirty="0" smtClean="0"/>
              <a:t>Allows for prioritization and flexibility in resource allocation</a:t>
            </a:r>
            <a:endParaRPr lang="en-US" sz="2000" dirty="0"/>
          </a:p>
        </p:txBody>
      </p:sp>
      <p:sp>
        <p:nvSpPr>
          <p:cNvPr id="5" name="Rectangle 4"/>
          <p:cNvSpPr/>
          <p:nvPr/>
        </p:nvSpPr>
        <p:spPr bwMode="auto">
          <a:xfrm>
            <a:off x="1095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1</a:t>
            </a:r>
            <a:endParaRPr kumimoji="0" lang="en-US" sz="20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987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2</a:t>
            </a:r>
            <a:endParaRPr kumimoji="0" lang="en-US" sz="20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2879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3</a:t>
            </a:r>
            <a:endParaRPr kumimoji="0" lang="en-US" sz="20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37719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4</a:t>
            </a:r>
            <a:endParaRPr kumimoji="0" lang="en-US" sz="2000" b="1" i="0" u="none" strike="noStrike" cap="none" normalizeH="0" baseline="0" dirty="0" smtClean="0">
              <a:ln>
                <a:noFill/>
              </a:ln>
              <a:solidFill>
                <a:schemeClr val="bg1"/>
              </a:solidFill>
              <a:effectLst/>
              <a:latin typeface="Arial" charset="0"/>
            </a:endParaRPr>
          </a:p>
        </p:txBody>
      </p:sp>
      <p:sp>
        <p:nvSpPr>
          <p:cNvPr id="9" name="Rectangle 8"/>
          <p:cNvSpPr/>
          <p:nvPr/>
        </p:nvSpPr>
        <p:spPr bwMode="auto">
          <a:xfrm>
            <a:off x="46482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5</a:t>
            </a:r>
            <a:endParaRPr kumimoji="0" lang="en-US" sz="20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5540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6</a:t>
            </a:r>
            <a:endParaRPr kumimoji="0" lang="en-US" sz="20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432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7</a:t>
            </a:r>
            <a:endParaRPr kumimoji="0" lang="en-US" sz="20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7324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8</a:t>
            </a:r>
            <a:endParaRPr kumimoji="0" lang="en-US" sz="2000" b="1" i="0" u="none" strike="noStrike" cap="none" normalizeH="0" baseline="0" dirty="0" smtClean="0">
              <a:ln>
                <a:noFill/>
              </a:ln>
              <a:solidFill>
                <a:schemeClr val="bg1"/>
              </a:solidFill>
              <a:effectLst/>
              <a:latin typeface="Arial" charset="0"/>
            </a:endParaRPr>
          </a:p>
        </p:txBody>
      </p:sp>
      <p:sp>
        <p:nvSpPr>
          <p:cNvPr id="18" name="Rounded Rectangle 17"/>
          <p:cNvSpPr/>
          <p:nvPr/>
        </p:nvSpPr>
        <p:spPr bwMode="auto">
          <a:xfrm>
            <a:off x="209550" y="1857375"/>
            <a:ext cx="7972425" cy="31432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1</a:t>
            </a:r>
            <a:endParaRPr kumimoji="0" lang="en-US" sz="1600" b="1" i="0" u="none" strike="noStrike" cap="none" normalizeH="0" baseline="0" dirty="0" smtClean="0">
              <a:ln>
                <a:noFill/>
              </a:ln>
              <a:solidFill>
                <a:schemeClr val="tx1"/>
              </a:solidFill>
              <a:effectLst/>
              <a:latin typeface="Arial" charset="0"/>
            </a:endParaRPr>
          </a:p>
        </p:txBody>
      </p:sp>
      <p:sp>
        <p:nvSpPr>
          <p:cNvPr id="21" name="Rounded Rectangle 20"/>
          <p:cNvSpPr/>
          <p:nvPr/>
        </p:nvSpPr>
        <p:spPr bwMode="auto">
          <a:xfrm>
            <a:off x="209550" y="2257425"/>
            <a:ext cx="7972425" cy="58102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2</a:t>
            </a:r>
            <a:endParaRPr kumimoji="0" lang="en-US" sz="1600" b="1" i="0" u="none" strike="noStrike" cap="none" normalizeH="0" baseline="0" dirty="0" smtClean="0">
              <a:ln>
                <a:noFill/>
              </a:ln>
              <a:solidFill>
                <a:schemeClr val="tx1"/>
              </a:solidFill>
              <a:effectLst/>
              <a:latin typeface="Arial" charset="0"/>
            </a:endParaRPr>
          </a:p>
        </p:txBody>
      </p:sp>
      <p:sp>
        <p:nvSpPr>
          <p:cNvPr id="24" name="Rounded Rectangle 23"/>
          <p:cNvSpPr/>
          <p:nvPr/>
        </p:nvSpPr>
        <p:spPr bwMode="auto">
          <a:xfrm>
            <a:off x="209550" y="2914650"/>
            <a:ext cx="7972425" cy="69532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3</a:t>
            </a:r>
            <a:endParaRPr kumimoji="0" lang="en-US" sz="1600" b="1" i="0" u="none" strike="noStrike" cap="none" normalizeH="0" baseline="0" dirty="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4410075"/>
            <a:ext cx="9144000" cy="1762125"/>
          </a:xfrm>
          <a:prstGeom prst="rect">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Database Resource Manager</a:t>
            </a:r>
            <a:endParaRPr lang="en-US" dirty="0"/>
          </a:p>
        </p:txBody>
      </p:sp>
      <p:sp>
        <p:nvSpPr>
          <p:cNvPr id="14" name="Content Placeholder 13"/>
          <p:cNvSpPr>
            <a:spLocks noGrp="1"/>
          </p:cNvSpPr>
          <p:nvPr>
            <p:ph idx="1"/>
          </p:nvPr>
        </p:nvSpPr>
        <p:spPr>
          <a:xfrm>
            <a:off x="876300" y="4543425"/>
            <a:ext cx="7537450" cy="1381126"/>
          </a:xfrm>
        </p:spPr>
        <p:txBody>
          <a:bodyPr/>
          <a:lstStyle/>
          <a:p>
            <a:r>
              <a:rPr lang="en-US" dirty="0" smtClean="0"/>
              <a:t>Can be service aware</a:t>
            </a:r>
          </a:p>
          <a:p>
            <a:r>
              <a:rPr lang="en-US" dirty="0" smtClean="0"/>
              <a:t>Make sure to fully utilize the resources</a:t>
            </a:r>
          </a:p>
          <a:p>
            <a:r>
              <a:rPr lang="en-US" dirty="0" smtClean="0"/>
              <a:t>Services can be assigned to resource groups</a:t>
            </a:r>
            <a:endParaRPr lang="en-US" dirty="0"/>
          </a:p>
        </p:txBody>
      </p:sp>
      <p:sp>
        <p:nvSpPr>
          <p:cNvPr id="5" name="Rectangle 4"/>
          <p:cNvSpPr/>
          <p:nvPr/>
        </p:nvSpPr>
        <p:spPr bwMode="auto">
          <a:xfrm>
            <a:off x="1095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1</a:t>
            </a:r>
            <a:endParaRPr kumimoji="0" lang="en-US" sz="20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987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2</a:t>
            </a:r>
            <a:endParaRPr kumimoji="0" lang="en-US" sz="20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2879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3</a:t>
            </a:r>
            <a:endParaRPr kumimoji="0" lang="en-US" sz="20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37719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4</a:t>
            </a:r>
            <a:endParaRPr kumimoji="0" lang="en-US" sz="2000" b="1" i="0" u="none" strike="noStrike" cap="none" normalizeH="0" baseline="0" dirty="0" smtClean="0">
              <a:ln>
                <a:noFill/>
              </a:ln>
              <a:solidFill>
                <a:schemeClr val="bg1"/>
              </a:solidFill>
              <a:effectLst/>
              <a:latin typeface="Arial" charset="0"/>
            </a:endParaRPr>
          </a:p>
        </p:txBody>
      </p:sp>
      <p:sp>
        <p:nvSpPr>
          <p:cNvPr id="9" name="Rectangle 8"/>
          <p:cNvSpPr/>
          <p:nvPr/>
        </p:nvSpPr>
        <p:spPr bwMode="auto">
          <a:xfrm>
            <a:off x="464820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5</a:t>
            </a:r>
            <a:endParaRPr kumimoji="0" lang="en-US" sz="20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554037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6</a:t>
            </a:r>
            <a:endParaRPr kumimoji="0" lang="en-US" sz="20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432550"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7</a:t>
            </a:r>
            <a:endParaRPr kumimoji="0" lang="en-US" sz="20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7324725" y="1447800"/>
            <a:ext cx="781050" cy="22383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charset="0"/>
              </a:rPr>
              <a:t>8</a:t>
            </a:r>
            <a:endParaRPr kumimoji="0" lang="en-US" sz="2000" b="1" i="0" u="none" strike="noStrike" cap="none" normalizeH="0" baseline="0" dirty="0" smtClean="0">
              <a:ln>
                <a:noFill/>
              </a:ln>
              <a:solidFill>
                <a:schemeClr val="bg1"/>
              </a:solidFill>
              <a:effectLst/>
              <a:latin typeface="Arial" charset="0"/>
            </a:endParaRPr>
          </a:p>
        </p:txBody>
      </p:sp>
      <p:cxnSp>
        <p:nvCxnSpPr>
          <p:cNvPr id="17" name="Straight Connector 16"/>
          <p:cNvCxnSpPr/>
          <p:nvPr/>
        </p:nvCxnSpPr>
        <p:spPr bwMode="auto">
          <a:xfrm rot="5400000" flipH="1" flipV="1">
            <a:off x="2266950" y="2619375"/>
            <a:ext cx="2895600" cy="0"/>
          </a:xfrm>
          <a:prstGeom prst="line">
            <a:avLst/>
          </a:prstGeom>
          <a:noFill/>
          <a:ln w="38100" cap="flat" cmpd="sng" algn="ctr">
            <a:solidFill>
              <a:srgbClr val="0070C0"/>
            </a:solidFill>
            <a:prstDash val="lgDash"/>
            <a:round/>
            <a:headEnd type="none" w="med" len="med"/>
            <a:tailEnd type="none" w="med" len="med"/>
          </a:ln>
          <a:effectLst/>
        </p:spPr>
      </p:cxnSp>
      <p:cxnSp>
        <p:nvCxnSpPr>
          <p:cNvPr id="19" name="Straight Arrow Connector 18"/>
          <p:cNvCxnSpPr/>
          <p:nvPr/>
        </p:nvCxnSpPr>
        <p:spPr bwMode="auto">
          <a:xfrm rot="10800000">
            <a:off x="2952750" y="3867150"/>
            <a:ext cx="704850" cy="1588"/>
          </a:xfrm>
          <a:prstGeom prst="straightConnector1">
            <a:avLst/>
          </a:prstGeom>
          <a:noFill/>
          <a:ln w="38100" cap="flat" cmpd="sng" algn="ctr">
            <a:solidFill>
              <a:srgbClr val="0070C0"/>
            </a:solidFill>
            <a:prstDash val="solid"/>
            <a:round/>
            <a:headEnd type="none" w="med" len="med"/>
            <a:tailEnd type="arrow"/>
          </a:ln>
          <a:effectLst/>
        </p:spPr>
      </p:cxnSp>
      <p:cxnSp>
        <p:nvCxnSpPr>
          <p:cNvPr id="20" name="Straight Arrow Connector 19"/>
          <p:cNvCxnSpPr/>
          <p:nvPr/>
        </p:nvCxnSpPr>
        <p:spPr bwMode="auto">
          <a:xfrm>
            <a:off x="3771900" y="3868738"/>
            <a:ext cx="914400" cy="1588"/>
          </a:xfrm>
          <a:prstGeom prst="straightConnector1">
            <a:avLst/>
          </a:prstGeom>
          <a:noFill/>
          <a:ln w="38100" cap="flat" cmpd="sng" algn="ctr">
            <a:solidFill>
              <a:srgbClr val="0070C0"/>
            </a:solidFill>
            <a:prstDash val="solid"/>
            <a:round/>
            <a:headEnd type="none" w="med" len="med"/>
            <a:tailEnd type="arrow"/>
          </a:ln>
          <a:effectLst/>
        </p:spPr>
      </p:cxnSp>
      <p:sp>
        <p:nvSpPr>
          <p:cNvPr id="22" name="TextBox 21"/>
          <p:cNvSpPr txBox="1"/>
          <p:nvPr/>
        </p:nvSpPr>
        <p:spPr>
          <a:xfrm>
            <a:off x="1236267" y="3724275"/>
            <a:ext cx="1750800" cy="369332"/>
          </a:xfrm>
          <a:prstGeom prst="rect">
            <a:avLst/>
          </a:prstGeom>
          <a:noFill/>
          <a:ln>
            <a:noFill/>
          </a:ln>
        </p:spPr>
        <p:txBody>
          <a:bodyPr wrap="none" rtlCol="0">
            <a:spAutoFit/>
          </a:bodyPr>
          <a:lstStyle/>
          <a:p>
            <a:r>
              <a:rPr lang="en-US" dirty="0" smtClean="0">
                <a:solidFill>
                  <a:srgbClr val="0070C0"/>
                </a:solidFill>
              </a:rPr>
              <a:t>Service Gold</a:t>
            </a:r>
            <a:endParaRPr lang="en-US" dirty="0">
              <a:solidFill>
                <a:srgbClr val="0070C0"/>
              </a:solidFill>
            </a:endParaRPr>
          </a:p>
        </p:txBody>
      </p:sp>
      <p:sp>
        <p:nvSpPr>
          <p:cNvPr id="23" name="TextBox 22"/>
          <p:cNvSpPr txBox="1"/>
          <p:nvPr/>
        </p:nvSpPr>
        <p:spPr>
          <a:xfrm>
            <a:off x="4694087" y="3705225"/>
            <a:ext cx="1864613" cy="369332"/>
          </a:xfrm>
          <a:prstGeom prst="rect">
            <a:avLst/>
          </a:prstGeom>
          <a:noFill/>
          <a:ln>
            <a:noFill/>
          </a:ln>
        </p:spPr>
        <p:txBody>
          <a:bodyPr wrap="none" rtlCol="0">
            <a:spAutoFit/>
          </a:bodyPr>
          <a:lstStyle/>
          <a:p>
            <a:r>
              <a:rPr lang="en-US" dirty="0" smtClean="0">
                <a:solidFill>
                  <a:srgbClr val="0070C0"/>
                </a:solidFill>
              </a:rPr>
              <a:t>Service Silver</a:t>
            </a:r>
            <a:endParaRPr lang="en-US" dirty="0">
              <a:solidFill>
                <a:srgbClr val="0070C0"/>
              </a:solidFill>
            </a:endParaRPr>
          </a:p>
        </p:txBody>
      </p:sp>
      <p:sp>
        <p:nvSpPr>
          <p:cNvPr id="18" name="Rounded Rectangle 17"/>
          <p:cNvSpPr/>
          <p:nvPr/>
        </p:nvSpPr>
        <p:spPr bwMode="auto">
          <a:xfrm>
            <a:off x="209550" y="1828800"/>
            <a:ext cx="3457575" cy="381000"/>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1</a:t>
            </a:r>
            <a:endParaRPr kumimoji="0" lang="en-US" sz="1600" b="1" i="0" u="none" strike="noStrike" cap="none" normalizeH="0" baseline="0" dirty="0" smtClean="0">
              <a:ln>
                <a:noFill/>
              </a:ln>
              <a:solidFill>
                <a:schemeClr val="tx1"/>
              </a:solidFill>
              <a:effectLst/>
              <a:latin typeface="Arial" charset="0"/>
            </a:endParaRPr>
          </a:p>
        </p:txBody>
      </p:sp>
      <p:sp>
        <p:nvSpPr>
          <p:cNvPr id="21" name="Rounded Rectangle 20"/>
          <p:cNvSpPr/>
          <p:nvPr/>
        </p:nvSpPr>
        <p:spPr bwMode="auto">
          <a:xfrm>
            <a:off x="209551" y="2257425"/>
            <a:ext cx="3467100" cy="138112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2</a:t>
            </a:r>
            <a:endParaRPr kumimoji="0" lang="en-US" sz="1600" b="1" i="0" u="none" strike="noStrike" cap="none" normalizeH="0" baseline="0" dirty="0" smtClean="0">
              <a:ln>
                <a:noFill/>
              </a:ln>
              <a:solidFill>
                <a:schemeClr val="tx1"/>
              </a:solidFill>
              <a:effectLst/>
              <a:latin typeface="Arial" charset="0"/>
            </a:endParaRPr>
          </a:p>
        </p:txBody>
      </p:sp>
      <p:sp>
        <p:nvSpPr>
          <p:cNvPr id="24" name="Rounded Rectangle 23"/>
          <p:cNvSpPr/>
          <p:nvPr/>
        </p:nvSpPr>
        <p:spPr bwMode="auto">
          <a:xfrm>
            <a:off x="3752850" y="2914650"/>
            <a:ext cx="4429125" cy="69532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5</a:t>
            </a:r>
            <a:endParaRPr kumimoji="0" lang="en-US" sz="1600" b="1" i="0" u="none" strike="noStrike" cap="none" normalizeH="0" baseline="0" dirty="0" smtClean="0">
              <a:ln>
                <a:noFill/>
              </a:ln>
              <a:solidFill>
                <a:schemeClr val="tx1"/>
              </a:solidFill>
              <a:effectLst/>
              <a:latin typeface="Arial" charset="0"/>
            </a:endParaRPr>
          </a:p>
        </p:txBody>
      </p:sp>
      <p:sp>
        <p:nvSpPr>
          <p:cNvPr id="26" name="Rounded Rectangle 25"/>
          <p:cNvSpPr/>
          <p:nvPr/>
        </p:nvSpPr>
        <p:spPr bwMode="auto">
          <a:xfrm>
            <a:off x="3743325" y="2171700"/>
            <a:ext cx="4429125" cy="69532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4</a:t>
            </a:r>
            <a:endParaRPr kumimoji="0" lang="en-US" sz="1600" b="1" i="0" u="none" strike="noStrike" cap="none" normalizeH="0" baseline="0" dirty="0" smtClean="0">
              <a:ln>
                <a:noFill/>
              </a:ln>
              <a:solidFill>
                <a:schemeClr val="tx1"/>
              </a:solidFill>
              <a:effectLst/>
              <a:latin typeface="Arial" charset="0"/>
            </a:endParaRPr>
          </a:p>
        </p:txBody>
      </p:sp>
      <p:sp>
        <p:nvSpPr>
          <p:cNvPr id="27" name="Rounded Rectangle 26"/>
          <p:cNvSpPr/>
          <p:nvPr/>
        </p:nvSpPr>
        <p:spPr bwMode="auto">
          <a:xfrm>
            <a:off x="3762375" y="1800225"/>
            <a:ext cx="4429125" cy="333375"/>
          </a:xfrm>
          <a:prstGeom prst="roundRect">
            <a:avLst/>
          </a:prstGeom>
          <a:solidFill>
            <a:schemeClr val="tx2">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err="1" smtClean="0">
                <a:ln>
                  <a:noFill/>
                </a:ln>
                <a:solidFill>
                  <a:schemeClr val="tx1"/>
                </a:solidFill>
                <a:effectLst/>
                <a:latin typeface="Arial" charset="0"/>
              </a:rPr>
              <a:t>Grp</a:t>
            </a:r>
            <a:r>
              <a:rPr kumimoji="0" lang="en-US" sz="1600" b="1" i="0" u="none" strike="noStrike" cap="none" normalizeH="0" baseline="0" dirty="0" smtClean="0">
                <a:ln>
                  <a:noFill/>
                </a:ln>
                <a:solidFill>
                  <a:schemeClr val="tx1"/>
                </a:solidFill>
                <a:effectLst/>
                <a:latin typeface="Arial" charset="0"/>
              </a:rPr>
              <a:t> 3</a:t>
            </a:r>
            <a:endParaRPr kumimoji="0" lang="en-US" sz="1600" b="1" i="0" u="none" strike="noStrike" cap="none" normalizeH="0" baseline="0" dirty="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a Mixed Workload?</a:t>
            </a:r>
            <a:endParaRPr lang="en-US" dirty="0" smtClean="0"/>
          </a:p>
          <a:p>
            <a:r>
              <a:rPr lang="en-US" dirty="0" smtClean="0"/>
              <a:t>Planning for </a:t>
            </a:r>
            <a:r>
              <a:rPr lang="en-US" dirty="0" smtClean="0"/>
              <a:t>Workload Management</a:t>
            </a:r>
            <a:endParaRPr lang="en-US" dirty="0" smtClean="0"/>
          </a:p>
          <a:p>
            <a:pPr lvl="1"/>
            <a:r>
              <a:rPr lang="en-US" dirty="0" smtClean="0"/>
              <a:t>Getting Ready</a:t>
            </a:r>
            <a:endParaRPr lang="en-US" dirty="0" smtClean="0"/>
          </a:p>
          <a:p>
            <a:pPr lvl="1"/>
            <a:r>
              <a:rPr lang="en-US" dirty="0" smtClean="0"/>
              <a:t>Tools and Methods</a:t>
            </a:r>
          </a:p>
          <a:p>
            <a:r>
              <a:rPr lang="en-US" dirty="0" smtClean="0"/>
              <a:t>Technical Details</a:t>
            </a:r>
          </a:p>
          <a:p>
            <a:r>
              <a:rPr lang="en-US" dirty="0" smtClean="0"/>
              <a:t>A </a:t>
            </a:r>
            <a:r>
              <a:rPr lang="en-US" dirty="0" smtClean="0"/>
              <a:t>Small Example</a:t>
            </a:r>
          </a:p>
          <a:p>
            <a:r>
              <a:rPr lang="en-US" dirty="0" smtClean="0"/>
              <a:t>Q&amp;A</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Mixed Workloads and Parallel Execution?</a:t>
            </a:r>
            <a:endParaRPr lang="en-US" dirty="0" smtClean="0"/>
          </a:p>
        </p:txBody>
      </p:sp>
      <p:sp>
        <p:nvSpPr>
          <p:cNvPr id="6147" name="Rectangle 3"/>
          <p:cNvSpPr>
            <a:spLocks noGrp="1" noChangeArrowheads="1"/>
          </p:cNvSpPr>
          <p:nvPr>
            <p:ph type="body" idx="1"/>
          </p:nvPr>
        </p:nvSpPr>
        <p:spPr>
          <a:xfrm>
            <a:off x="596900" y="1384300"/>
            <a:ext cx="8178800" cy="2374900"/>
          </a:xfrm>
        </p:spPr>
        <p:txBody>
          <a:bodyPr/>
          <a:lstStyle/>
          <a:p>
            <a:pPr eaLnBrk="1" hangingPunct="1">
              <a:buFont typeface="Times" pitchFamily="18" charset="0"/>
              <a:buNone/>
            </a:pPr>
            <a:r>
              <a:rPr lang="en-US" b="1" dirty="0" smtClean="0"/>
              <a:t>Mixed Workload Challenges</a:t>
            </a:r>
            <a:endParaRPr lang="en-US" b="1" dirty="0" smtClean="0"/>
          </a:p>
          <a:p>
            <a:pPr eaLnBrk="1" hangingPunct="1"/>
            <a:r>
              <a:rPr lang="en-US" sz="2000" dirty="0" smtClean="0"/>
              <a:t>Too many workloads and user to do </a:t>
            </a:r>
            <a:r>
              <a:rPr lang="en-US" sz="2000" b="1" dirty="0" smtClean="0"/>
              <a:t>manual tuning</a:t>
            </a:r>
          </a:p>
          <a:p>
            <a:pPr eaLnBrk="1" hangingPunct="1"/>
            <a:r>
              <a:rPr lang="en-US" sz="2000" b="1" dirty="0" smtClean="0"/>
              <a:t>One DOP does not fit all </a:t>
            </a:r>
            <a:r>
              <a:rPr lang="en-US" sz="2000" dirty="0" smtClean="0"/>
              <a:t>queries touching an </a:t>
            </a:r>
            <a:r>
              <a:rPr lang="en-US" sz="2000" dirty="0" smtClean="0"/>
              <a:t>object (write, read etc.)</a:t>
            </a:r>
            <a:endParaRPr lang="en-US" sz="2000" dirty="0" smtClean="0"/>
          </a:p>
          <a:p>
            <a:pPr eaLnBrk="1" hangingPunct="1"/>
            <a:r>
              <a:rPr lang="en-US" sz="2000" dirty="0" smtClean="0"/>
              <a:t>Not enough PX server processes can result in statement </a:t>
            </a:r>
            <a:r>
              <a:rPr lang="en-US" sz="2000" b="1" dirty="0" smtClean="0"/>
              <a:t>running </a:t>
            </a:r>
            <a:r>
              <a:rPr lang="en-US" sz="2000" b="1" dirty="0" smtClean="0"/>
              <a:t>serial </a:t>
            </a:r>
            <a:r>
              <a:rPr lang="en-US" sz="2000" dirty="0" smtClean="0"/>
              <a:t>leading to </a:t>
            </a:r>
            <a:r>
              <a:rPr lang="en-US" sz="2000" b="1" dirty="0" smtClean="0"/>
              <a:t>unexpected </a:t>
            </a:r>
            <a:r>
              <a:rPr lang="en-US" sz="2000" dirty="0" smtClean="0"/>
              <a:t>runtime degradations</a:t>
            </a:r>
            <a:endParaRPr lang="en-US" sz="2000" dirty="0" smtClean="0"/>
          </a:p>
          <a:p>
            <a:pPr eaLnBrk="1" hangingPunct="1"/>
            <a:r>
              <a:rPr lang="en-US" sz="2000" dirty="0" smtClean="0"/>
              <a:t>Too many PX server processes can </a:t>
            </a:r>
            <a:r>
              <a:rPr lang="en-US" sz="2000" b="1" dirty="0" smtClean="0"/>
              <a:t>thrash the </a:t>
            </a:r>
            <a:r>
              <a:rPr lang="en-US" sz="2000" b="1" dirty="0" smtClean="0"/>
              <a:t>system </a:t>
            </a:r>
            <a:r>
              <a:rPr lang="en-US" sz="2000" dirty="0" smtClean="0"/>
              <a:t>causing </a:t>
            </a:r>
            <a:r>
              <a:rPr lang="en-US" sz="2000" b="1" dirty="0" smtClean="0"/>
              <a:t>priority queries </a:t>
            </a:r>
            <a:r>
              <a:rPr lang="en-US" sz="2000" dirty="0" smtClean="0"/>
              <a:t>to not run</a:t>
            </a:r>
          </a:p>
          <a:p>
            <a:pPr eaLnBrk="1" hangingPunct="1">
              <a:buFont typeface="Times" pitchFamily="18" charset="0"/>
              <a:buNone/>
            </a:pPr>
            <a:endParaRPr lang="en-US" dirty="0" smtClean="0"/>
          </a:p>
        </p:txBody>
      </p:sp>
      <p:sp>
        <p:nvSpPr>
          <p:cNvPr id="4" name="Rectangle 3"/>
          <p:cNvSpPr txBox="1">
            <a:spLocks noChangeArrowheads="1"/>
          </p:cNvSpPr>
          <p:nvPr/>
        </p:nvSpPr>
        <p:spPr bwMode="auto">
          <a:xfrm>
            <a:off x="558800" y="4352925"/>
            <a:ext cx="8178800" cy="2489200"/>
          </a:xfrm>
          <a:prstGeom prst="rect">
            <a:avLst/>
          </a:prstGeom>
          <a:noFill/>
          <a:ln w="9525">
            <a:noFill/>
            <a:miter lim="800000"/>
            <a:headEnd/>
            <a:tailEnd/>
          </a:ln>
        </p:spPr>
        <p:txBody>
          <a:bodyPr lIns="0" tIns="0" rIns="0" bIns="0"/>
          <a:lstStyle/>
          <a:p>
            <a:pPr marL="227013" indent="-227013" algn="l">
              <a:lnSpc>
                <a:spcPct val="80000"/>
              </a:lnSpc>
              <a:spcBef>
                <a:spcPct val="20000"/>
              </a:spcBef>
              <a:buClr>
                <a:schemeClr val="tx2"/>
              </a:buClr>
              <a:buFont typeface="Times" pitchFamily="18" charset="0"/>
              <a:buNone/>
            </a:pPr>
            <a:r>
              <a:rPr lang="en-US" sz="2400" dirty="0"/>
              <a:t>11g Release 2 Enhancements</a:t>
            </a:r>
          </a:p>
          <a:p>
            <a:pPr marL="227013" indent="-227013" algn="l">
              <a:buClr>
                <a:schemeClr val="tx2"/>
              </a:buClr>
              <a:buFont typeface="Arial" charset="0"/>
              <a:buChar char="•"/>
            </a:pPr>
            <a:r>
              <a:rPr lang="en-US" b="0" dirty="0"/>
              <a:t>  Oracle automatically decides if a statement </a:t>
            </a:r>
          </a:p>
          <a:p>
            <a:pPr lvl="1" algn="l">
              <a:buFont typeface="Arial" charset="0"/>
              <a:buChar char="–"/>
            </a:pPr>
            <a:r>
              <a:rPr lang="en-US" b="0" dirty="0"/>
              <a:t> Executes in parallel or not and what DOP it will use</a:t>
            </a:r>
          </a:p>
          <a:p>
            <a:pPr lvl="1" algn="l">
              <a:buFont typeface="Arial" charset="0"/>
              <a:buChar char="–"/>
            </a:pPr>
            <a:r>
              <a:rPr lang="en-US" b="0" dirty="0"/>
              <a:t> Can execute immediately or will be queued</a:t>
            </a:r>
          </a:p>
          <a:p>
            <a:pPr marL="227013" indent="-227013" algn="l">
              <a:lnSpc>
                <a:spcPct val="100000"/>
              </a:lnSpc>
              <a:spcBef>
                <a:spcPct val="20000"/>
              </a:spcBef>
              <a:buClr>
                <a:schemeClr val="tx2"/>
              </a:buClr>
              <a:buFont typeface="Times" pitchFamily="18" charset="0"/>
              <a:buNone/>
            </a:pPr>
            <a:endParaRPr lang="en-US" sz="2400" b="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err="1" smtClean="0"/>
              <a:t>Autmatic</a:t>
            </a:r>
            <a:r>
              <a:rPr lang="en-US" dirty="0" smtClean="0"/>
              <a:t> DOP, Queuing and DBRM?</a:t>
            </a:r>
            <a:endParaRPr lang="en-US" dirty="0" smtClean="0"/>
          </a:p>
        </p:txBody>
      </p:sp>
      <p:sp>
        <p:nvSpPr>
          <p:cNvPr id="6147" name="Rectangle 3"/>
          <p:cNvSpPr>
            <a:spLocks noGrp="1" noChangeArrowheads="1"/>
          </p:cNvSpPr>
          <p:nvPr>
            <p:ph type="body" idx="1"/>
          </p:nvPr>
        </p:nvSpPr>
        <p:spPr>
          <a:xfrm>
            <a:off x="596900" y="1384299"/>
            <a:ext cx="8178800" cy="4149725"/>
          </a:xfrm>
        </p:spPr>
        <p:txBody>
          <a:bodyPr/>
          <a:lstStyle/>
          <a:p>
            <a:pPr eaLnBrk="1" hangingPunct="1">
              <a:buFont typeface="Times" pitchFamily="18" charset="0"/>
              <a:buNone/>
            </a:pPr>
            <a:r>
              <a:rPr lang="en-US" b="1" dirty="0" smtClean="0"/>
              <a:t>PX </a:t>
            </a:r>
            <a:r>
              <a:rPr lang="en-US" b="1" dirty="0" smtClean="0"/>
              <a:t>Mixed Workload Benefits</a:t>
            </a:r>
            <a:endParaRPr lang="en-US" b="1" dirty="0" smtClean="0"/>
          </a:p>
          <a:p>
            <a:pPr eaLnBrk="1" hangingPunct="1"/>
            <a:r>
              <a:rPr lang="en-US" sz="2000" dirty="0" smtClean="0"/>
              <a:t>Varying DOPs per object per task without manual intervention</a:t>
            </a:r>
          </a:p>
          <a:p>
            <a:pPr eaLnBrk="1" hangingPunct="1"/>
            <a:r>
              <a:rPr lang="en-US" sz="2000" dirty="0" smtClean="0"/>
              <a:t>More processes going in parallel allowing faster overall execution times</a:t>
            </a:r>
          </a:p>
          <a:p>
            <a:pPr eaLnBrk="1" hangingPunct="1"/>
            <a:r>
              <a:rPr lang="en-US" sz="2000" dirty="0" smtClean="0"/>
              <a:t>Database managed queuing to allow higher DOPs without thrashing the system</a:t>
            </a:r>
          </a:p>
          <a:p>
            <a:pPr eaLnBrk="1" hangingPunct="1"/>
            <a:endParaRPr lang="en-US" sz="2000" dirty="0" smtClean="0"/>
          </a:p>
          <a:p>
            <a:pPr eaLnBrk="1" hangingPunct="1">
              <a:buNone/>
            </a:pPr>
            <a:r>
              <a:rPr lang="en-US" b="1" dirty="0" smtClean="0"/>
              <a:t>PX and DBRM Benefits</a:t>
            </a:r>
          </a:p>
          <a:p>
            <a:pPr eaLnBrk="1" hangingPunct="1"/>
            <a:r>
              <a:rPr lang="en-US" sz="2000" dirty="0" smtClean="0"/>
              <a:t>Dynamic usage of </a:t>
            </a:r>
            <a:r>
              <a:rPr lang="en-US" sz="2000" dirty="0" smtClean="0"/>
              <a:t>resources</a:t>
            </a:r>
            <a:r>
              <a:rPr lang="en-US" sz="2000" dirty="0" smtClean="0"/>
              <a:t> </a:t>
            </a:r>
            <a:r>
              <a:rPr lang="en-US" sz="2000" dirty="0" smtClean="0"/>
              <a:t>by monitoring the entire system</a:t>
            </a:r>
          </a:p>
          <a:p>
            <a:pPr eaLnBrk="1" hangingPunct="1"/>
            <a:r>
              <a:rPr lang="en-US" sz="2000" dirty="0" smtClean="0"/>
              <a:t>Different users can get more or less resources based on priorities without statement level tuning</a:t>
            </a:r>
          </a:p>
          <a:p>
            <a:pPr eaLnBrk="1" hangingPunct="1"/>
            <a:r>
              <a:rPr lang="en-US" sz="2000" dirty="0" smtClean="0"/>
              <a:t>Comprehensive management reducing incident management</a:t>
            </a:r>
            <a:endParaRPr lang="en-US" sz="2000"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96150" y="685800"/>
            <a:ext cx="1847850" cy="2028825"/>
          </a:xfrm>
          <a:prstGeom prst="rect">
            <a:avLst/>
          </a:prstGeom>
          <a:solidFill>
            <a:srgbClr val="B8B8B8"/>
          </a:solidFill>
          <a:ln w="12700" algn="ctr">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18435" name="Picture 3" descr="Right Red"/>
          <p:cNvPicPr>
            <a:picLocks noChangeAspect="1" noChangeArrowheads="1"/>
          </p:cNvPicPr>
          <p:nvPr/>
        </p:nvPicPr>
        <p:blipFill>
          <a:blip r:embed="rId3" cstate="print"/>
          <a:srcRect/>
          <a:stretch>
            <a:fillRect/>
          </a:stretch>
        </p:blipFill>
        <p:spPr bwMode="auto">
          <a:xfrm>
            <a:off x="7248525" y="0"/>
            <a:ext cx="1895475" cy="685800"/>
          </a:xfrm>
          <a:prstGeom prst="rect">
            <a:avLst/>
          </a:prstGeom>
          <a:noFill/>
          <a:ln w="9525">
            <a:noFill/>
            <a:miter lim="800000"/>
            <a:headEnd/>
            <a:tailEnd/>
          </a:ln>
        </p:spPr>
      </p:pic>
      <p:sp>
        <p:nvSpPr>
          <p:cNvPr id="18436" name="Text Box 4"/>
          <p:cNvSpPr txBox="1">
            <a:spLocks noChangeArrowheads="1"/>
          </p:cNvSpPr>
          <p:nvPr/>
        </p:nvSpPr>
        <p:spPr bwMode="auto">
          <a:xfrm>
            <a:off x="333375" y="2387746"/>
            <a:ext cx="7572375" cy="1831784"/>
          </a:xfrm>
          <a:prstGeom prst="rect">
            <a:avLst/>
          </a:prstGeom>
          <a:noFill/>
          <a:ln w="9525">
            <a:noFill/>
            <a:round/>
            <a:headEnd/>
            <a:tailEnd/>
          </a:ln>
        </p:spPr>
        <p:txBody>
          <a:bodyPr wrap="square" lIns="0" tIns="0" rIns="0" bIns="0">
            <a:spAutoFit/>
          </a:bodyPr>
          <a:lstStyle/>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Technical Details</a:t>
            </a:r>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How it all really works… </a:t>
            </a:r>
            <a:r>
              <a:rPr lang="en-US" sz="3200" dirty="0" smtClean="0">
                <a:solidFill>
                  <a:srgbClr val="FF0000"/>
                </a:solidFill>
              </a:rPr>
              <a:t/>
            </a:r>
            <a:br>
              <a:rPr lang="en-US" sz="3200" dirty="0" smtClean="0">
                <a:solidFill>
                  <a:srgbClr val="FF0000"/>
                </a:solidFill>
              </a:rPr>
            </a:br>
            <a:endParaRPr lang="en-US" sz="3200" dirty="0" smtClean="0">
              <a:solidFill>
                <a:srgbClr val="FF0000"/>
              </a:solidFill>
            </a:endParaRPr>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FF0000"/>
                </a:solidFill>
              </a:rPr>
              <a:t>Parallel Execution</a:t>
            </a:r>
            <a:endParaRPr lang="en-US" sz="3200" dirty="0" smtClean="0">
              <a:solidFill>
                <a:srgbClr val="FF0000"/>
              </a:solidFill>
            </a:endParaRPr>
          </a:p>
        </p:txBody>
      </p:sp>
      <p:pic>
        <p:nvPicPr>
          <p:cNvPr id="18437" name="Picture 5"/>
          <p:cNvPicPr>
            <a:picLocks noChangeAspect="1" noChangeArrowheads="1"/>
          </p:cNvPicPr>
          <p:nvPr/>
        </p:nvPicPr>
        <p:blipFill>
          <a:blip r:embed="rId4" cstate="print"/>
          <a:srcRect r="3826"/>
          <a:stretch>
            <a:fillRect/>
          </a:stretch>
        </p:blipFill>
        <p:spPr bwMode="auto">
          <a:xfrm>
            <a:off x="7247107" y="666345"/>
            <a:ext cx="1896894" cy="2130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Hierarchy</a:t>
            </a:r>
            <a:endParaRPr lang="en-US" dirty="0"/>
          </a:p>
        </p:txBody>
      </p:sp>
      <p:sp>
        <p:nvSpPr>
          <p:cNvPr id="13" name="Content Placeholder 12"/>
          <p:cNvSpPr>
            <a:spLocks noGrp="1"/>
          </p:cNvSpPr>
          <p:nvPr>
            <p:ph idx="1"/>
          </p:nvPr>
        </p:nvSpPr>
        <p:spPr/>
        <p:txBody>
          <a:bodyPr/>
          <a:lstStyle/>
          <a:p>
            <a:pPr marL="457200" indent="-457200">
              <a:buFont typeface="+mj-lt"/>
              <a:buAutoNum type="arabicPeriod"/>
            </a:pPr>
            <a:r>
              <a:rPr lang="en-US" dirty="0" err="1" smtClean="0"/>
              <a:t>Parallel_degree_policy</a:t>
            </a:r>
            <a:r>
              <a:rPr lang="en-US" dirty="0" smtClean="0"/>
              <a:t> = Manual</a:t>
            </a:r>
          </a:p>
          <a:p>
            <a:pPr marL="800100" lvl="1" indent="-457200">
              <a:buFont typeface="+mj-lt"/>
              <a:buAutoNum type="alphaLcParenR"/>
            </a:pPr>
            <a:r>
              <a:rPr lang="en-US" dirty="0" smtClean="0"/>
              <a:t>None of the parameters have any impact</a:t>
            </a:r>
          </a:p>
          <a:p>
            <a:pPr marL="457200" indent="-457200">
              <a:buFont typeface="+mj-lt"/>
              <a:buAutoNum type="arabicPeriod"/>
            </a:pPr>
            <a:endParaRPr lang="en-US" dirty="0" smtClean="0"/>
          </a:p>
          <a:p>
            <a:pPr marL="457200" indent="-457200">
              <a:buFont typeface="+mj-lt"/>
              <a:buAutoNum type="arabicPeriod"/>
            </a:pPr>
            <a:r>
              <a:rPr lang="en-US" dirty="0" err="1" smtClean="0"/>
              <a:t>Parallel_degree_policy</a:t>
            </a:r>
            <a:r>
              <a:rPr lang="en-US" dirty="0" smtClean="0"/>
              <a:t> = Limited</a:t>
            </a:r>
          </a:p>
          <a:p>
            <a:pPr marL="800100" lvl="1" indent="-457200">
              <a:buFont typeface="+mj-lt"/>
              <a:buAutoNum type="alphaLcParenR"/>
            </a:pPr>
            <a:r>
              <a:rPr lang="en-US" dirty="0" err="1" smtClean="0"/>
              <a:t>Parallel_min_time_threshold</a:t>
            </a:r>
            <a:r>
              <a:rPr lang="en-US" dirty="0" smtClean="0"/>
              <a:t> = 10s</a:t>
            </a:r>
          </a:p>
          <a:p>
            <a:pPr marL="800100" lvl="1" indent="-457200">
              <a:buFont typeface="+mj-lt"/>
              <a:buAutoNum type="alphaLcParenR"/>
            </a:pPr>
            <a:r>
              <a:rPr lang="en-US" dirty="0" err="1" smtClean="0"/>
              <a:t>Parallel_degree_limit</a:t>
            </a:r>
            <a:r>
              <a:rPr lang="en-US" dirty="0" smtClean="0"/>
              <a:t> = CPU</a:t>
            </a:r>
          </a:p>
          <a:p>
            <a:pPr marL="800100" lvl="1" indent="-457200">
              <a:buNone/>
            </a:pPr>
            <a:endParaRPr lang="en-US" dirty="0" smtClean="0"/>
          </a:p>
          <a:p>
            <a:pPr marL="457200" indent="-457200">
              <a:buFont typeface="+mj-lt"/>
              <a:buAutoNum type="arabicPeriod"/>
            </a:pPr>
            <a:r>
              <a:rPr lang="en-US" dirty="0" err="1" smtClean="0"/>
              <a:t>Parallel_degree_policy</a:t>
            </a:r>
            <a:r>
              <a:rPr lang="en-US" dirty="0" smtClean="0"/>
              <a:t> = Auto</a:t>
            </a:r>
          </a:p>
          <a:p>
            <a:pPr marL="800100" lvl="1" indent="-457200">
              <a:buFont typeface="+mj-lt"/>
              <a:buAutoNum type="alphaLcParenR"/>
            </a:pPr>
            <a:r>
              <a:rPr lang="en-US" dirty="0" err="1" smtClean="0"/>
              <a:t>Parallel_min_time_threshold</a:t>
            </a:r>
            <a:r>
              <a:rPr lang="en-US" dirty="0" smtClean="0"/>
              <a:t> = 10s</a:t>
            </a:r>
          </a:p>
          <a:p>
            <a:pPr marL="800100" lvl="1" indent="-457200">
              <a:buFont typeface="+mj-lt"/>
              <a:buAutoNum type="alphaLcParenR"/>
            </a:pPr>
            <a:r>
              <a:rPr lang="en-US" dirty="0" err="1" smtClean="0"/>
              <a:t>Parallel_degree_limit</a:t>
            </a:r>
            <a:r>
              <a:rPr lang="en-US" dirty="0" smtClean="0"/>
              <a:t> = CPU</a:t>
            </a:r>
          </a:p>
          <a:p>
            <a:pPr marL="800100" lvl="1" indent="-457200">
              <a:buFont typeface="+mj-lt"/>
              <a:buAutoNum type="alphaLcParenR"/>
            </a:pPr>
            <a:r>
              <a:rPr lang="en-US" dirty="0" err="1" smtClean="0"/>
              <a:t>Parallel_servers_target</a:t>
            </a:r>
            <a:r>
              <a:rPr lang="en-US" dirty="0" smtClean="0"/>
              <a:t> = Set to Default DOP on </a:t>
            </a:r>
            <a:r>
              <a:rPr lang="en-US" dirty="0" err="1" smtClean="0"/>
              <a:t>Exadata</a:t>
            </a:r>
            <a:endParaRPr lang="en-US" dirty="0" smtClean="0"/>
          </a:p>
        </p:txBody>
      </p:sp>
      <p:grpSp>
        <p:nvGrpSpPr>
          <p:cNvPr id="3" name="Group 8"/>
          <p:cNvGrpSpPr/>
          <p:nvPr/>
        </p:nvGrpSpPr>
        <p:grpSpPr>
          <a:xfrm>
            <a:off x="7033428" y="1314450"/>
            <a:ext cx="1634322" cy="4200995"/>
            <a:chOff x="7033428" y="1314450"/>
            <a:chExt cx="1634322" cy="4200995"/>
          </a:xfrm>
        </p:grpSpPr>
        <p:sp>
          <p:nvSpPr>
            <p:cNvPr id="6" name="TextBox 5"/>
            <p:cNvSpPr txBox="1"/>
            <p:nvPr/>
          </p:nvSpPr>
          <p:spPr>
            <a:xfrm>
              <a:off x="7033428" y="4324350"/>
              <a:ext cx="1634322" cy="1191095"/>
            </a:xfrm>
            <a:prstGeom prst="rect">
              <a:avLst/>
            </a:prstGeom>
            <a:solidFill>
              <a:srgbClr val="FFFF00"/>
            </a:solidFill>
            <a:ln>
              <a:solidFill>
                <a:schemeClr val="accent1"/>
              </a:solidFill>
            </a:ln>
          </p:spPr>
          <p:txBody>
            <a:bodyPr wrap="none" rtlCol="0">
              <a:noAutofit/>
            </a:bodyPr>
            <a:lstStyle/>
            <a:p>
              <a:pPr algn="l"/>
              <a:r>
                <a:rPr lang="en-US" sz="1400" b="0" dirty="0" smtClean="0"/>
                <a:t>PX Features:</a:t>
              </a:r>
            </a:p>
            <a:p>
              <a:pPr algn="l">
                <a:buClr>
                  <a:schemeClr val="tx2"/>
                </a:buClr>
                <a:buFont typeface="Arial" pitchFamily="34" charset="0"/>
                <a:buChar char="•"/>
              </a:pPr>
              <a:r>
                <a:rPr lang="en-US" sz="1400" b="0" dirty="0" smtClean="0"/>
                <a:t> Auto DOP</a:t>
              </a:r>
            </a:p>
            <a:p>
              <a:pPr algn="l">
                <a:buClr>
                  <a:schemeClr val="tx2"/>
                </a:buClr>
                <a:buFont typeface="Arial" pitchFamily="34" charset="0"/>
                <a:buChar char="•"/>
              </a:pPr>
              <a:r>
                <a:rPr lang="en-US" sz="1400" b="0" dirty="0" smtClean="0"/>
                <a:t> Queuing</a:t>
              </a:r>
            </a:p>
            <a:p>
              <a:pPr algn="l">
                <a:buClr>
                  <a:schemeClr val="tx2"/>
                </a:buClr>
                <a:buFont typeface="Arial" pitchFamily="34" charset="0"/>
                <a:buChar char="•"/>
              </a:pPr>
              <a:r>
                <a:rPr lang="en-US" sz="1400" b="0" dirty="0" smtClean="0"/>
                <a:t> In-Memory</a:t>
              </a:r>
              <a:endParaRPr lang="en-US" sz="1400" b="0" dirty="0"/>
            </a:p>
          </p:txBody>
        </p:sp>
        <p:sp>
          <p:nvSpPr>
            <p:cNvPr id="7" name="TextBox 6"/>
            <p:cNvSpPr txBox="1"/>
            <p:nvPr/>
          </p:nvSpPr>
          <p:spPr>
            <a:xfrm>
              <a:off x="7033428" y="2800350"/>
              <a:ext cx="1634322" cy="1191095"/>
            </a:xfrm>
            <a:prstGeom prst="rect">
              <a:avLst/>
            </a:prstGeom>
            <a:solidFill>
              <a:srgbClr val="FFFF00"/>
            </a:solidFill>
            <a:ln>
              <a:solidFill>
                <a:schemeClr val="accent1"/>
              </a:solidFill>
            </a:ln>
          </p:spPr>
          <p:txBody>
            <a:bodyPr wrap="none" rtlCol="0">
              <a:noAutofit/>
            </a:bodyPr>
            <a:lstStyle/>
            <a:p>
              <a:pPr algn="l"/>
              <a:r>
                <a:rPr lang="en-US" sz="1400" b="0" dirty="0" smtClean="0"/>
                <a:t>PX Features:</a:t>
              </a:r>
            </a:p>
            <a:p>
              <a:pPr algn="l">
                <a:buClr>
                  <a:schemeClr val="tx2"/>
                </a:buClr>
                <a:buFont typeface="Arial" pitchFamily="34" charset="0"/>
                <a:buChar char="•"/>
              </a:pPr>
              <a:r>
                <a:rPr lang="en-US" sz="1400" b="0" dirty="0" smtClean="0"/>
                <a:t> Auto DOP</a:t>
              </a:r>
            </a:p>
          </p:txBody>
        </p:sp>
        <p:sp>
          <p:nvSpPr>
            <p:cNvPr id="8" name="TextBox 7"/>
            <p:cNvSpPr txBox="1"/>
            <p:nvPr/>
          </p:nvSpPr>
          <p:spPr>
            <a:xfrm>
              <a:off x="7033428" y="1314450"/>
              <a:ext cx="1634322" cy="1191095"/>
            </a:xfrm>
            <a:prstGeom prst="rect">
              <a:avLst/>
            </a:prstGeom>
            <a:solidFill>
              <a:srgbClr val="FFFF00"/>
            </a:solidFill>
            <a:ln>
              <a:solidFill>
                <a:schemeClr val="accent1"/>
              </a:solidFill>
            </a:ln>
          </p:spPr>
          <p:txBody>
            <a:bodyPr wrap="none" rtlCol="0">
              <a:noAutofit/>
            </a:bodyPr>
            <a:lstStyle/>
            <a:p>
              <a:pPr algn="l"/>
              <a:r>
                <a:rPr lang="en-US" sz="1400" b="0" dirty="0" smtClean="0"/>
                <a:t>PX Features:</a:t>
              </a:r>
            </a:p>
            <a:p>
              <a:pPr algn="l">
                <a:buClr>
                  <a:schemeClr val="tx2"/>
                </a:buClr>
                <a:buFont typeface="Arial" pitchFamily="34" charset="0"/>
                <a:buChar char="•"/>
              </a:pPr>
              <a:r>
                <a:rPr lang="en-US" sz="1400" b="0" dirty="0" smtClean="0"/>
                <a:t> NONE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Auto Degree of Parallelism</a:t>
            </a:r>
          </a:p>
        </p:txBody>
      </p:sp>
      <p:sp>
        <p:nvSpPr>
          <p:cNvPr id="1028" name="Content Placeholder 41"/>
          <p:cNvSpPr>
            <a:spLocks noGrp="1"/>
          </p:cNvSpPr>
          <p:nvPr>
            <p:ph idx="1"/>
          </p:nvPr>
        </p:nvSpPr>
        <p:spPr>
          <a:xfrm>
            <a:off x="847725" y="962025"/>
            <a:ext cx="7537450" cy="4343400"/>
          </a:xfrm>
        </p:spPr>
        <p:txBody>
          <a:bodyPr/>
          <a:lstStyle/>
          <a:p>
            <a:pPr eaLnBrk="1" hangingPunct="1">
              <a:buFont typeface="Times" pitchFamily="18" charset="0"/>
              <a:buNone/>
            </a:pPr>
            <a:r>
              <a:rPr lang="en-US" sz="1800" b="1" smtClean="0"/>
              <a:t>Enhancement addressing:</a:t>
            </a:r>
          </a:p>
          <a:p>
            <a:pPr eaLnBrk="1" hangingPunct="1"/>
            <a:r>
              <a:rPr lang="en-US" sz="1800" smtClean="0"/>
              <a:t>Difficult to determine ideal DOP for each table without manual tuning</a:t>
            </a:r>
          </a:p>
          <a:p>
            <a:pPr eaLnBrk="1" hangingPunct="1"/>
            <a:r>
              <a:rPr lang="en-US" sz="1800" smtClean="0"/>
              <a:t>One DOP does not fit all queries touching an object</a:t>
            </a:r>
          </a:p>
        </p:txBody>
      </p:sp>
      <p:pic>
        <p:nvPicPr>
          <p:cNvPr id="1029" name="Picture 3" descr="D:\10iR1_SPOC\10iR1_Beta2\ppt\sql.gif"/>
          <p:cNvPicPr>
            <a:picLocks noChangeAspect="1" noChangeArrowheads="1"/>
          </p:cNvPicPr>
          <p:nvPr/>
        </p:nvPicPr>
        <p:blipFill>
          <a:blip r:embed="rId4" cstate="print"/>
          <a:srcRect/>
          <a:stretch>
            <a:fillRect/>
          </a:stretch>
        </p:blipFill>
        <p:spPr bwMode="gray">
          <a:xfrm>
            <a:off x="457200" y="2914650"/>
            <a:ext cx="581025" cy="1206500"/>
          </a:xfrm>
          <a:prstGeom prst="rect">
            <a:avLst/>
          </a:prstGeom>
          <a:noFill/>
          <a:ln w="9525">
            <a:noFill/>
            <a:miter lim="800000"/>
            <a:headEnd/>
            <a:tailEnd/>
          </a:ln>
        </p:spPr>
      </p:pic>
      <p:pic>
        <p:nvPicPr>
          <p:cNvPr id="1030" name="Picture 4" descr="D:\11g_NF\Auto_SQL_Tuning_19043\gears.gif"/>
          <p:cNvPicPr>
            <a:picLocks noChangeAspect="1" noChangeArrowheads="1"/>
          </p:cNvPicPr>
          <p:nvPr/>
        </p:nvPicPr>
        <p:blipFill>
          <a:blip r:embed="rId5" cstate="print"/>
          <a:srcRect/>
          <a:stretch>
            <a:fillRect/>
          </a:stretch>
        </p:blipFill>
        <p:spPr bwMode="auto">
          <a:xfrm>
            <a:off x="2667000" y="3067050"/>
            <a:ext cx="365125" cy="650875"/>
          </a:xfrm>
          <a:prstGeom prst="rect">
            <a:avLst/>
          </a:prstGeom>
          <a:noFill/>
          <a:ln w="9525">
            <a:noFill/>
            <a:miter lim="800000"/>
            <a:headEnd/>
            <a:tailEnd/>
          </a:ln>
        </p:spPr>
      </p:pic>
      <p:sp>
        <p:nvSpPr>
          <p:cNvPr id="1031" name="Text Box 5"/>
          <p:cNvSpPr txBox="1">
            <a:spLocks noChangeArrowheads="1"/>
          </p:cNvSpPr>
          <p:nvPr/>
        </p:nvSpPr>
        <p:spPr bwMode="auto">
          <a:xfrm>
            <a:off x="304800" y="2381250"/>
            <a:ext cx="1020763" cy="517525"/>
          </a:xfrm>
          <a:prstGeom prst="rect">
            <a:avLst/>
          </a:prstGeom>
          <a:noFill/>
          <a:ln w="28575">
            <a:noFill/>
            <a:miter lim="800000"/>
            <a:headEnd type="none" w="sm" len="sm"/>
            <a:tailEnd type="none" w="sm" len="sm"/>
          </a:ln>
        </p:spPr>
        <p:txBody>
          <a:bodyPr wrap="none">
            <a:spAutoFit/>
          </a:bodyPr>
          <a:lstStyle/>
          <a:p>
            <a:pPr defTabSz="228600">
              <a:lnSpc>
                <a:spcPct val="100000"/>
              </a:lnSpc>
              <a:spcBef>
                <a:spcPct val="20000"/>
              </a:spcBef>
              <a:buClr>
                <a:srgbClr val="FF0000"/>
              </a:buClr>
              <a:buFont typeface="Arial" charset="0"/>
              <a:buNone/>
            </a:pPr>
            <a:r>
              <a:rPr lang="en-US" sz="1400"/>
              <a:t>SQL</a:t>
            </a:r>
            <a:br>
              <a:rPr lang="en-US" sz="1400"/>
            </a:br>
            <a:r>
              <a:rPr lang="en-US" sz="1400"/>
              <a:t>statement</a:t>
            </a:r>
          </a:p>
        </p:txBody>
      </p:sp>
      <p:sp>
        <p:nvSpPr>
          <p:cNvPr id="1032" name="Text Box 6"/>
          <p:cNvSpPr txBox="1">
            <a:spLocks noChangeArrowheads="1"/>
          </p:cNvSpPr>
          <p:nvPr/>
        </p:nvSpPr>
        <p:spPr bwMode="auto">
          <a:xfrm>
            <a:off x="1752600" y="2305050"/>
            <a:ext cx="2528888" cy="738664"/>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dirty="0"/>
              <a:t>Statement is hard </a:t>
            </a:r>
            <a:r>
              <a:rPr lang="en-US" sz="1400" dirty="0" smtClean="0"/>
              <a:t>parsed and </a:t>
            </a:r>
            <a:r>
              <a:rPr lang="en-US" sz="1400" dirty="0"/>
              <a:t>optimizer determines the execution plan</a:t>
            </a:r>
          </a:p>
        </p:txBody>
      </p:sp>
      <p:sp>
        <p:nvSpPr>
          <p:cNvPr id="1033" name="Rectangle 7"/>
          <p:cNvSpPr>
            <a:spLocks noChangeArrowheads="1"/>
          </p:cNvSpPr>
          <p:nvPr/>
        </p:nvSpPr>
        <p:spPr bwMode="auto">
          <a:xfrm>
            <a:off x="5715000" y="5048250"/>
            <a:ext cx="381000" cy="228600"/>
          </a:xfrm>
          <a:prstGeom prst="rect">
            <a:avLst/>
          </a:prstGeom>
          <a:no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1034" name="Rectangle 8"/>
          <p:cNvSpPr>
            <a:spLocks noChangeArrowheads="1"/>
          </p:cNvSpPr>
          <p:nvPr/>
        </p:nvSpPr>
        <p:spPr bwMode="auto">
          <a:xfrm>
            <a:off x="7239000" y="3752850"/>
            <a:ext cx="76200" cy="152400"/>
          </a:xfrm>
          <a:prstGeom prst="rect">
            <a:avLst/>
          </a:prstGeom>
          <a:noFill/>
          <a:ln w="9525">
            <a:noFill/>
            <a:miter lim="800000"/>
            <a:headEnd type="none" w="sm" len="sm"/>
            <a:tailEnd type="none" w="sm" len="sm"/>
          </a:ln>
        </p:spPr>
        <p:txBody>
          <a:bodyPr wrap="none" lIns="92075" tIns="46038" rIns="92075" bIns="46038" anchor="ctr">
            <a:spAutoFit/>
          </a:bodyPr>
          <a:lstStyle/>
          <a:p>
            <a:endParaRPr lang="en-US" sz="1600">
              <a:solidFill>
                <a:schemeClr val="bg1"/>
              </a:solidFill>
            </a:endParaRPr>
          </a:p>
        </p:txBody>
      </p:sp>
      <p:sp>
        <p:nvSpPr>
          <p:cNvPr id="1035" name="AutoShape 9"/>
          <p:cNvSpPr>
            <a:spLocks noChangeArrowheads="1"/>
          </p:cNvSpPr>
          <p:nvPr/>
        </p:nvSpPr>
        <p:spPr bwMode="auto">
          <a:xfrm>
            <a:off x="1219200" y="3295650"/>
            <a:ext cx="1127125" cy="314325"/>
          </a:xfrm>
          <a:prstGeom prst="rightArrow">
            <a:avLst>
              <a:gd name="adj1" fmla="val 50000"/>
              <a:gd name="adj2" fmla="val 89646"/>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grpSp>
        <p:nvGrpSpPr>
          <p:cNvPr id="2" name="Group 10"/>
          <p:cNvGrpSpPr>
            <a:grpSpLocks/>
          </p:cNvGrpSpPr>
          <p:nvPr/>
        </p:nvGrpSpPr>
        <p:grpSpPr bwMode="auto">
          <a:xfrm>
            <a:off x="4056063" y="3829050"/>
            <a:ext cx="4940304" cy="3260725"/>
            <a:chOff x="2555" y="1920"/>
            <a:chExt cx="3112" cy="2054"/>
          </a:xfrm>
        </p:grpSpPr>
        <p:grpSp>
          <p:nvGrpSpPr>
            <p:cNvPr id="4" name="Group 11"/>
            <p:cNvGrpSpPr>
              <a:grpSpLocks/>
            </p:cNvGrpSpPr>
            <p:nvPr/>
          </p:nvGrpSpPr>
          <p:grpSpPr bwMode="auto">
            <a:xfrm>
              <a:off x="4656" y="2934"/>
              <a:ext cx="351" cy="1040"/>
              <a:chOff x="4416" y="1755"/>
              <a:chExt cx="570" cy="1892"/>
            </a:xfrm>
          </p:grpSpPr>
          <p:grpSp>
            <p:nvGrpSpPr>
              <p:cNvPr id="5" name="Group 12"/>
              <p:cNvGrpSpPr>
                <a:grpSpLocks/>
              </p:cNvGrpSpPr>
              <p:nvPr/>
            </p:nvGrpSpPr>
            <p:grpSpPr bwMode="auto">
              <a:xfrm>
                <a:off x="4516" y="1755"/>
                <a:ext cx="282" cy="1700"/>
                <a:chOff x="2199" y="171"/>
                <a:chExt cx="282" cy="1700"/>
              </a:xfrm>
            </p:grpSpPr>
            <p:pic>
              <p:nvPicPr>
                <p:cNvPr id="1063" name="Picture 13" descr="peop040"/>
                <p:cNvPicPr>
                  <a:picLocks noChangeAspect="1" noChangeArrowheads="1"/>
                </p:cNvPicPr>
                <p:nvPr/>
              </p:nvPicPr>
              <p:blipFill>
                <a:blip r:embed="rId6" cstate="print"/>
                <a:srcRect/>
                <a:stretch>
                  <a:fillRect/>
                </a:stretch>
              </p:blipFill>
              <p:spPr bwMode="auto">
                <a:xfrm>
                  <a:off x="2199" y="171"/>
                  <a:ext cx="282" cy="675"/>
                </a:xfrm>
                <a:prstGeom prst="rect">
                  <a:avLst/>
                </a:prstGeom>
                <a:noFill/>
                <a:ln w="9525">
                  <a:noFill/>
                  <a:miter lim="800000"/>
                  <a:headEnd/>
                  <a:tailEnd/>
                </a:ln>
              </p:spPr>
            </p:pic>
            <p:sp>
              <p:nvSpPr>
                <p:cNvPr id="57358" name="Rectangle 14"/>
                <p:cNvSpPr>
                  <a:spLocks noChangeArrowheads="1"/>
                </p:cNvSpPr>
                <p:nvPr/>
              </p:nvSpPr>
              <p:spPr bwMode="blackWhite">
                <a:xfrm>
                  <a:off x="2245" y="1483"/>
                  <a:ext cx="188" cy="384"/>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6" name="Group 15"/>
              <p:cNvGrpSpPr>
                <a:grpSpLocks/>
              </p:cNvGrpSpPr>
              <p:nvPr/>
            </p:nvGrpSpPr>
            <p:grpSpPr bwMode="auto">
              <a:xfrm>
                <a:off x="4704" y="1797"/>
                <a:ext cx="282" cy="1756"/>
                <a:chOff x="2199" y="117"/>
                <a:chExt cx="282" cy="1756"/>
              </a:xfrm>
            </p:grpSpPr>
            <p:pic>
              <p:nvPicPr>
                <p:cNvPr id="1061" name="Picture 16" descr="peop040"/>
                <p:cNvPicPr>
                  <a:picLocks noChangeAspect="1" noChangeArrowheads="1"/>
                </p:cNvPicPr>
                <p:nvPr/>
              </p:nvPicPr>
              <p:blipFill>
                <a:blip r:embed="rId6" cstate="print"/>
                <a:srcRect/>
                <a:stretch>
                  <a:fillRect/>
                </a:stretch>
              </p:blipFill>
              <p:spPr bwMode="auto">
                <a:xfrm>
                  <a:off x="2199" y="117"/>
                  <a:ext cx="282" cy="675"/>
                </a:xfrm>
                <a:prstGeom prst="rect">
                  <a:avLst/>
                </a:prstGeom>
                <a:noFill/>
                <a:ln w="9525">
                  <a:noFill/>
                  <a:miter lim="800000"/>
                  <a:headEnd/>
                  <a:tailEnd/>
                </a:ln>
              </p:spPr>
            </p:pic>
            <p:sp>
              <p:nvSpPr>
                <p:cNvPr id="57361" name="Rectangle 17"/>
                <p:cNvSpPr>
                  <a:spLocks noChangeArrowheads="1"/>
                </p:cNvSpPr>
                <p:nvPr/>
              </p:nvSpPr>
              <p:spPr bwMode="blackWhite">
                <a:xfrm>
                  <a:off x="2244" y="1489"/>
                  <a:ext cx="188" cy="384"/>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7" name="Group 18"/>
              <p:cNvGrpSpPr>
                <a:grpSpLocks/>
              </p:cNvGrpSpPr>
              <p:nvPr/>
            </p:nvGrpSpPr>
            <p:grpSpPr bwMode="auto">
              <a:xfrm>
                <a:off x="4416" y="1893"/>
                <a:ext cx="282" cy="1754"/>
                <a:chOff x="2199" y="117"/>
                <a:chExt cx="282" cy="1754"/>
              </a:xfrm>
            </p:grpSpPr>
            <p:pic>
              <p:nvPicPr>
                <p:cNvPr id="1059" name="Picture 19" descr="peop040"/>
                <p:cNvPicPr>
                  <a:picLocks noChangeAspect="1" noChangeArrowheads="1"/>
                </p:cNvPicPr>
                <p:nvPr/>
              </p:nvPicPr>
              <p:blipFill>
                <a:blip r:embed="rId6" cstate="print"/>
                <a:srcRect/>
                <a:stretch>
                  <a:fillRect/>
                </a:stretch>
              </p:blipFill>
              <p:spPr bwMode="auto">
                <a:xfrm>
                  <a:off x="2199" y="117"/>
                  <a:ext cx="282" cy="675"/>
                </a:xfrm>
                <a:prstGeom prst="rect">
                  <a:avLst/>
                </a:prstGeom>
                <a:noFill/>
                <a:ln w="9525">
                  <a:noFill/>
                  <a:miter lim="800000"/>
                  <a:headEnd/>
                  <a:tailEnd/>
                </a:ln>
              </p:spPr>
            </p:pic>
            <p:sp>
              <p:nvSpPr>
                <p:cNvPr id="57364" name="Rectangle 20"/>
                <p:cNvSpPr>
                  <a:spLocks noChangeArrowheads="1"/>
                </p:cNvSpPr>
                <p:nvPr/>
              </p:nvSpPr>
              <p:spPr bwMode="blackWhite">
                <a:xfrm>
                  <a:off x="2244" y="1487"/>
                  <a:ext cx="188" cy="384"/>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sp>
          <p:nvSpPr>
            <p:cNvPr id="1052" name="Text Box 21"/>
            <p:cNvSpPr txBox="1">
              <a:spLocks noChangeArrowheads="1"/>
            </p:cNvSpPr>
            <p:nvPr/>
          </p:nvSpPr>
          <p:spPr bwMode="auto">
            <a:xfrm>
              <a:off x="4320" y="2616"/>
              <a:ext cx="1152" cy="326"/>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a:t>Statement executes in parallel</a:t>
              </a:r>
            </a:p>
          </p:txBody>
        </p:sp>
        <p:sp>
          <p:nvSpPr>
            <p:cNvPr id="1053" name="AutoShape 22"/>
            <p:cNvSpPr>
              <a:spLocks noChangeArrowheads="1"/>
            </p:cNvSpPr>
            <p:nvPr/>
          </p:nvSpPr>
          <p:spPr bwMode="auto">
            <a:xfrm rot="5400000">
              <a:off x="4656" y="1968"/>
              <a:ext cx="294" cy="198"/>
            </a:xfrm>
            <a:prstGeom prst="rightArrow">
              <a:avLst>
                <a:gd name="adj1" fmla="val 50000"/>
                <a:gd name="adj2" fmla="val 54548"/>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sp>
          <p:nvSpPr>
            <p:cNvPr id="1054" name="Rectangle 23"/>
            <p:cNvSpPr>
              <a:spLocks noChangeArrowheads="1"/>
            </p:cNvSpPr>
            <p:nvPr/>
          </p:nvSpPr>
          <p:spPr bwMode="auto">
            <a:xfrm>
              <a:off x="2555" y="2168"/>
              <a:ext cx="3112" cy="194"/>
            </a:xfrm>
            <a:prstGeom prst="rect">
              <a:avLst/>
            </a:prstGeom>
            <a:noFill/>
            <a:ln w="9525">
              <a:noFill/>
              <a:miter lim="800000"/>
              <a:headEnd type="none" w="sm" len="sm"/>
              <a:tailEnd type="none" w="sm" len="sm"/>
            </a:ln>
          </p:spPr>
          <p:txBody>
            <a:bodyPr wrap="none" lIns="92075" tIns="46038" rIns="92075" bIns="46038">
              <a:spAutoFit/>
            </a:bodyPr>
            <a:lstStyle/>
            <a:p>
              <a:pPr>
                <a:lnSpc>
                  <a:spcPct val="100000"/>
                </a:lnSpc>
                <a:spcBef>
                  <a:spcPct val="20000"/>
                </a:spcBef>
              </a:pPr>
              <a:r>
                <a:rPr lang="en-US" sz="1400" dirty="0"/>
                <a:t>Actual DOP = MIN(</a:t>
              </a:r>
              <a:r>
                <a:rPr lang="en-US" sz="1400" b="0" dirty="0">
                  <a:latin typeface="Courier New" pitchFamily="49" charset="0"/>
                  <a:ea typeface="MS PGothic" pitchFamily="34" charset="-128"/>
                </a:rPr>
                <a:t>PARALLEL_DEGREE_LIMIT</a:t>
              </a:r>
              <a:r>
                <a:rPr lang="en-US" sz="1400" dirty="0"/>
                <a:t>, </a:t>
              </a:r>
              <a:r>
                <a:rPr lang="en-US" sz="1400" dirty="0" err="1" smtClean="0"/>
                <a:t>autoDOP</a:t>
              </a:r>
              <a:r>
                <a:rPr lang="en-US" sz="1400" dirty="0"/>
                <a:t>)</a:t>
              </a:r>
            </a:p>
          </p:txBody>
        </p:sp>
        <p:sp>
          <p:nvSpPr>
            <p:cNvPr id="1055" name="AutoShape 24"/>
            <p:cNvSpPr>
              <a:spLocks noChangeArrowheads="1"/>
            </p:cNvSpPr>
            <p:nvPr/>
          </p:nvSpPr>
          <p:spPr bwMode="auto">
            <a:xfrm rot="5400000">
              <a:off x="4665" y="2439"/>
              <a:ext cx="276" cy="198"/>
            </a:xfrm>
            <a:prstGeom prst="rightArrow">
              <a:avLst>
                <a:gd name="adj1" fmla="val 50000"/>
                <a:gd name="adj2" fmla="val 54544"/>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grpSp>
      <p:grpSp>
        <p:nvGrpSpPr>
          <p:cNvPr id="8" name="Group 25"/>
          <p:cNvGrpSpPr>
            <a:grpSpLocks/>
          </p:cNvGrpSpPr>
          <p:nvPr/>
        </p:nvGrpSpPr>
        <p:grpSpPr bwMode="auto">
          <a:xfrm>
            <a:off x="266700" y="3829050"/>
            <a:ext cx="3254375" cy="2419350"/>
            <a:chOff x="168" y="1920"/>
            <a:chExt cx="2050" cy="1524"/>
          </a:xfrm>
        </p:grpSpPr>
        <p:sp>
          <p:nvSpPr>
            <p:cNvPr id="1045" name="Text Box 26"/>
            <p:cNvSpPr txBox="1">
              <a:spLocks noChangeArrowheads="1"/>
            </p:cNvSpPr>
            <p:nvPr/>
          </p:nvSpPr>
          <p:spPr bwMode="auto">
            <a:xfrm>
              <a:off x="1152" y="2874"/>
              <a:ext cx="1066" cy="326"/>
            </a:xfrm>
            <a:prstGeom prst="rect">
              <a:avLst/>
            </a:prstGeom>
            <a:noFill/>
            <a:ln w="28575">
              <a:noFill/>
              <a:miter lim="800000"/>
              <a:headEnd type="none" w="sm" len="sm"/>
              <a:tailEnd type="none" w="sm" len="sm"/>
            </a:ln>
          </p:spPr>
          <p:txBody>
            <a:bodyPr>
              <a:spAutoFit/>
            </a:bodyPr>
            <a:lstStyle/>
            <a:p>
              <a:pPr defTabSz="228600">
                <a:lnSpc>
                  <a:spcPct val="100000"/>
                </a:lnSpc>
                <a:spcBef>
                  <a:spcPct val="20000"/>
                </a:spcBef>
                <a:buClr>
                  <a:srgbClr val="FF0000"/>
                </a:buClr>
                <a:buFont typeface="Arial" charset="0"/>
                <a:buNone/>
              </a:pPr>
              <a:r>
                <a:rPr lang="en-US" sz="1400"/>
                <a:t>Statement executes serially</a:t>
              </a:r>
            </a:p>
          </p:txBody>
        </p:sp>
        <p:pic>
          <p:nvPicPr>
            <p:cNvPr id="1046" name="Picture 27" descr="peop039"/>
            <p:cNvPicPr>
              <a:picLocks noChangeAspect="1" noChangeArrowheads="1"/>
            </p:cNvPicPr>
            <p:nvPr/>
          </p:nvPicPr>
          <p:blipFill>
            <a:blip r:embed="rId7" cstate="print"/>
            <a:srcRect/>
            <a:stretch>
              <a:fillRect/>
            </a:stretch>
          </p:blipFill>
          <p:spPr bwMode="auto">
            <a:xfrm>
              <a:off x="1632" y="3162"/>
              <a:ext cx="156" cy="282"/>
            </a:xfrm>
            <a:prstGeom prst="rect">
              <a:avLst/>
            </a:prstGeom>
            <a:noFill/>
            <a:ln w="9525">
              <a:noFill/>
              <a:miter lim="800000"/>
              <a:headEnd/>
              <a:tailEnd/>
            </a:ln>
          </p:spPr>
        </p:pic>
        <p:sp>
          <p:nvSpPr>
            <p:cNvPr id="1047" name="AutoShape 28"/>
            <p:cNvSpPr>
              <a:spLocks noChangeArrowheads="1"/>
            </p:cNvSpPr>
            <p:nvPr/>
          </p:nvSpPr>
          <p:spPr bwMode="auto">
            <a:xfrm rot="5400000">
              <a:off x="1584" y="1968"/>
              <a:ext cx="294" cy="198"/>
            </a:xfrm>
            <a:prstGeom prst="rightArrow">
              <a:avLst>
                <a:gd name="adj1" fmla="val 50000"/>
                <a:gd name="adj2" fmla="val 54548"/>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pic>
          <p:nvPicPr>
            <p:cNvPr id="1048" name="Picture 29"/>
            <p:cNvPicPr>
              <a:picLocks noChangeAspect="1" noChangeArrowheads="1"/>
            </p:cNvPicPr>
            <p:nvPr/>
          </p:nvPicPr>
          <p:blipFill>
            <a:blip r:embed="rId8" cstate="print"/>
            <a:srcRect/>
            <a:stretch>
              <a:fillRect/>
            </a:stretch>
          </p:blipFill>
          <p:spPr bwMode="ltGray">
            <a:xfrm>
              <a:off x="1536" y="2226"/>
              <a:ext cx="432" cy="413"/>
            </a:xfrm>
            <a:prstGeom prst="rect">
              <a:avLst/>
            </a:prstGeom>
            <a:noFill/>
            <a:ln w="12700">
              <a:noFill/>
              <a:miter lim="800000"/>
              <a:headEnd/>
              <a:tailEnd/>
            </a:ln>
          </p:spPr>
        </p:pic>
        <p:sp>
          <p:nvSpPr>
            <p:cNvPr id="1049" name="AutoShape 30"/>
            <p:cNvSpPr>
              <a:spLocks noChangeArrowheads="1"/>
            </p:cNvSpPr>
            <p:nvPr/>
          </p:nvSpPr>
          <p:spPr bwMode="auto">
            <a:xfrm rot="5400000">
              <a:off x="1605" y="2685"/>
              <a:ext cx="252" cy="198"/>
            </a:xfrm>
            <a:prstGeom prst="rightArrow">
              <a:avLst>
                <a:gd name="adj1" fmla="val 50000"/>
                <a:gd name="adj2" fmla="val 54545"/>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sp>
          <p:nvSpPr>
            <p:cNvPr id="3" name="Text Box 31"/>
            <p:cNvSpPr txBox="1">
              <a:spLocks noChangeArrowheads="1"/>
            </p:cNvSpPr>
            <p:nvPr/>
          </p:nvSpPr>
          <p:spPr bwMode="auto">
            <a:xfrm>
              <a:off x="168" y="2274"/>
              <a:ext cx="1512" cy="330"/>
            </a:xfrm>
            <a:prstGeom prst="rect">
              <a:avLst/>
            </a:prstGeom>
            <a:noFill/>
            <a:ln w="9525">
              <a:noFill/>
              <a:miter lim="800000"/>
              <a:headEnd/>
              <a:tailEnd/>
            </a:ln>
          </p:spPr>
          <p:txBody>
            <a:bodyPr>
              <a:spAutoFit/>
            </a:bodyPr>
            <a:lstStyle/>
            <a:p>
              <a:pPr algn="l">
                <a:lnSpc>
                  <a:spcPct val="100000"/>
                </a:lnSpc>
              </a:pPr>
              <a:r>
                <a:rPr lang="en-US" sz="1400">
                  <a:ea typeface="MS PGothic" pitchFamily="34" charset="-128"/>
                </a:rPr>
                <a:t>If estimated time less than threshold*</a:t>
              </a:r>
              <a:endParaRPr lang="en-US" sz="1000" b="0">
                <a:latin typeface="Courier New" pitchFamily="49" charset="0"/>
                <a:ea typeface="MS PGothic" pitchFamily="34" charset="-128"/>
                <a:cs typeface="Courier New" pitchFamily="49" charset="0"/>
              </a:endParaRPr>
            </a:p>
          </p:txBody>
        </p:sp>
      </p:grpSp>
      <p:grpSp>
        <p:nvGrpSpPr>
          <p:cNvPr id="9" name="Group 32"/>
          <p:cNvGrpSpPr>
            <a:grpSpLocks/>
          </p:cNvGrpSpPr>
          <p:nvPr/>
        </p:nvGrpSpPr>
        <p:grpSpPr bwMode="auto">
          <a:xfrm>
            <a:off x="3200400" y="2238375"/>
            <a:ext cx="5791200" cy="1560513"/>
            <a:chOff x="2016" y="918"/>
            <a:chExt cx="3648" cy="983"/>
          </a:xfrm>
        </p:grpSpPr>
        <p:sp>
          <p:nvSpPr>
            <p:cNvPr id="1040" name="Text Box 33"/>
            <p:cNvSpPr txBox="1">
              <a:spLocks noChangeArrowheads="1"/>
            </p:cNvSpPr>
            <p:nvPr/>
          </p:nvSpPr>
          <p:spPr bwMode="auto">
            <a:xfrm>
              <a:off x="4368" y="918"/>
              <a:ext cx="1296" cy="465"/>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dirty="0"/>
                <a:t>Optimizer determines </a:t>
              </a:r>
              <a:r>
                <a:rPr lang="en-US" sz="1400" dirty="0" err="1" smtClean="0"/>
                <a:t>autoDOP</a:t>
              </a:r>
              <a:r>
                <a:rPr lang="en-US" sz="1400" dirty="0" smtClean="0"/>
                <a:t> </a:t>
              </a:r>
              <a:r>
                <a:rPr lang="en-US" sz="1400" dirty="0"/>
                <a:t>based on all scan operations</a:t>
              </a:r>
            </a:p>
          </p:txBody>
        </p:sp>
        <p:sp>
          <p:nvSpPr>
            <p:cNvPr id="1041" name="Text Box 34"/>
            <p:cNvSpPr txBox="1">
              <a:spLocks noChangeArrowheads="1"/>
            </p:cNvSpPr>
            <p:nvPr/>
          </p:nvSpPr>
          <p:spPr bwMode="auto">
            <a:xfrm>
              <a:off x="2688" y="1056"/>
              <a:ext cx="1392" cy="330"/>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a:t>If estimated time greater than threshold*</a:t>
              </a:r>
            </a:p>
          </p:txBody>
        </p:sp>
        <p:sp>
          <p:nvSpPr>
            <p:cNvPr id="1042" name="AutoShape 35"/>
            <p:cNvSpPr>
              <a:spLocks noChangeArrowheads="1"/>
            </p:cNvSpPr>
            <p:nvPr/>
          </p:nvSpPr>
          <p:spPr bwMode="auto">
            <a:xfrm>
              <a:off x="2016" y="1584"/>
              <a:ext cx="710" cy="198"/>
            </a:xfrm>
            <a:prstGeom prst="rightArrow">
              <a:avLst>
                <a:gd name="adj1" fmla="val 50000"/>
                <a:gd name="adj2" fmla="val 89646"/>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sp>
          <p:nvSpPr>
            <p:cNvPr id="1043" name="AutoShape 36"/>
            <p:cNvSpPr>
              <a:spLocks noChangeArrowheads="1"/>
            </p:cNvSpPr>
            <p:nvPr/>
          </p:nvSpPr>
          <p:spPr bwMode="auto">
            <a:xfrm>
              <a:off x="3600" y="1584"/>
              <a:ext cx="710" cy="198"/>
            </a:xfrm>
            <a:prstGeom prst="rightArrow">
              <a:avLst>
                <a:gd name="adj1" fmla="val 50000"/>
                <a:gd name="adj2" fmla="val 89646"/>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pic>
          <p:nvPicPr>
            <p:cNvPr id="1044" name="Picture 37"/>
            <p:cNvPicPr>
              <a:picLocks noChangeAspect="1" noChangeArrowheads="1"/>
            </p:cNvPicPr>
            <p:nvPr/>
          </p:nvPicPr>
          <p:blipFill>
            <a:blip r:embed="rId8" cstate="print"/>
            <a:srcRect/>
            <a:stretch>
              <a:fillRect/>
            </a:stretch>
          </p:blipFill>
          <p:spPr bwMode="ltGray">
            <a:xfrm>
              <a:off x="2880" y="1488"/>
              <a:ext cx="432" cy="413"/>
            </a:xfrm>
            <a:prstGeom prst="rect">
              <a:avLst/>
            </a:prstGeom>
            <a:noFill/>
            <a:ln w="12700">
              <a:noFill/>
              <a:miter lim="800000"/>
              <a:headEnd/>
              <a:tailEnd/>
            </a:ln>
          </p:spPr>
        </p:pic>
        <p:graphicFrame>
          <p:nvGraphicFramePr>
            <p:cNvPr id="1026" name="Object 1024"/>
            <p:cNvGraphicFramePr>
              <a:graphicFrameLocks noChangeAspect="1"/>
            </p:cNvGraphicFramePr>
            <p:nvPr/>
          </p:nvGraphicFramePr>
          <p:xfrm>
            <a:off x="4560" y="1392"/>
            <a:ext cx="432" cy="426"/>
          </p:xfrm>
          <a:graphic>
            <a:graphicData uri="http://schemas.openxmlformats.org/presentationml/2006/ole">
              <p:oleObj spid="_x0000_s60418" name="Bitmap Image" r:id="rId9" imgW="685714" imgH="676369" progId="PBrush">
                <p:embed/>
              </p:oleObj>
            </a:graphicData>
          </a:graphic>
        </p:graphicFrame>
      </p:grpSp>
      <p:sp>
        <p:nvSpPr>
          <p:cNvPr id="40" name="TextBox 39"/>
          <p:cNvSpPr txBox="1"/>
          <p:nvPr/>
        </p:nvSpPr>
        <p:spPr>
          <a:xfrm>
            <a:off x="0" y="6434138"/>
            <a:ext cx="7307263" cy="347662"/>
          </a:xfrm>
          <a:prstGeom prst="rect">
            <a:avLst/>
          </a:prstGeom>
          <a:noFill/>
        </p:spPr>
        <p:txBody>
          <a:bodyPr wrap="none">
            <a:spAutoFit/>
          </a:bodyPr>
          <a:lstStyle/>
          <a:p>
            <a:pPr>
              <a:defRPr/>
            </a:pPr>
            <a:r>
              <a:rPr lang="en-US" sz="1800" b="0" dirty="0"/>
              <a:t>* Threshold set in </a:t>
            </a:r>
            <a:r>
              <a:rPr lang="en-US" sz="1800" b="0" dirty="0" err="1">
                <a:latin typeface="Courier New" pitchFamily="49" charset="0"/>
                <a:ea typeface="MS PGothic" pitchFamily="34" charset="-128"/>
                <a:cs typeface="Courier New" pitchFamily="49" charset="0"/>
              </a:rPr>
              <a:t>parallel_min_time_threshold</a:t>
            </a:r>
            <a:r>
              <a:rPr lang="en-US" sz="1800" b="0" dirty="0">
                <a:latin typeface="+mn-lt"/>
                <a:ea typeface="MS PGothic" pitchFamily="34" charset="-128"/>
                <a:cs typeface="Courier New" pitchFamily="49" charset="0"/>
              </a:rPr>
              <a:t> </a:t>
            </a:r>
            <a:r>
              <a:rPr lang="en-US" sz="1800" b="0" dirty="0">
                <a:latin typeface="Arial" pitchFamily="34" charset="0"/>
                <a:ea typeface="MS PGothic" pitchFamily="34" charset="-128"/>
                <a:cs typeface="Arial" pitchFamily="34" charset="0"/>
              </a:rPr>
              <a:t>(default = 10s)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D:\11g_NF\Auto_SQL_Tuning_19043\gears.gif"/>
          <p:cNvPicPr>
            <a:picLocks noChangeAspect="1" noChangeArrowheads="1"/>
          </p:cNvPicPr>
          <p:nvPr/>
        </p:nvPicPr>
        <p:blipFill>
          <a:blip r:embed="rId3" cstate="print"/>
          <a:srcRect/>
          <a:stretch>
            <a:fillRect/>
          </a:stretch>
        </p:blipFill>
        <p:spPr bwMode="auto">
          <a:xfrm>
            <a:off x="2962275" y="2981325"/>
            <a:ext cx="365125" cy="650875"/>
          </a:xfrm>
          <a:prstGeom prst="rect">
            <a:avLst/>
          </a:prstGeom>
          <a:noFill/>
          <a:ln w="9525">
            <a:noFill/>
            <a:miter lim="800000"/>
            <a:headEnd/>
            <a:tailEnd/>
          </a:ln>
        </p:spPr>
      </p:pic>
      <p:sp>
        <p:nvSpPr>
          <p:cNvPr id="8195" name="Text Box 4"/>
          <p:cNvSpPr txBox="1">
            <a:spLocks noChangeArrowheads="1"/>
          </p:cNvSpPr>
          <p:nvPr/>
        </p:nvSpPr>
        <p:spPr bwMode="auto">
          <a:xfrm>
            <a:off x="369888" y="2914650"/>
            <a:ext cx="1119187" cy="517525"/>
          </a:xfrm>
          <a:prstGeom prst="rect">
            <a:avLst/>
          </a:prstGeom>
          <a:noFill/>
          <a:ln w="28575">
            <a:noFill/>
            <a:miter lim="800000"/>
            <a:headEnd type="none" w="sm" len="sm"/>
            <a:tailEnd type="none" w="sm" len="sm"/>
          </a:ln>
        </p:spPr>
        <p:txBody>
          <a:bodyPr wrap="none">
            <a:spAutoFit/>
          </a:bodyPr>
          <a:lstStyle/>
          <a:p>
            <a:pPr defTabSz="228600">
              <a:lnSpc>
                <a:spcPct val="100000"/>
              </a:lnSpc>
              <a:spcBef>
                <a:spcPct val="20000"/>
              </a:spcBef>
              <a:buClr>
                <a:srgbClr val="FF0000"/>
              </a:buClr>
              <a:buFont typeface="Arial" charset="0"/>
              <a:buNone/>
            </a:pPr>
            <a:r>
              <a:rPr lang="en-US" sz="1400"/>
              <a:t>SQL</a:t>
            </a:r>
            <a:br>
              <a:rPr lang="en-US" sz="1400"/>
            </a:br>
            <a:r>
              <a:rPr lang="en-US" sz="1400"/>
              <a:t>statements</a:t>
            </a:r>
          </a:p>
        </p:txBody>
      </p:sp>
      <p:sp>
        <p:nvSpPr>
          <p:cNvPr id="8196" name="Text Box 5"/>
          <p:cNvSpPr txBox="1">
            <a:spLocks noChangeArrowheads="1"/>
          </p:cNvSpPr>
          <p:nvPr/>
        </p:nvSpPr>
        <p:spPr bwMode="auto">
          <a:xfrm>
            <a:off x="1895475" y="2219325"/>
            <a:ext cx="2528888" cy="773113"/>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a:t>Statement is parsed</a:t>
            </a:r>
          </a:p>
          <a:p>
            <a:pPr algn="l" defTabSz="228600">
              <a:lnSpc>
                <a:spcPct val="100000"/>
              </a:lnSpc>
              <a:spcBef>
                <a:spcPct val="20000"/>
              </a:spcBef>
              <a:buClr>
                <a:srgbClr val="FF0000"/>
              </a:buClr>
              <a:buFont typeface="Arial" charset="0"/>
              <a:buNone/>
            </a:pPr>
            <a:r>
              <a:rPr lang="en-US" sz="1400"/>
              <a:t>and oracle automatically determines DOP</a:t>
            </a:r>
          </a:p>
        </p:txBody>
      </p:sp>
      <p:sp>
        <p:nvSpPr>
          <p:cNvPr id="8197" name="Text Box 6"/>
          <p:cNvSpPr txBox="1">
            <a:spLocks noChangeArrowheads="1"/>
          </p:cNvSpPr>
          <p:nvPr/>
        </p:nvSpPr>
        <p:spPr bwMode="auto">
          <a:xfrm>
            <a:off x="1133475" y="4429125"/>
            <a:ext cx="2136775" cy="949325"/>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a:t> If enough parallel servers available execute immediately</a:t>
            </a:r>
          </a:p>
          <a:p>
            <a:pPr algn="l" defTabSz="228600">
              <a:lnSpc>
                <a:spcPct val="100000"/>
              </a:lnSpc>
              <a:spcBef>
                <a:spcPct val="20000"/>
              </a:spcBef>
              <a:buClr>
                <a:srgbClr val="FF0000"/>
              </a:buClr>
              <a:buFont typeface="Arial" charset="0"/>
              <a:buNone/>
            </a:pPr>
            <a:endParaRPr lang="en-US" sz="1200"/>
          </a:p>
        </p:txBody>
      </p:sp>
      <p:sp>
        <p:nvSpPr>
          <p:cNvPr id="8198" name="Rectangle 7"/>
          <p:cNvSpPr>
            <a:spLocks noChangeArrowheads="1"/>
          </p:cNvSpPr>
          <p:nvPr/>
        </p:nvSpPr>
        <p:spPr bwMode="auto">
          <a:xfrm>
            <a:off x="5781675" y="4962525"/>
            <a:ext cx="381000" cy="228600"/>
          </a:xfrm>
          <a:prstGeom prst="rect">
            <a:avLst/>
          </a:prstGeom>
          <a:no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199" name="Rectangle 8"/>
          <p:cNvSpPr>
            <a:spLocks noChangeArrowheads="1"/>
          </p:cNvSpPr>
          <p:nvPr/>
        </p:nvSpPr>
        <p:spPr bwMode="auto">
          <a:xfrm>
            <a:off x="7305675" y="3667125"/>
            <a:ext cx="76200" cy="152400"/>
          </a:xfrm>
          <a:prstGeom prst="rect">
            <a:avLst/>
          </a:prstGeom>
          <a:noFill/>
          <a:ln w="9525">
            <a:noFill/>
            <a:miter lim="800000"/>
            <a:headEnd type="none" w="sm" len="sm"/>
            <a:tailEnd type="none" w="sm" len="sm"/>
          </a:ln>
        </p:spPr>
        <p:txBody>
          <a:bodyPr wrap="none" lIns="92075" tIns="46038" rIns="92075" bIns="46038" anchor="ctr">
            <a:spAutoFit/>
          </a:bodyPr>
          <a:lstStyle/>
          <a:p>
            <a:endParaRPr lang="en-US" sz="1600">
              <a:solidFill>
                <a:schemeClr val="bg1"/>
              </a:solidFill>
            </a:endParaRPr>
          </a:p>
        </p:txBody>
      </p:sp>
      <p:sp>
        <p:nvSpPr>
          <p:cNvPr id="8200" name="AutoShape 9"/>
          <p:cNvSpPr>
            <a:spLocks noChangeArrowheads="1"/>
          </p:cNvSpPr>
          <p:nvPr/>
        </p:nvSpPr>
        <p:spPr bwMode="auto">
          <a:xfrm>
            <a:off x="1514475" y="3209925"/>
            <a:ext cx="1127125" cy="314325"/>
          </a:xfrm>
          <a:prstGeom prst="rightArrow">
            <a:avLst>
              <a:gd name="adj1" fmla="val 50000"/>
              <a:gd name="adj2" fmla="val 89646"/>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sp>
        <p:nvSpPr>
          <p:cNvPr id="8201" name="Text Box 10"/>
          <p:cNvSpPr txBox="1">
            <a:spLocks noChangeArrowheads="1"/>
          </p:cNvSpPr>
          <p:nvPr/>
        </p:nvSpPr>
        <p:spPr bwMode="auto">
          <a:xfrm>
            <a:off x="5248275" y="2295525"/>
            <a:ext cx="2362200" cy="730250"/>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a:t>If not enough parallel servers available queue the statement</a:t>
            </a:r>
          </a:p>
        </p:txBody>
      </p:sp>
      <p:sp>
        <p:nvSpPr>
          <p:cNvPr id="8202" name="AutoShape 11"/>
          <p:cNvSpPr>
            <a:spLocks noChangeArrowheads="1"/>
          </p:cNvSpPr>
          <p:nvPr/>
        </p:nvSpPr>
        <p:spPr bwMode="auto">
          <a:xfrm>
            <a:off x="3876675" y="3133725"/>
            <a:ext cx="1127125" cy="314325"/>
          </a:xfrm>
          <a:prstGeom prst="rightArrow">
            <a:avLst>
              <a:gd name="adj1" fmla="val 50000"/>
              <a:gd name="adj2" fmla="val 89646"/>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grpSp>
        <p:nvGrpSpPr>
          <p:cNvPr id="3" name="Group 12"/>
          <p:cNvGrpSpPr>
            <a:grpSpLocks/>
          </p:cNvGrpSpPr>
          <p:nvPr/>
        </p:nvGrpSpPr>
        <p:grpSpPr bwMode="auto">
          <a:xfrm>
            <a:off x="123825" y="2676525"/>
            <a:ext cx="1295400" cy="1220788"/>
            <a:chOff x="576" y="2256"/>
            <a:chExt cx="1008" cy="1009"/>
          </a:xfrm>
        </p:grpSpPr>
        <p:pic>
          <p:nvPicPr>
            <p:cNvPr id="8409" name="Picture 13"/>
            <p:cNvPicPr>
              <a:picLocks noChangeAspect="1" noChangeArrowheads="1"/>
            </p:cNvPicPr>
            <p:nvPr/>
          </p:nvPicPr>
          <p:blipFill>
            <a:blip r:embed="rId4" cstate="print"/>
            <a:srcRect/>
            <a:stretch>
              <a:fillRect/>
            </a:stretch>
          </p:blipFill>
          <p:spPr bwMode="auto">
            <a:xfrm>
              <a:off x="576" y="2256"/>
              <a:ext cx="458" cy="638"/>
            </a:xfrm>
            <a:prstGeom prst="rect">
              <a:avLst/>
            </a:prstGeom>
            <a:noFill/>
            <a:ln w="9525">
              <a:noFill/>
              <a:round/>
              <a:headEnd/>
              <a:tailEnd/>
            </a:ln>
          </p:spPr>
        </p:pic>
        <p:pic>
          <p:nvPicPr>
            <p:cNvPr id="8410" name="Picture 14"/>
            <p:cNvPicPr>
              <a:picLocks noChangeAspect="1" noChangeArrowheads="1"/>
            </p:cNvPicPr>
            <p:nvPr/>
          </p:nvPicPr>
          <p:blipFill>
            <a:blip r:embed="rId4" cstate="print"/>
            <a:srcRect/>
            <a:stretch>
              <a:fillRect/>
            </a:stretch>
          </p:blipFill>
          <p:spPr bwMode="auto">
            <a:xfrm>
              <a:off x="715" y="2349"/>
              <a:ext cx="455" cy="638"/>
            </a:xfrm>
            <a:prstGeom prst="rect">
              <a:avLst/>
            </a:prstGeom>
            <a:noFill/>
            <a:ln w="9525">
              <a:noFill/>
              <a:round/>
              <a:headEnd/>
              <a:tailEnd/>
            </a:ln>
          </p:spPr>
        </p:pic>
        <p:pic>
          <p:nvPicPr>
            <p:cNvPr id="8411" name="Picture 15"/>
            <p:cNvPicPr>
              <a:picLocks noChangeAspect="1" noChangeArrowheads="1"/>
            </p:cNvPicPr>
            <p:nvPr/>
          </p:nvPicPr>
          <p:blipFill>
            <a:blip r:embed="rId4" cstate="print"/>
            <a:srcRect/>
            <a:stretch>
              <a:fillRect/>
            </a:stretch>
          </p:blipFill>
          <p:spPr bwMode="auto">
            <a:xfrm>
              <a:off x="853" y="2441"/>
              <a:ext cx="458" cy="639"/>
            </a:xfrm>
            <a:prstGeom prst="rect">
              <a:avLst/>
            </a:prstGeom>
            <a:noFill/>
            <a:ln w="9525">
              <a:noFill/>
              <a:round/>
              <a:headEnd/>
              <a:tailEnd/>
            </a:ln>
          </p:spPr>
        </p:pic>
        <p:pic>
          <p:nvPicPr>
            <p:cNvPr id="8412" name="Picture 16"/>
            <p:cNvPicPr>
              <a:picLocks noChangeAspect="1" noChangeArrowheads="1"/>
            </p:cNvPicPr>
            <p:nvPr/>
          </p:nvPicPr>
          <p:blipFill>
            <a:blip r:embed="rId4" cstate="print"/>
            <a:srcRect/>
            <a:stretch>
              <a:fillRect/>
            </a:stretch>
          </p:blipFill>
          <p:spPr bwMode="auto">
            <a:xfrm>
              <a:off x="990" y="2534"/>
              <a:ext cx="457" cy="638"/>
            </a:xfrm>
            <a:prstGeom prst="rect">
              <a:avLst/>
            </a:prstGeom>
            <a:noFill/>
            <a:ln w="9525">
              <a:noFill/>
              <a:round/>
              <a:headEnd/>
              <a:tailEnd/>
            </a:ln>
          </p:spPr>
        </p:pic>
        <p:pic>
          <p:nvPicPr>
            <p:cNvPr id="8413" name="Picture 17"/>
            <p:cNvPicPr>
              <a:picLocks noChangeAspect="1" noChangeArrowheads="1"/>
            </p:cNvPicPr>
            <p:nvPr/>
          </p:nvPicPr>
          <p:blipFill>
            <a:blip r:embed="rId4" cstate="print"/>
            <a:srcRect/>
            <a:stretch>
              <a:fillRect/>
            </a:stretch>
          </p:blipFill>
          <p:spPr bwMode="auto">
            <a:xfrm>
              <a:off x="1128" y="2627"/>
              <a:ext cx="456" cy="638"/>
            </a:xfrm>
            <a:prstGeom prst="rect">
              <a:avLst/>
            </a:prstGeom>
            <a:noFill/>
            <a:ln w="9525">
              <a:noFill/>
              <a:round/>
              <a:headEnd/>
              <a:tailEnd/>
            </a:ln>
          </p:spPr>
        </p:pic>
      </p:grpSp>
      <p:sp>
        <p:nvSpPr>
          <p:cNvPr id="218" name="Chevron 217"/>
          <p:cNvSpPr>
            <a:spLocks noChangeArrowheads="1"/>
          </p:cNvSpPr>
          <p:nvPr/>
        </p:nvSpPr>
        <p:spPr bwMode="auto">
          <a:xfrm>
            <a:off x="4943475" y="2981325"/>
            <a:ext cx="3548063" cy="685800"/>
          </a:xfrm>
          <a:prstGeom prst="chevron">
            <a:avLst>
              <a:gd name="adj" fmla="val 55808"/>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endParaRPr lang="en-US">
              <a:latin typeface="Calibri" pitchFamily="34" charset="0"/>
            </a:endParaRPr>
          </a:p>
        </p:txBody>
      </p:sp>
      <p:sp>
        <p:nvSpPr>
          <p:cNvPr id="8205" name="AutoShape 21"/>
          <p:cNvSpPr>
            <a:spLocks noChangeArrowheads="1"/>
          </p:cNvSpPr>
          <p:nvPr/>
        </p:nvSpPr>
        <p:spPr bwMode="auto">
          <a:xfrm rot="5400000">
            <a:off x="2555875" y="4378325"/>
            <a:ext cx="1127125" cy="314325"/>
          </a:xfrm>
          <a:prstGeom prst="rightArrow">
            <a:avLst>
              <a:gd name="adj1" fmla="val 50000"/>
              <a:gd name="adj2" fmla="val 89646"/>
            </a:avLst>
          </a:prstGeom>
          <a:solidFill>
            <a:srgbClr val="FFCC00"/>
          </a:solidFill>
          <a:ln w="28575">
            <a:noFill/>
            <a:miter lim="800000"/>
            <a:headEnd type="none" w="sm" len="sm"/>
            <a:tailEnd type="none" w="sm" len="sm"/>
          </a:ln>
        </p:spPr>
        <p:txBody>
          <a:bodyPr wrap="none" anchor="ctr"/>
          <a:lstStyle/>
          <a:p>
            <a:endParaRPr lang="en-US" sz="1600">
              <a:solidFill>
                <a:schemeClr val="bg1"/>
              </a:solidFill>
            </a:endParaRPr>
          </a:p>
        </p:txBody>
      </p:sp>
      <p:grpSp>
        <p:nvGrpSpPr>
          <p:cNvPr id="4" name="Group 22"/>
          <p:cNvGrpSpPr>
            <a:grpSpLocks/>
          </p:cNvGrpSpPr>
          <p:nvPr/>
        </p:nvGrpSpPr>
        <p:grpSpPr bwMode="auto">
          <a:xfrm>
            <a:off x="5400675" y="2981325"/>
            <a:ext cx="2438400" cy="695325"/>
            <a:chOff x="3744" y="1392"/>
            <a:chExt cx="1536" cy="438"/>
          </a:xfrm>
        </p:grpSpPr>
        <p:grpSp>
          <p:nvGrpSpPr>
            <p:cNvPr id="5" name="Group 23"/>
            <p:cNvGrpSpPr>
              <a:grpSpLocks/>
            </p:cNvGrpSpPr>
            <p:nvPr/>
          </p:nvGrpSpPr>
          <p:grpSpPr bwMode="auto">
            <a:xfrm>
              <a:off x="4992" y="1392"/>
              <a:ext cx="288" cy="438"/>
              <a:chOff x="4560" y="2784"/>
              <a:chExt cx="384" cy="486"/>
            </a:xfrm>
          </p:grpSpPr>
          <p:pic>
            <p:nvPicPr>
              <p:cNvPr id="8405" name="Picture 24"/>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6" name="Group 25"/>
              <p:cNvGrpSpPr>
                <a:grpSpLocks/>
              </p:cNvGrpSpPr>
              <p:nvPr/>
            </p:nvGrpSpPr>
            <p:grpSpPr bwMode="auto">
              <a:xfrm>
                <a:off x="4608" y="3024"/>
                <a:ext cx="336" cy="144"/>
                <a:chOff x="4848" y="3504"/>
                <a:chExt cx="336" cy="144"/>
              </a:xfrm>
            </p:grpSpPr>
            <p:sp>
              <p:nvSpPr>
                <p:cNvPr id="8407" name="Rectangle 26"/>
                <p:cNvSpPr>
                  <a:spLocks noChangeArrowheads="1"/>
                </p:cNvSpPr>
                <p:nvPr/>
              </p:nvSpPr>
              <p:spPr bwMode="auto">
                <a:xfrm>
                  <a:off x="4944" y="3504"/>
                  <a:ext cx="144" cy="144"/>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408" name="Text Box 27"/>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128</a:t>
                  </a:r>
                </a:p>
              </p:txBody>
            </p:sp>
          </p:grpSp>
        </p:grpSp>
        <p:grpSp>
          <p:nvGrpSpPr>
            <p:cNvPr id="7" name="Group 28"/>
            <p:cNvGrpSpPr>
              <a:grpSpLocks/>
            </p:cNvGrpSpPr>
            <p:nvPr/>
          </p:nvGrpSpPr>
          <p:grpSpPr bwMode="auto">
            <a:xfrm>
              <a:off x="4608" y="1392"/>
              <a:ext cx="288" cy="438"/>
              <a:chOff x="4560" y="2784"/>
              <a:chExt cx="384" cy="486"/>
            </a:xfrm>
          </p:grpSpPr>
          <p:pic>
            <p:nvPicPr>
              <p:cNvPr id="8401" name="Picture 29"/>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8" name="Group 30"/>
              <p:cNvGrpSpPr>
                <a:grpSpLocks/>
              </p:cNvGrpSpPr>
              <p:nvPr/>
            </p:nvGrpSpPr>
            <p:grpSpPr bwMode="auto">
              <a:xfrm>
                <a:off x="4608" y="3024"/>
                <a:ext cx="336" cy="144"/>
                <a:chOff x="4848" y="3504"/>
                <a:chExt cx="336" cy="144"/>
              </a:xfrm>
            </p:grpSpPr>
            <p:sp>
              <p:nvSpPr>
                <p:cNvPr id="8403" name="Rectangle 31"/>
                <p:cNvSpPr>
                  <a:spLocks noChangeArrowheads="1"/>
                </p:cNvSpPr>
                <p:nvPr/>
              </p:nvSpPr>
              <p:spPr bwMode="auto">
                <a:xfrm>
                  <a:off x="4944" y="3504"/>
                  <a:ext cx="144" cy="144"/>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404" name="Text Box 32"/>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16</a:t>
                  </a:r>
                </a:p>
              </p:txBody>
            </p:sp>
          </p:grpSp>
        </p:grpSp>
        <p:grpSp>
          <p:nvGrpSpPr>
            <p:cNvPr id="9" name="Group 33"/>
            <p:cNvGrpSpPr>
              <a:grpSpLocks/>
            </p:cNvGrpSpPr>
            <p:nvPr/>
          </p:nvGrpSpPr>
          <p:grpSpPr bwMode="auto">
            <a:xfrm>
              <a:off x="4224" y="1392"/>
              <a:ext cx="288" cy="438"/>
              <a:chOff x="4560" y="2784"/>
              <a:chExt cx="384" cy="486"/>
            </a:xfrm>
          </p:grpSpPr>
          <p:pic>
            <p:nvPicPr>
              <p:cNvPr id="8397" name="Picture 34"/>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10" name="Group 35"/>
              <p:cNvGrpSpPr>
                <a:grpSpLocks/>
              </p:cNvGrpSpPr>
              <p:nvPr/>
            </p:nvGrpSpPr>
            <p:grpSpPr bwMode="auto">
              <a:xfrm>
                <a:off x="4608" y="3024"/>
                <a:ext cx="336" cy="144"/>
                <a:chOff x="4848" y="3504"/>
                <a:chExt cx="336" cy="144"/>
              </a:xfrm>
            </p:grpSpPr>
            <p:sp>
              <p:nvSpPr>
                <p:cNvPr id="8399" name="Rectangle 36"/>
                <p:cNvSpPr>
                  <a:spLocks noChangeArrowheads="1"/>
                </p:cNvSpPr>
                <p:nvPr/>
              </p:nvSpPr>
              <p:spPr bwMode="auto">
                <a:xfrm>
                  <a:off x="4944" y="3504"/>
                  <a:ext cx="144" cy="144"/>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400" name="Text Box 37"/>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32</a:t>
                  </a:r>
                </a:p>
              </p:txBody>
            </p:sp>
          </p:grpSp>
        </p:grpSp>
        <p:grpSp>
          <p:nvGrpSpPr>
            <p:cNvPr id="11" name="Group 38"/>
            <p:cNvGrpSpPr>
              <a:grpSpLocks/>
            </p:cNvGrpSpPr>
            <p:nvPr/>
          </p:nvGrpSpPr>
          <p:grpSpPr bwMode="auto">
            <a:xfrm>
              <a:off x="3744" y="1392"/>
              <a:ext cx="288" cy="438"/>
              <a:chOff x="4560" y="2784"/>
              <a:chExt cx="384" cy="486"/>
            </a:xfrm>
          </p:grpSpPr>
          <p:pic>
            <p:nvPicPr>
              <p:cNvPr id="8393" name="Picture 39"/>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12" name="Group 40"/>
              <p:cNvGrpSpPr>
                <a:grpSpLocks/>
              </p:cNvGrpSpPr>
              <p:nvPr/>
            </p:nvGrpSpPr>
            <p:grpSpPr bwMode="auto">
              <a:xfrm>
                <a:off x="4608" y="3024"/>
                <a:ext cx="336" cy="144"/>
                <a:chOff x="4848" y="3504"/>
                <a:chExt cx="336" cy="144"/>
              </a:xfrm>
            </p:grpSpPr>
            <p:sp>
              <p:nvSpPr>
                <p:cNvPr id="8395" name="Rectangle 41"/>
                <p:cNvSpPr>
                  <a:spLocks noChangeArrowheads="1"/>
                </p:cNvSpPr>
                <p:nvPr/>
              </p:nvSpPr>
              <p:spPr bwMode="auto">
                <a:xfrm>
                  <a:off x="4944" y="3504"/>
                  <a:ext cx="144" cy="144"/>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396" name="Text Box 42"/>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64</a:t>
                  </a:r>
                </a:p>
              </p:txBody>
            </p:sp>
          </p:grpSp>
        </p:grpSp>
      </p:grpSp>
      <p:grpSp>
        <p:nvGrpSpPr>
          <p:cNvPr id="13" name="Group 43"/>
          <p:cNvGrpSpPr>
            <a:grpSpLocks/>
          </p:cNvGrpSpPr>
          <p:nvPr/>
        </p:nvGrpSpPr>
        <p:grpSpPr bwMode="auto">
          <a:xfrm>
            <a:off x="2886075" y="5114925"/>
            <a:ext cx="457200" cy="771525"/>
            <a:chOff x="4560" y="2784"/>
            <a:chExt cx="384" cy="486"/>
          </a:xfrm>
        </p:grpSpPr>
        <p:pic>
          <p:nvPicPr>
            <p:cNvPr id="8385" name="Picture 44"/>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14" name="Group 45"/>
            <p:cNvGrpSpPr>
              <a:grpSpLocks/>
            </p:cNvGrpSpPr>
            <p:nvPr/>
          </p:nvGrpSpPr>
          <p:grpSpPr bwMode="auto">
            <a:xfrm>
              <a:off x="4608" y="3024"/>
              <a:ext cx="336" cy="144"/>
              <a:chOff x="4848" y="3504"/>
              <a:chExt cx="336" cy="144"/>
            </a:xfrm>
          </p:grpSpPr>
          <p:sp>
            <p:nvSpPr>
              <p:cNvPr id="8387" name="Rectangle 46"/>
              <p:cNvSpPr>
                <a:spLocks noChangeArrowheads="1"/>
              </p:cNvSpPr>
              <p:nvPr/>
            </p:nvSpPr>
            <p:spPr bwMode="auto">
              <a:xfrm>
                <a:off x="4944" y="3504"/>
                <a:ext cx="144" cy="144"/>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388" name="Text Box 47"/>
              <p:cNvSpPr txBox="1">
                <a:spLocks noChangeArrowheads="1"/>
              </p:cNvSpPr>
              <p:nvPr/>
            </p:nvSpPr>
            <p:spPr bwMode="auto">
              <a:xfrm>
                <a:off x="4848" y="3551"/>
                <a:ext cx="336" cy="86"/>
              </a:xfrm>
              <a:prstGeom prst="rect">
                <a:avLst/>
              </a:prstGeom>
              <a:noFill/>
              <a:ln w="9525">
                <a:noFill/>
                <a:miter lim="800000"/>
                <a:headEnd type="none" w="sm" len="sm"/>
                <a:tailEnd type="none" w="sm" len="sm"/>
              </a:ln>
            </p:spPr>
            <p:txBody>
              <a:bodyPr lIns="0" tIns="0" rIns="0" bIns="0">
                <a:spAutoFit/>
              </a:bodyPr>
              <a:lstStyle/>
              <a:p>
                <a:r>
                  <a:rPr lang="en-US" sz="1000"/>
                  <a:t>8</a:t>
                </a:r>
              </a:p>
            </p:txBody>
          </p:sp>
        </p:grpSp>
      </p:grpSp>
      <p:grpSp>
        <p:nvGrpSpPr>
          <p:cNvPr id="15" name="Group 48"/>
          <p:cNvGrpSpPr>
            <a:grpSpLocks/>
          </p:cNvGrpSpPr>
          <p:nvPr/>
        </p:nvGrpSpPr>
        <p:grpSpPr bwMode="auto">
          <a:xfrm>
            <a:off x="2047875" y="5191125"/>
            <a:ext cx="709613" cy="1103313"/>
            <a:chOff x="2160" y="2880"/>
            <a:chExt cx="495" cy="847"/>
          </a:xfrm>
        </p:grpSpPr>
        <p:grpSp>
          <p:nvGrpSpPr>
            <p:cNvPr id="16" name="Group 49"/>
            <p:cNvGrpSpPr>
              <a:grpSpLocks/>
            </p:cNvGrpSpPr>
            <p:nvPr/>
          </p:nvGrpSpPr>
          <p:grpSpPr bwMode="auto">
            <a:xfrm>
              <a:off x="2160" y="2880"/>
              <a:ext cx="351" cy="708"/>
              <a:chOff x="4416" y="2448"/>
              <a:chExt cx="570" cy="1282"/>
            </a:xfrm>
          </p:grpSpPr>
          <p:grpSp>
            <p:nvGrpSpPr>
              <p:cNvPr id="17" name="Group 50"/>
              <p:cNvGrpSpPr>
                <a:grpSpLocks/>
              </p:cNvGrpSpPr>
              <p:nvPr/>
            </p:nvGrpSpPr>
            <p:grpSpPr bwMode="auto">
              <a:xfrm>
                <a:off x="4516" y="2448"/>
                <a:ext cx="282" cy="1090"/>
                <a:chOff x="2199" y="864"/>
                <a:chExt cx="282" cy="1090"/>
              </a:xfrm>
            </p:grpSpPr>
            <p:pic>
              <p:nvPicPr>
                <p:cNvPr id="8383" name="Picture 51"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780" name="Rectangle 52"/>
                <p:cNvSpPr>
                  <a:spLocks noChangeArrowheads="1"/>
                </p:cNvSpPr>
                <p:nvPr/>
              </p:nvSpPr>
              <p:spPr bwMode="blackWhite">
                <a:xfrm>
                  <a:off x="2234"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18" name="Group 53"/>
              <p:cNvGrpSpPr>
                <a:grpSpLocks/>
              </p:cNvGrpSpPr>
              <p:nvPr/>
            </p:nvGrpSpPr>
            <p:grpSpPr bwMode="auto">
              <a:xfrm>
                <a:off x="4704" y="2544"/>
                <a:ext cx="282" cy="1094"/>
                <a:chOff x="2199" y="864"/>
                <a:chExt cx="282" cy="1094"/>
              </a:xfrm>
            </p:grpSpPr>
            <p:pic>
              <p:nvPicPr>
                <p:cNvPr id="8381" name="Picture 5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783" name="Rectangle 55"/>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19" name="Group 56"/>
              <p:cNvGrpSpPr>
                <a:grpSpLocks/>
              </p:cNvGrpSpPr>
              <p:nvPr/>
            </p:nvGrpSpPr>
            <p:grpSpPr bwMode="auto">
              <a:xfrm>
                <a:off x="4416" y="2640"/>
                <a:ext cx="282" cy="1090"/>
                <a:chOff x="2199" y="864"/>
                <a:chExt cx="282" cy="1090"/>
              </a:xfrm>
            </p:grpSpPr>
            <p:pic>
              <p:nvPicPr>
                <p:cNvPr id="8379" name="Picture 57"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786" name="Rectangle 58"/>
                <p:cNvSpPr>
                  <a:spLocks noChangeArrowheads="1"/>
                </p:cNvSpPr>
                <p:nvPr/>
              </p:nvSpPr>
              <p:spPr bwMode="blackWhite">
                <a:xfrm>
                  <a:off x="2233"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20" name="Group 59"/>
            <p:cNvGrpSpPr>
              <a:grpSpLocks/>
            </p:cNvGrpSpPr>
            <p:nvPr/>
          </p:nvGrpSpPr>
          <p:grpSpPr bwMode="auto">
            <a:xfrm>
              <a:off x="2256" y="2976"/>
              <a:ext cx="351" cy="708"/>
              <a:chOff x="4416" y="2448"/>
              <a:chExt cx="570" cy="1282"/>
            </a:xfrm>
          </p:grpSpPr>
          <p:grpSp>
            <p:nvGrpSpPr>
              <p:cNvPr id="21" name="Group 60"/>
              <p:cNvGrpSpPr>
                <a:grpSpLocks/>
              </p:cNvGrpSpPr>
              <p:nvPr/>
            </p:nvGrpSpPr>
            <p:grpSpPr bwMode="auto">
              <a:xfrm>
                <a:off x="4516" y="2448"/>
                <a:ext cx="282" cy="1090"/>
                <a:chOff x="2199" y="864"/>
                <a:chExt cx="282" cy="1090"/>
              </a:xfrm>
            </p:grpSpPr>
            <p:pic>
              <p:nvPicPr>
                <p:cNvPr id="8374" name="Picture 61"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790" name="Rectangle 62"/>
                <p:cNvSpPr>
                  <a:spLocks noChangeArrowheads="1"/>
                </p:cNvSpPr>
                <p:nvPr/>
              </p:nvSpPr>
              <p:spPr bwMode="blackWhite">
                <a:xfrm>
                  <a:off x="2234" y="1487"/>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22" name="Group 63"/>
              <p:cNvGrpSpPr>
                <a:grpSpLocks/>
              </p:cNvGrpSpPr>
              <p:nvPr/>
            </p:nvGrpSpPr>
            <p:grpSpPr bwMode="auto">
              <a:xfrm>
                <a:off x="4704" y="2544"/>
                <a:ext cx="282" cy="1094"/>
                <a:chOff x="2199" y="864"/>
                <a:chExt cx="282" cy="1094"/>
              </a:xfrm>
            </p:grpSpPr>
            <p:pic>
              <p:nvPicPr>
                <p:cNvPr id="8372" name="Picture 6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793" name="Rectangle 65"/>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23" name="Group 66"/>
              <p:cNvGrpSpPr>
                <a:grpSpLocks/>
              </p:cNvGrpSpPr>
              <p:nvPr/>
            </p:nvGrpSpPr>
            <p:grpSpPr bwMode="auto">
              <a:xfrm>
                <a:off x="4416" y="2640"/>
                <a:ext cx="282" cy="1090"/>
                <a:chOff x="2199" y="864"/>
                <a:chExt cx="282" cy="1090"/>
              </a:xfrm>
            </p:grpSpPr>
            <p:pic>
              <p:nvPicPr>
                <p:cNvPr id="8370" name="Picture 67"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796" name="Rectangle 68"/>
                <p:cNvSpPr>
                  <a:spLocks noChangeArrowheads="1"/>
                </p:cNvSpPr>
                <p:nvPr/>
              </p:nvSpPr>
              <p:spPr bwMode="blackWhite">
                <a:xfrm>
                  <a:off x="2234" y="1487"/>
                  <a:ext cx="210"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24" name="Group 69"/>
            <p:cNvGrpSpPr>
              <a:grpSpLocks/>
            </p:cNvGrpSpPr>
            <p:nvPr/>
          </p:nvGrpSpPr>
          <p:grpSpPr bwMode="auto">
            <a:xfrm>
              <a:off x="2304" y="3072"/>
              <a:ext cx="351" cy="655"/>
              <a:chOff x="3024" y="3125"/>
              <a:chExt cx="351" cy="655"/>
            </a:xfrm>
          </p:grpSpPr>
          <p:grpSp>
            <p:nvGrpSpPr>
              <p:cNvPr id="25" name="Group 70"/>
              <p:cNvGrpSpPr>
                <a:grpSpLocks/>
              </p:cNvGrpSpPr>
              <p:nvPr/>
            </p:nvGrpSpPr>
            <p:grpSpPr bwMode="auto">
              <a:xfrm>
                <a:off x="3201" y="3125"/>
                <a:ext cx="174" cy="604"/>
                <a:chOff x="2199" y="864"/>
                <a:chExt cx="282" cy="1094"/>
              </a:xfrm>
            </p:grpSpPr>
            <p:pic>
              <p:nvPicPr>
                <p:cNvPr id="8365" name="Picture 71"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00" name="Rectangle 72"/>
                <p:cNvSpPr>
                  <a:spLocks noChangeArrowheads="1"/>
                </p:cNvSpPr>
                <p:nvPr/>
              </p:nvSpPr>
              <p:spPr bwMode="blackWhite">
                <a:xfrm>
                  <a:off x="2233" y="1490"/>
                  <a:ext cx="208"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26" name="Group 73"/>
              <p:cNvGrpSpPr>
                <a:grpSpLocks/>
              </p:cNvGrpSpPr>
              <p:nvPr/>
            </p:nvGrpSpPr>
            <p:grpSpPr bwMode="auto">
              <a:xfrm>
                <a:off x="3024" y="3178"/>
                <a:ext cx="174" cy="602"/>
                <a:chOff x="2199" y="864"/>
                <a:chExt cx="282" cy="1090"/>
              </a:xfrm>
            </p:grpSpPr>
            <p:pic>
              <p:nvPicPr>
                <p:cNvPr id="8363" name="Picture 7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03" name="Rectangle 75"/>
                <p:cNvSpPr>
                  <a:spLocks noChangeArrowheads="1"/>
                </p:cNvSpPr>
                <p:nvPr/>
              </p:nvSpPr>
              <p:spPr bwMode="blackWhite">
                <a:xfrm>
                  <a:off x="2233" y="1486"/>
                  <a:ext cx="206"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grpSp>
        <p:nvGrpSpPr>
          <p:cNvPr id="27" name="Group 76"/>
          <p:cNvGrpSpPr>
            <a:grpSpLocks/>
          </p:cNvGrpSpPr>
          <p:nvPr/>
        </p:nvGrpSpPr>
        <p:grpSpPr bwMode="auto">
          <a:xfrm>
            <a:off x="2962275" y="5419725"/>
            <a:ext cx="341313" cy="374650"/>
            <a:chOff x="3311" y="3056"/>
            <a:chExt cx="545" cy="530"/>
          </a:xfrm>
        </p:grpSpPr>
        <p:sp>
          <p:nvSpPr>
            <p:cNvPr id="8356" name="AutoShape 77"/>
            <p:cNvSpPr>
              <a:spLocks noChangeArrowheads="1"/>
            </p:cNvSpPr>
            <p:nvPr/>
          </p:nvSpPr>
          <p:spPr bwMode="auto">
            <a:xfrm>
              <a:off x="3318" y="3056"/>
              <a:ext cx="538" cy="5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2 w 21600"/>
                <a:gd name="T19" fmla="*/ 3170 h 21600"/>
                <a:gd name="T20" fmla="*/ 18428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9" y="6425"/>
                  </a:moveTo>
                  <a:cubicBezTo>
                    <a:pt x="14897" y="4787"/>
                    <a:pt x="12905" y="3835"/>
                    <a:pt x="10800" y="3835"/>
                  </a:cubicBezTo>
                  <a:cubicBezTo>
                    <a:pt x="6953" y="3835"/>
                    <a:pt x="3835" y="6953"/>
                    <a:pt x="3835" y="10800"/>
                  </a:cubicBezTo>
                  <a:lnTo>
                    <a:pt x="0" y="10800"/>
                  </a:lnTo>
                  <a:cubicBezTo>
                    <a:pt x="0" y="4835"/>
                    <a:pt x="4835" y="0"/>
                    <a:pt x="10800" y="0"/>
                  </a:cubicBezTo>
                  <a:cubicBezTo>
                    <a:pt x="14064" y="0"/>
                    <a:pt x="17153" y="1476"/>
                    <a:pt x="19203" y="4016"/>
                  </a:cubicBezTo>
                  <a:lnTo>
                    <a:pt x="21304" y="2320"/>
                  </a:lnTo>
                  <a:lnTo>
                    <a:pt x="20613" y="8814"/>
                  </a:lnTo>
                  <a:lnTo>
                    <a:pt x="14118" y="8121"/>
                  </a:lnTo>
                  <a:lnTo>
                    <a:pt x="16219" y="6425"/>
                  </a:lnTo>
                  <a:close/>
                </a:path>
              </a:pathLst>
            </a:custGeom>
            <a:solidFill>
              <a:srgbClr val="66FF66"/>
            </a:solidFill>
            <a:ln w="19050">
              <a:solidFill>
                <a:srgbClr val="66FF66"/>
              </a:solidFill>
              <a:miter lim="800000"/>
              <a:headEnd/>
              <a:tailEnd/>
            </a:ln>
          </p:spPr>
          <p:txBody>
            <a:bodyPr lIns="0" tIns="0" rIns="0" bIns="0" anchor="ctr">
              <a:spAutoFit/>
            </a:bodyPr>
            <a:lstStyle/>
            <a:p>
              <a:endParaRPr lang="en-US"/>
            </a:p>
          </p:txBody>
        </p:sp>
        <p:sp>
          <p:nvSpPr>
            <p:cNvPr id="8357" name="AutoShape 78"/>
            <p:cNvSpPr>
              <a:spLocks noChangeArrowheads="1"/>
            </p:cNvSpPr>
            <p:nvPr/>
          </p:nvSpPr>
          <p:spPr bwMode="auto">
            <a:xfrm flipH="1" flipV="1">
              <a:off x="3311" y="3075"/>
              <a:ext cx="538" cy="5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2 w 21600"/>
                <a:gd name="T19" fmla="*/ 3170 h 21600"/>
                <a:gd name="T20" fmla="*/ 18428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9" y="6425"/>
                  </a:moveTo>
                  <a:cubicBezTo>
                    <a:pt x="14897" y="4787"/>
                    <a:pt x="12905" y="3835"/>
                    <a:pt x="10800" y="3835"/>
                  </a:cubicBezTo>
                  <a:cubicBezTo>
                    <a:pt x="6953" y="3835"/>
                    <a:pt x="3835" y="6953"/>
                    <a:pt x="3835" y="10800"/>
                  </a:cubicBezTo>
                  <a:lnTo>
                    <a:pt x="0" y="10800"/>
                  </a:lnTo>
                  <a:cubicBezTo>
                    <a:pt x="0" y="4835"/>
                    <a:pt x="4835" y="0"/>
                    <a:pt x="10800" y="0"/>
                  </a:cubicBezTo>
                  <a:cubicBezTo>
                    <a:pt x="14064" y="0"/>
                    <a:pt x="17153" y="1476"/>
                    <a:pt x="19203" y="4016"/>
                  </a:cubicBezTo>
                  <a:lnTo>
                    <a:pt x="21304" y="2320"/>
                  </a:lnTo>
                  <a:lnTo>
                    <a:pt x="20613" y="8814"/>
                  </a:lnTo>
                  <a:lnTo>
                    <a:pt x="14118" y="8121"/>
                  </a:lnTo>
                  <a:lnTo>
                    <a:pt x="16219" y="6425"/>
                  </a:lnTo>
                  <a:close/>
                </a:path>
              </a:pathLst>
            </a:custGeom>
            <a:solidFill>
              <a:srgbClr val="66FF66"/>
            </a:solidFill>
            <a:ln w="19050">
              <a:solidFill>
                <a:srgbClr val="66FF66"/>
              </a:solidFill>
              <a:miter lim="800000"/>
              <a:headEnd/>
              <a:tailEnd/>
            </a:ln>
          </p:spPr>
          <p:txBody>
            <a:bodyPr lIns="0" tIns="0" rIns="0" bIns="0" anchor="ctr">
              <a:spAutoFit/>
            </a:bodyPr>
            <a:lstStyle/>
            <a:p>
              <a:endParaRPr lang="en-US"/>
            </a:p>
          </p:txBody>
        </p:sp>
      </p:grpSp>
      <p:sp>
        <p:nvSpPr>
          <p:cNvPr id="8210" name="Text Box 79"/>
          <p:cNvSpPr txBox="1">
            <a:spLocks noChangeArrowheads="1"/>
          </p:cNvSpPr>
          <p:nvPr/>
        </p:nvSpPr>
        <p:spPr bwMode="auto">
          <a:xfrm>
            <a:off x="5934075" y="3667125"/>
            <a:ext cx="1295400" cy="257175"/>
          </a:xfrm>
          <a:prstGeom prst="rect">
            <a:avLst/>
          </a:prstGeom>
          <a:noFill/>
          <a:ln w="9525">
            <a:noFill/>
            <a:miter lim="800000"/>
            <a:headEnd type="none" w="sm" len="sm"/>
            <a:tailEnd type="none" w="sm" len="sm"/>
          </a:ln>
        </p:spPr>
        <p:txBody>
          <a:bodyPr lIns="92075" tIns="46038" rIns="92075" bIns="46038">
            <a:spAutoFit/>
          </a:bodyPr>
          <a:lstStyle/>
          <a:p>
            <a:r>
              <a:rPr lang="en-US" sz="1200"/>
              <a:t>FIFO Queue</a:t>
            </a:r>
          </a:p>
        </p:txBody>
      </p:sp>
      <p:grpSp>
        <p:nvGrpSpPr>
          <p:cNvPr id="28" name="Group 80"/>
          <p:cNvGrpSpPr>
            <a:grpSpLocks/>
          </p:cNvGrpSpPr>
          <p:nvPr/>
        </p:nvGrpSpPr>
        <p:grpSpPr bwMode="auto">
          <a:xfrm>
            <a:off x="5248275" y="2981325"/>
            <a:ext cx="3200400" cy="2981325"/>
            <a:chOff x="3264" y="1440"/>
            <a:chExt cx="2016" cy="1878"/>
          </a:xfrm>
        </p:grpSpPr>
        <p:sp>
          <p:nvSpPr>
            <p:cNvPr id="8331" name="AutoShape 81"/>
            <p:cNvSpPr>
              <a:spLocks noChangeArrowheads="1"/>
            </p:cNvSpPr>
            <p:nvPr/>
          </p:nvSpPr>
          <p:spPr bwMode="auto">
            <a:xfrm rot="5400000">
              <a:off x="4736" y="2320"/>
              <a:ext cx="710" cy="198"/>
            </a:xfrm>
            <a:prstGeom prst="rightArrow">
              <a:avLst>
                <a:gd name="adj1" fmla="val 50000"/>
                <a:gd name="adj2" fmla="val 89646"/>
              </a:avLst>
            </a:prstGeom>
            <a:solidFill>
              <a:srgbClr val="FFCC00"/>
            </a:solidFill>
            <a:ln w="28575">
              <a:noFill/>
              <a:miter lim="800000"/>
              <a:headEnd type="none" w="sm" len="sm"/>
              <a:tailEnd type="none" w="sm" len="sm"/>
            </a:ln>
          </p:spPr>
          <p:txBody>
            <a:bodyPr rot="10800000" vert="eaVert" wrap="none" anchor="ctr"/>
            <a:lstStyle/>
            <a:p>
              <a:endParaRPr lang="en-US" sz="1600">
                <a:solidFill>
                  <a:schemeClr val="bg1"/>
                </a:solidFill>
              </a:endParaRPr>
            </a:p>
          </p:txBody>
        </p:sp>
        <p:sp>
          <p:nvSpPr>
            <p:cNvPr id="8332" name="Text Box 82"/>
            <p:cNvSpPr txBox="1">
              <a:spLocks noChangeArrowheads="1"/>
            </p:cNvSpPr>
            <p:nvPr/>
          </p:nvSpPr>
          <p:spPr bwMode="auto">
            <a:xfrm>
              <a:off x="3600" y="2112"/>
              <a:ext cx="1538" cy="866"/>
            </a:xfrm>
            <a:prstGeom prst="rect">
              <a:avLst/>
            </a:prstGeom>
            <a:noFill/>
            <a:ln w="28575">
              <a:noFill/>
              <a:miter lim="800000"/>
              <a:headEnd type="none" w="sm" len="sm"/>
              <a:tailEnd type="none" w="sm" len="sm"/>
            </a:ln>
          </p:spPr>
          <p:txBody>
            <a:bodyPr>
              <a:spAutoFit/>
            </a:bodyPr>
            <a:lstStyle/>
            <a:p>
              <a:pPr algn="l" defTabSz="228600">
                <a:lnSpc>
                  <a:spcPct val="100000"/>
                </a:lnSpc>
                <a:spcBef>
                  <a:spcPct val="20000"/>
                </a:spcBef>
                <a:buClr>
                  <a:srgbClr val="FF0000"/>
                </a:buClr>
                <a:buFont typeface="Arial" charset="0"/>
                <a:buNone/>
              </a:pPr>
              <a:r>
                <a:rPr lang="en-US" sz="1400"/>
                <a:t> When the required number of parallel servers become available the first stmt on the queue is dequeued and executed </a:t>
              </a:r>
            </a:p>
            <a:p>
              <a:pPr algn="l" defTabSz="228600">
                <a:lnSpc>
                  <a:spcPct val="100000"/>
                </a:lnSpc>
                <a:spcBef>
                  <a:spcPct val="20000"/>
                </a:spcBef>
                <a:buClr>
                  <a:srgbClr val="FF0000"/>
                </a:buClr>
                <a:buFont typeface="Arial" charset="0"/>
                <a:buNone/>
              </a:pPr>
              <a:endParaRPr lang="en-US" sz="1200"/>
            </a:p>
          </p:txBody>
        </p:sp>
        <p:grpSp>
          <p:nvGrpSpPr>
            <p:cNvPr id="29" name="Group 83"/>
            <p:cNvGrpSpPr>
              <a:grpSpLocks/>
            </p:cNvGrpSpPr>
            <p:nvPr/>
          </p:nvGrpSpPr>
          <p:grpSpPr bwMode="auto">
            <a:xfrm>
              <a:off x="4992" y="2880"/>
              <a:ext cx="288" cy="438"/>
              <a:chOff x="4560" y="2784"/>
              <a:chExt cx="384" cy="486"/>
            </a:xfrm>
          </p:grpSpPr>
          <p:pic>
            <p:nvPicPr>
              <p:cNvPr id="8352" name="Picture 84"/>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30" name="Group 85"/>
              <p:cNvGrpSpPr>
                <a:grpSpLocks/>
              </p:cNvGrpSpPr>
              <p:nvPr/>
            </p:nvGrpSpPr>
            <p:grpSpPr bwMode="auto">
              <a:xfrm>
                <a:off x="4608" y="2987"/>
                <a:ext cx="336" cy="219"/>
                <a:chOff x="4848" y="3467"/>
                <a:chExt cx="336" cy="219"/>
              </a:xfrm>
            </p:grpSpPr>
            <p:sp>
              <p:nvSpPr>
                <p:cNvPr id="8354" name="Rectangle 86"/>
                <p:cNvSpPr>
                  <a:spLocks noChangeArrowheads="1"/>
                </p:cNvSpPr>
                <p:nvPr/>
              </p:nvSpPr>
              <p:spPr bwMode="auto">
                <a:xfrm>
                  <a:off x="4939" y="3467"/>
                  <a:ext cx="154" cy="219"/>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355" name="Text Box 87"/>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128</a:t>
                  </a:r>
                </a:p>
              </p:txBody>
            </p:sp>
          </p:grpSp>
        </p:grpSp>
        <p:grpSp>
          <p:nvGrpSpPr>
            <p:cNvPr id="31" name="Group 88"/>
            <p:cNvGrpSpPr>
              <a:grpSpLocks/>
            </p:cNvGrpSpPr>
            <p:nvPr/>
          </p:nvGrpSpPr>
          <p:grpSpPr bwMode="auto">
            <a:xfrm>
              <a:off x="3264" y="1440"/>
              <a:ext cx="1632" cy="438"/>
              <a:chOff x="3216" y="3216"/>
              <a:chExt cx="1632" cy="438"/>
            </a:xfrm>
          </p:grpSpPr>
          <p:grpSp>
            <p:nvGrpSpPr>
              <p:cNvPr id="8192" name="Group 89"/>
              <p:cNvGrpSpPr>
                <a:grpSpLocks/>
              </p:cNvGrpSpPr>
              <p:nvPr/>
            </p:nvGrpSpPr>
            <p:grpSpPr bwMode="auto">
              <a:xfrm>
                <a:off x="3792" y="3216"/>
                <a:ext cx="1056" cy="438"/>
                <a:chOff x="2976" y="3360"/>
                <a:chExt cx="1056" cy="438"/>
              </a:xfrm>
            </p:grpSpPr>
            <p:grpSp>
              <p:nvGrpSpPr>
                <p:cNvPr id="8193" name="Group 90"/>
                <p:cNvGrpSpPr>
                  <a:grpSpLocks/>
                </p:cNvGrpSpPr>
                <p:nvPr/>
              </p:nvGrpSpPr>
              <p:grpSpPr bwMode="auto">
                <a:xfrm>
                  <a:off x="3744" y="3360"/>
                  <a:ext cx="288" cy="438"/>
                  <a:chOff x="4560" y="2784"/>
                  <a:chExt cx="384" cy="486"/>
                </a:xfrm>
              </p:grpSpPr>
              <p:pic>
                <p:nvPicPr>
                  <p:cNvPr id="8348" name="Picture 91"/>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8203" name="Group 92"/>
                  <p:cNvGrpSpPr>
                    <a:grpSpLocks/>
                  </p:cNvGrpSpPr>
                  <p:nvPr/>
                </p:nvGrpSpPr>
                <p:grpSpPr bwMode="auto">
                  <a:xfrm>
                    <a:off x="4608" y="2987"/>
                    <a:ext cx="336" cy="219"/>
                    <a:chOff x="4848" y="3467"/>
                    <a:chExt cx="336" cy="219"/>
                  </a:xfrm>
                </p:grpSpPr>
                <p:sp>
                  <p:nvSpPr>
                    <p:cNvPr id="8350" name="Rectangle 93"/>
                    <p:cNvSpPr>
                      <a:spLocks noChangeArrowheads="1"/>
                    </p:cNvSpPr>
                    <p:nvPr/>
                  </p:nvSpPr>
                  <p:spPr bwMode="auto">
                    <a:xfrm>
                      <a:off x="4939" y="3467"/>
                      <a:ext cx="154" cy="219"/>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351" name="Text Box 94"/>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16</a:t>
                      </a:r>
                    </a:p>
                  </p:txBody>
                </p:sp>
              </p:grpSp>
            </p:grpSp>
            <p:grpSp>
              <p:nvGrpSpPr>
                <p:cNvPr id="8204" name="Group 95"/>
                <p:cNvGrpSpPr>
                  <a:grpSpLocks/>
                </p:cNvGrpSpPr>
                <p:nvPr/>
              </p:nvGrpSpPr>
              <p:grpSpPr bwMode="auto">
                <a:xfrm>
                  <a:off x="3360" y="3360"/>
                  <a:ext cx="288" cy="438"/>
                  <a:chOff x="4560" y="2784"/>
                  <a:chExt cx="384" cy="486"/>
                </a:xfrm>
              </p:grpSpPr>
              <p:pic>
                <p:nvPicPr>
                  <p:cNvPr id="8344" name="Picture 96"/>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8206" name="Group 97"/>
                  <p:cNvGrpSpPr>
                    <a:grpSpLocks/>
                  </p:cNvGrpSpPr>
                  <p:nvPr/>
                </p:nvGrpSpPr>
                <p:grpSpPr bwMode="auto">
                  <a:xfrm>
                    <a:off x="4608" y="2987"/>
                    <a:ext cx="336" cy="219"/>
                    <a:chOff x="4848" y="3467"/>
                    <a:chExt cx="336" cy="219"/>
                  </a:xfrm>
                </p:grpSpPr>
                <p:sp>
                  <p:nvSpPr>
                    <p:cNvPr id="8346" name="Rectangle 98"/>
                    <p:cNvSpPr>
                      <a:spLocks noChangeArrowheads="1"/>
                    </p:cNvSpPr>
                    <p:nvPr/>
                  </p:nvSpPr>
                  <p:spPr bwMode="auto">
                    <a:xfrm>
                      <a:off x="4939" y="3467"/>
                      <a:ext cx="154" cy="219"/>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347" name="Text Box 99"/>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32</a:t>
                      </a:r>
                    </a:p>
                  </p:txBody>
                </p:sp>
              </p:grpSp>
            </p:grpSp>
            <p:grpSp>
              <p:nvGrpSpPr>
                <p:cNvPr id="8207" name="Group 100"/>
                <p:cNvGrpSpPr>
                  <a:grpSpLocks/>
                </p:cNvGrpSpPr>
                <p:nvPr/>
              </p:nvGrpSpPr>
              <p:grpSpPr bwMode="auto">
                <a:xfrm>
                  <a:off x="2976" y="3360"/>
                  <a:ext cx="288" cy="438"/>
                  <a:chOff x="4560" y="2784"/>
                  <a:chExt cx="384" cy="486"/>
                </a:xfrm>
              </p:grpSpPr>
              <p:pic>
                <p:nvPicPr>
                  <p:cNvPr id="8340" name="Picture 101"/>
                  <p:cNvPicPr>
                    <a:picLocks noChangeAspect="1" noChangeArrowheads="1"/>
                  </p:cNvPicPr>
                  <p:nvPr/>
                </p:nvPicPr>
                <p:blipFill>
                  <a:blip r:embed="rId4" cstate="print"/>
                  <a:srcRect/>
                  <a:stretch>
                    <a:fillRect/>
                  </a:stretch>
                </p:blipFill>
                <p:spPr bwMode="auto">
                  <a:xfrm>
                    <a:off x="4560" y="2784"/>
                    <a:ext cx="369" cy="486"/>
                  </a:xfrm>
                  <a:prstGeom prst="rect">
                    <a:avLst/>
                  </a:prstGeom>
                  <a:noFill/>
                  <a:ln w="9525">
                    <a:noFill/>
                    <a:round/>
                    <a:headEnd/>
                    <a:tailEnd/>
                  </a:ln>
                </p:spPr>
              </p:pic>
              <p:grpSp>
                <p:nvGrpSpPr>
                  <p:cNvPr id="8208" name="Group 102"/>
                  <p:cNvGrpSpPr>
                    <a:grpSpLocks/>
                  </p:cNvGrpSpPr>
                  <p:nvPr/>
                </p:nvGrpSpPr>
                <p:grpSpPr bwMode="auto">
                  <a:xfrm>
                    <a:off x="4608" y="2987"/>
                    <a:ext cx="336" cy="219"/>
                    <a:chOff x="4848" y="3467"/>
                    <a:chExt cx="336" cy="219"/>
                  </a:xfrm>
                </p:grpSpPr>
                <p:sp>
                  <p:nvSpPr>
                    <p:cNvPr id="8342" name="Rectangle 103"/>
                    <p:cNvSpPr>
                      <a:spLocks noChangeArrowheads="1"/>
                    </p:cNvSpPr>
                    <p:nvPr/>
                  </p:nvSpPr>
                  <p:spPr bwMode="auto">
                    <a:xfrm>
                      <a:off x="4939" y="3467"/>
                      <a:ext cx="154" cy="219"/>
                    </a:xfrm>
                    <a:prstGeom prst="rect">
                      <a:avLst/>
                    </a:prstGeom>
                    <a:gradFill rotWithShape="0">
                      <a:gsLst>
                        <a:gs pos="0">
                          <a:srgbClr val="CCFFCC"/>
                        </a:gs>
                        <a:gs pos="50000">
                          <a:srgbClr val="FFFFFF"/>
                        </a:gs>
                        <a:gs pos="100000">
                          <a:srgbClr val="CCFFCC"/>
                        </a:gs>
                      </a:gsLst>
                      <a:lin ang="5400000" scaled="1"/>
                    </a:gradFill>
                    <a:ln w="9525">
                      <a:noFill/>
                      <a:miter lim="800000"/>
                      <a:headEnd type="none" w="sm" len="sm"/>
                      <a:tailEnd type="none" w="sm" len="sm"/>
                    </a:ln>
                  </p:spPr>
                  <p:txBody>
                    <a:bodyPr lIns="92075" tIns="46038" rIns="92075" bIns="46038" anchor="ctr">
                      <a:spAutoFit/>
                    </a:bodyPr>
                    <a:lstStyle/>
                    <a:p>
                      <a:endParaRPr lang="en-US" sz="1600">
                        <a:solidFill>
                          <a:schemeClr val="bg1"/>
                        </a:solidFill>
                      </a:endParaRPr>
                    </a:p>
                  </p:txBody>
                </p:sp>
                <p:sp>
                  <p:nvSpPr>
                    <p:cNvPr id="8343" name="Text Box 104"/>
                    <p:cNvSpPr txBox="1">
                      <a:spLocks noChangeArrowheads="1"/>
                    </p:cNvSpPr>
                    <p:nvPr/>
                  </p:nvSpPr>
                  <p:spPr bwMode="auto">
                    <a:xfrm>
                      <a:off x="4848" y="3551"/>
                      <a:ext cx="336" cy="96"/>
                    </a:xfrm>
                    <a:prstGeom prst="rect">
                      <a:avLst/>
                    </a:prstGeom>
                    <a:noFill/>
                    <a:ln w="9525">
                      <a:noFill/>
                      <a:miter lim="800000"/>
                      <a:headEnd type="none" w="sm" len="sm"/>
                      <a:tailEnd type="none" w="sm" len="sm"/>
                    </a:ln>
                  </p:spPr>
                  <p:txBody>
                    <a:bodyPr lIns="0" tIns="0" rIns="0" bIns="0">
                      <a:spAutoFit/>
                    </a:bodyPr>
                    <a:lstStyle/>
                    <a:p>
                      <a:r>
                        <a:rPr lang="en-US" sz="1000"/>
                        <a:t>64</a:t>
                      </a:r>
                    </a:p>
                  </p:txBody>
                </p:sp>
              </p:grpSp>
            </p:grpSp>
          </p:grpSp>
          <p:sp>
            <p:nvSpPr>
              <p:cNvPr id="2" name="Chevron 217"/>
              <p:cNvSpPr>
                <a:spLocks noChangeArrowheads="1"/>
              </p:cNvSpPr>
              <p:nvPr/>
            </p:nvSpPr>
            <p:spPr bwMode="auto">
              <a:xfrm>
                <a:off x="3216" y="3216"/>
                <a:ext cx="432" cy="432"/>
              </a:xfrm>
              <a:prstGeom prst="chevron">
                <a:avLst>
                  <a:gd name="adj" fmla="val 10787"/>
                </a:avLst>
              </a:prstGeom>
              <a:gradFill rotWithShape="1">
                <a:gsLst>
                  <a:gs pos="0">
                    <a:srgbClr val="FF9A99"/>
                  </a:gs>
                  <a:gs pos="100000">
                    <a:srgbClr val="D1403C"/>
                  </a:gs>
                </a:gsLst>
                <a:lin ang="5400000"/>
              </a:gradFill>
              <a:ln w="9525">
                <a:noFill/>
                <a:miter lim="800000"/>
                <a:headEnd/>
                <a:tailEnd/>
              </a:ln>
              <a:effectLst>
                <a:outerShdw dist="23000" dir="5400000" rotWithShape="0">
                  <a:srgbClr val="808080">
                    <a:alpha val="34999"/>
                  </a:srgbClr>
                </a:outerShdw>
              </a:effectLst>
            </p:spPr>
            <p:txBody>
              <a:bodyPr anchor="ctr"/>
              <a:lstStyle/>
              <a:p>
                <a:endParaRPr lang="en-US">
                  <a:latin typeface="Calibri" pitchFamily="34" charset="0"/>
                </a:endParaRPr>
              </a:p>
            </p:txBody>
          </p:sp>
        </p:grpSp>
      </p:grpSp>
      <p:grpSp>
        <p:nvGrpSpPr>
          <p:cNvPr id="8209" name="Group 106"/>
          <p:cNvGrpSpPr>
            <a:grpSpLocks/>
          </p:cNvGrpSpPr>
          <p:nvPr/>
        </p:nvGrpSpPr>
        <p:grpSpPr bwMode="auto">
          <a:xfrm>
            <a:off x="6772275" y="5114925"/>
            <a:ext cx="1752600" cy="1408113"/>
            <a:chOff x="4224" y="2784"/>
            <a:chExt cx="1104" cy="887"/>
          </a:xfrm>
        </p:grpSpPr>
        <p:grpSp>
          <p:nvGrpSpPr>
            <p:cNvPr id="8211" name="Group 107"/>
            <p:cNvGrpSpPr>
              <a:grpSpLocks/>
            </p:cNvGrpSpPr>
            <p:nvPr/>
          </p:nvGrpSpPr>
          <p:grpSpPr bwMode="auto">
            <a:xfrm>
              <a:off x="4992" y="3072"/>
              <a:ext cx="336" cy="236"/>
              <a:chOff x="4992" y="3072"/>
              <a:chExt cx="336" cy="236"/>
            </a:xfrm>
          </p:grpSpPr>
          <p:sp>
            <p:nvSpPr>
              <p:cNvPr id="8329" name="AutoShape 108"/>
              <p:cNvSpPr>
                <a:spLocks noChangeArrowheads="1"/>
              </p:cNvSpPr>
              <p:nvPr/>
            </p:nvSpPr>
            <p:spPr bwMode="auto">
              <a:xfrm>
                <a:off x="4996" y="3072"/>
                <a:ext cx="332"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8 w 21600"/>
                  <a:gd name="T19" fmla="*/ 3126 h 21600"/>
                  <a:gd name="T20" fmla="*/ 18412 w 21600"/>
                  <a:gd name="T21" fmla="*/ 1847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9" y="6425"/>
                    </a:moveTo>
                    <a:cubicBezTo>
                      <a:pt x="14897" y="4787"/>
                      <a:pt x="12905" y="3835"/>
                      <a:pt x="10800" y="3835"/>
                    </a:cubicBezTo>
                    <a:cubicBezTo>
                      <a:pt x="6953" y="3835"/>
                      <a:pt x="3835" y="6953"/>
                      <a:pt x="3835" y="10800"/>
                    </a:cubicBezTo>
                    <a:lnTo>
                      <a:pt x="0" y="10800"/>
                    </a:lnTo>
                    <a:cubicBezTo>
                      <a:pt x="0" y="4835"/>
                      <a:pt x="4835" y="0"/>
                      <a:pt x="10800" y="0"/>
                    </a:cubicBezTo>
                    <a:cubicBezTo>
                      <a:pt x="14064" y="0"/>
                      <a:pt x="17153" y="1476"/>
                      <a:pt x="19203" y="4016"/>
                    </a:cubicBezTo>
                    <a:lnTo>
                      <a:pt x="21304" y="2320"/>
                    </a:lnTo>
                    <a:lnTo>
                      <a:pt x="20613" y="8814"/>
                    </a:lnTo>
                    <a:lnTo>
                      <a:pt x="14118" y="8121"/>
                    </a:lnTo>
                    <a:lnTo>
                      <a:pt x="16219" y="6425"/>
                    </a:lnTo>
                    <a:close/>
                  </a:path>
                </a:pathLst>
              </a:custGeom>
              <a:solidFill>
                <a:srgbClr val="66FF66"/>
              </a:solidFill>
              <a:ln w="19050">
                <a:solidFill>
                  <a:srgbClr val="66FF66"/>
                </a:solidFill>
                <a:miter lim="800000"/>
                <a:headEnd/>
                <a:tailEnd/>
              </a:ln>
            </p:spPr>
            <p:txBody>
              <a:bodyPr lIns="0" tIns="0" rIns="0" bIns="0" anchor="ctr">
                <a:spAutoFit/>
              </a:bodyPr>
              <a:lstStyle/>
              <a:p>
                <a:endParaRPr lang="en-US"/>
              </a:p>
            </p:txBody>
          </p:sp>
          <p:sp>
            <p:nvSpPr>
              <p:cNvPr id="8330" name="AutoShape 109"/>
              <p:cNvSpPr>
                <a:spLocks noChangeArrowheads="1"/>
              </p:cNvSpPr>
              <p:nvPr/>
            </p:nvSpPr>
            <p:spPr bwMode="auto">
              <a:xfrm flipH="1" flipV="1">
                <a:off x="4992" y="3080"/>
                <a:ext cx="332"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8 w 21600"/>
                  <a:gd name="T19" fmla="*/ 3126 h 21600"/>
                  <a:gd name="T20" fmla="*/ 18412 w 21600"/>
                  <a:gd name="T21" fmla="*/ 1847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9" y="6425"/>
                    </a:moveTo>
                    <a:cubicBezTo>
                      <a:pt x="14897" y="4787"/>
                      <a:pt x="12905" y="3835"/>
                      <a:pt x="10800" y="3835"/>
                    </a:cubicBezTo>
                    <a:cubicBezTo>
                      <a:pt x="6953" y="3835"/>
                      <a:pt x="3835" y="6953"/>
                      <a:pt x="3835" y="10800"/>
                    </a:cubicBezTo>
                    <a:lnTo>
                      <a:pt x="0" y="10800"/>
                    </a:lnTo>
                    <a:cubicBezTo>
                      <a:pt x="0" y="4835"/>
                      <a:pt x="4835" y="0"/>
                      <a:pt x="10800" y="0"/>
                    </a:cubicBezTo>
                    <a:cubicBezTo>
                      <a:pt x="14064" y="0"/>
                      <a:pt x="17153" y="1476"/>
                      <a:pt x="19203" y="4016"/>
                    </a:cubicBezTo>
                    <a:lnTo>
                      <a:pt x="21304" y="2320"/>
                    </a:lnTo>
                    <a:lnTo>
                      <a:pt x="20613" y="8814"/>
                    </a:lnTo>
                    <a:lnTo>
                      <a:pt x="14118" y="8121"/>
                    </a:lnTo>
                    <a:lnTo>
                      <a:pt x="16219" y="6425"/>
                    </a:lnTo>
                    <a:close/>
                  </a:path>
                </a:pathLst>
              </a:custGeom>
              <a:solidFill>
                <a:srgbClr val="66FF66"/>
              </a:solidFill>
              <a:ln w="19050">
                <a:solidFill>
                  <a:srgbClr val="66FF66"/>
                </a:solidFill>
                <a:miter lim="800000"/>
                <a:headEnd/>
                <a:tailEnd/>
              </a:ln>
            </p:spPr>
            <p:txBody>
              <a:bodyPr lIns="0" tIns="0" rIns="0" bIns="0" anchor="ctr">
                <a:spAutoFit/>
              </a:bodyPr>
              <a:lstStyle/>
              <a:p>
                <a:endParaRPr lang="en-US"/>
              </a:p>
            </p:txBody>
          </p:sp>
        </p:grpSp>
        <p:grpSp>
          <p:nvGrpSpPr>
            <p:cNvPr id="8212" name="Group 110"/>
            <p:cNvGrpSpPr>
              <a:grpSpLocks/>
            </p:cNvGrpSpPr>
            <p:nvPr/>
          </p:nvGrpSpPr>
          <p:grpSpPr bwMode="auto">
            <a:xfrm>
              <a:off x="4224" y="2784"/>
              <a:ext cx="735" cy="887"/>
              <a:chOff x="3888" y="2784"/>
              <a:chExt cx="735" cy="887"/>
            </a:xfrm>
          </p:grpSpPr>
          <p:grpSp>
            <p:nvGrpSpPr>
              <p:cNvPr id="8213" name="Group 111"/>
              <p:cNvGrpSpPr>
                <a:grpSpLocks/>
              </p:cNvGrpSpPr>
              <p:nvPr/>
            </p:nvGrpSpPr>
            <p:grpSpPr bwMode="auto">
              <a:xfrm>
                <a:off x="3888" y="2832"/>
                <a:ext cx="447" cy="695"/>
                <a:chOff x="2160" y="2880"/>
                <a:chExt cx="495" cy="847"/>
              </a:xfrm>
            </p:grpSpPr>
            <p:grpSp>
              <p:nvGrpSpPr>
                <p:cNvPr id="8214" name="Group 112"/>
                <p:cNvGrpSpPr>
                  <a:grpSpLocks/>
                </p:cNvGrpSpPr>
                <p:nvPr/>
              </p:nvGrpSpPr>
              <p:grpSpPr bwMode="auto">
                <a:xfrm>
                  <a:off x="2160" y="2880"/>
                  <a:ext cx="351" cy="708"/>
                  <a:chOff x="4416" y="2448"/>
                  <a:chExt cx="570" cy="1282"/>
                </a:xfrm>
              </p:grpSpPr>
              <p:grpSp>
                <p:nvGrpSpPr>
                  <p:cNvPr id="8215" name="Group 113"/>
                  <p:cNvGrpSpPr>
                    <a:grpSpLocks/>
                  </p:cNvGrpSpPr>
                  <p:nvPr/>
                </p:nvGrpSpPr>
                <p:grpSpPr bwMode="auto">
                  <a:xfrm>
                    <a:off x="4516" y="2448"/>
                    <a:ext cx="282" cy="1090"/>
                    <a:chOff x="2199" y="864"/>
                    <a:chExt cx="282" cy="1090"/>
                  </a:xfrm>
                </p:grpSpPr>
                <p:pic>
                  <p:nvPicPr>
                    <p:cNvPr id="8327" name="Picture 11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43" name="Rectangle 115"/>
                    <p:cNvSpPr>
                      <a:spLocks noChangeArrowheads="1"/>
                    </p:cNvSpPr>
                    <p:nvPr/>
                  </p:nvSpPr>
                  <p:spPr bwMode="blackWhite">
                    <a:xfrm>
                      <a:off x="2234"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16" name="Group 116"/>
                  <p:cNvGrpSpPr>
                    <a:grpSpLocks/>
                  </p:cNvGrpSpPr>
                  <p:nvPr/>
                </p:nvGrpSpPr>
                <p:grpSpPr bwMode="auto">
                  <a:xfrm>
                    <a:off x="4704" y="2544"/>
                    <a:ext cx="282" cy="1094"/>
                    <a:chOff x="2199" y="864"/>
                    <a:chExt cx="282" cy="1094"/>
                  </a:xfrm>
                </p:grpSpPr>
                <p:pic>
                  <p:nvPicPr>
                    <p:cNvPr id="8325" name="Picture 117"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46" name="Rectangle 118"/>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17" name="Group 119"/>
                  <p:cNvGrpSpPr>
                    <a:grpSpLocks/>
                  </p:cNvGrpSpPr>
                  <p:nvPr/>
                </p:nvGrpSpPr>
                <p:grpSpPr bwMode="auto">
                  <a:xfrm>
                    <a:off x="4416" y="2640"/>
                    <a:ext cx="282" cy="1090"/>
                    <a:chOff x="2199" y="864"/>
                    <a:chExt cx="282" cy="1090"/>
                  </a:xfrm>
                </p:grpSpPr>
                <p:pic>
                  <p:nvPicPr>
                    <p:cNvPr id="8323" name="Picture 120"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49" name="Rectangle 121"/>
                    <p:cNvSpPr>
                      <a:spLocks noChangeArrowheads="1"/>
                    </p:cNvSpPr>
                    <p:nvPr/>
                  </p:nvSpPr>
                  <p:spPr bwMode="blackWhite">
                    <a:xfrm>
                      <a:off x="2233"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18" name="Group 122"/>
                <p:cNvGrpSpPr>
                  <a:grpSpLocks/>
                </p:cNvGrpSpPr>
                <p:nvPr/>
              </p:nvGrpSpPr>
              <p:grpSpPr bwMode="auto">
                <a:xfrm>
                  <a:off x="2256" y="2976"/>
                  <a:ext cx="351" cy="708"/>
                  <a:chOff x="4416" y="2448"/>
                  <a:chExt cx="570" cy="1282"/>
                </a:xfrm>
              </p:grpSpPr>
              <p:grpSp>
                <p:nvGrpSpPr>
                  <p:cNvPr id="8219" name="Group 123"/>
                  <p:cNvGrpSpPr>
                    <a:grpSpLocks/>
                  </p:cNvGrpSpPr>
                  <p:nvPr/>
                </p:nvGrpSpPr>
                <p:grpSpPr bwMode="auto">
                  <a:xfrm>
                    <a:off x="4516" y="2448"/>
                    <a:ext cx="282" cy="1090"/>
                    <a:chOff x="2199" y="864"/>
                    <a:chExt cx="282" cy="1090"/>
                  </a:xfrm>
                </p:grpSpPr>
                <p:pic>
                  <p:nvPicPr>
                    <p:cNvPr id="8318" name="Picture 12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53" name="Rectangle 125"/>
                    <p:cNvSpPr>
                      <a:spLocks noChangeArrowheads="1"/>
                    </p:cNvSpPr>
                    <p:nvPr/>
                  </p:nvSpPr>
                  <p:spPr bwMode="blackWhite">
                    <a:xfrm>
                      <a:off x="2234" y="1487"/>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20" name="Group 126"/>
                  <p:cNvGrpSpPr>
                    <a:grpSpLocks/>
                  </p:cNvGrpSpPr>
                  <p:nvPr/>
                </p:nvGrpSpPr>
                <p:grpSpPr bwMode="auto">
                  <a:xfrm>
                    <a:off x="4704" y="2544"/>
                    <a:ext cx="282" cy="1094"/>
                    <a:chOff x="2199" y="864"/>
                    <a:chExt cx="282" cy="1094"/>
                  </a:xfrm>
                </p:grpSpPr>
                <p:pic>
                  <p:nvPicPr>
                    <p:cNvPr id="8316" name="Picture 127"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56" name="Rectangle 128"/>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21" name="Group 129"/>
                  <p:cNvGrpSpPr>
                    <a:grpSpLocks/>
                  </p:cNvGrpSpPr>
                  <p:nvPr/>
                </p:nvGrpSpPr>
                <p:grpSpPr bwMode="auto">
                  <a:xfrm>
                    <a:off x="4416" y="2640"/>
                    <a:ext cx="282" cy="1090"/>
                    <a:chOff x="2199" y="864"/>
                    <a:chExt cx="282" cy="1090"/>
                  </a:xfrm>
                </p:grpSpPr>
                <p:pic>
                  <p:nvPicPr>
                    <p:cNvPr id="8314" name="Picture 130"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59" name="Rectangle 131"/>
                    <p:cNvSpPr>
                      <a:spLocks noChangeArrowheads="1"/>
                    </p:cNvSpPr>
                    <p:nvPr/>
                  </p:nvSpPr>
                  <p:spPr bwMode="blackWhite">
                    <a:xfrm>
                      <a:off x="2234" y="1487"/>
                      <a:ext cx="210"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22" name="Group 132"/>
                <p:cNvGrpSpPr>
                  <a:grpSpLocks/>
                </p:cNvGrpSpPr>
                <p:nvPr/>
              </p:nvGrpSpPr>
              <p:grpSpPr bwMode="auto">
                <a:xfrm>
                  <a:off x="2304" y="3072"/>
                  <a:ext cx="351" cy="655"/>
                  <a:chOff x="3024" y="3125"/>
                  <a:chExt cx="351" cy="655"/>
                </a:xfrm>
              </p:grpSpPr>
              <p:grpSp>
                <p:nvGrpSpPr>
                  <p:cNvPr id="8223" name="Group 133"/>
                  <p:cNvGrpSpPr>
                    <a:grpSpLocks/>
                  </p:cNvGrpSpPr>
                  <p:nvPr/>
                </p:nvGrpSpPr>
                <p:grpSpPr bwMode="auto">
                  <a:xfrm>
                    <a:off x="3201" y="3125"/>
                    <a:ext cx="174" cy="604"/>
                    <a:chOff x="2199" y="864"/>
                    <a:chExt cx="282" cy="1094"/>
                  </a:xfrm>
                </p:grpSpPr>
                <p:pic>
                  <p:nvPicPr>
                    <p:cNvPr id="8309" name="Picture 13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63" name="Rectangle 135"/>
                    <p:cNvSpPr>
                      <a:spLocks noChangeArrowheads="1"/>
                    </p:cNvSpPr>
                    <p:nvPr/>
                  </p:nvSpPr>
                  <p:spPr bwMode="blackWhite">
                    <a:xfrm>
                      <a:off x="2233" y="1490"/>
                      <a:ext cx="208"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24" name="Group 136"/>
                  <p:cNvGrpSpPr>
                    <a:grpSpLocks/>
                  </p:cNvGrpSpPr>
                  <p:nvPr/>
                </p:nvGrpSpPr>
                <p:grpSpPr bwMode="auto">
                  <a:xfrm>
                    <a:off x="3024" y="3178"/>
                    <a:ext cx="174" cy="602"/>
                    <a:chOff x="2199" y="864"/>
                    <a:chExt cx="282" cy="1090"/>
                  </a:xfrm>
                </p:grpSpPr>
                <p:pic>
                  <p:nvPicPr>
                    <p:cNvPr id="8307" name="Picture 137"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66" name="Rectangle 138"/>
                    <p:cNvSpPr>
                      <a:spLocks noChangeArrowheads="1"/>
                    </p:cNvSpPr>
                    <p:nvPr/>
                  </p:nvSpPr>
                  <p:spPr bwMode="blackWhite">
                    <a:xfrm>
                      <a:off x="2233" y="1486"/>
                      <a:ext cx="206"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grpSp>
            <p:nvGrpSpPr>
              <p:cNvPr id="8225" name="Group 139"/>
              <p:cNvGrpSpPr>
                <a:grpSpLocks/>
              </p:cNvGrpSpPr>
              <p:nvPr/>
            </p:nvGrpSpPr>
            <p:grpSpPr bwMode="auto">
              <a:xfrm>
                <a:off x="4176" y="2976"/>
                <a:ext cx="447" cy="695"/>
                <a:chOff x="2160" y="2880"/>
                <a:chExt cx="495" cy="847"/>
              </a:xfrm>
            </p:grpSpPr>
            <p:grpSp>
              <p:nvGrpSpPr>
                <p:cNvPr id="8227" name="Group 140"/>
                <p:cNvGrpSpPr>
                  <a:grpSpLocks/>
                </p:cNvGrpSpPr>
                <p:nvPr/>
              </p:nvGrpSpPr>
              <p:grpSpPr bwMode="auto">
                <a:xfrm>
                  <a:off x="2160" y="2880"/>
                  <a:ext cx="351" cy="708"/>
                  <a:chOff x="4416" y="2448"/>
                  <a:chExt cx="570" cy="1282"/>
                </a:xfrm>
              </p:grpSpPr>
              <p:grpSp>
                <p:nvGrpSpPr>
                  <p:cNvPr id="8229" name="Group 141"/>
                  <p:cNvGrpSpPr>
                    <a:grpSpLocks/>
                  </p:cNvGrpSpPr>
                  <p:nvPr/>
                </p:nvGrpSpPr>
                <p:grpSpPr bwMode="auto">
                  <a:xfrm>
                    <a:off x="4516" y="2448"/>
                    <a:ext cx="282" cy="1090"/>
                    <a:chOff x="2199" y="864"/>
                    <a:chExt cx="282" cy="1090"/>
                  </a:xfrm>
                </p:grpSpPr>
                <p:pic>
                  <p:nvPicPr>
                    <p:cNvPr id="8300" name="Picture 142"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71" name="Rectangle 143"/>
                    <p:cNvSpPr>
                      <a:spLocks noChangeArrowheads="1"/>
                    </p:cNvSpPr>
                    <p:nvPr/>
                  </p:nvSpPr>
                  <p:spPr bwMode="blackWhite">
                    <a:xfrm>
                      <a:off x="2234"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30" name="Group 144"/>
                  <p:cNvGrpSpPr>
                    <a:grpSpLocks/>
                  </p:cNvGrpSpPr>
                  <p:nvPr/>
                </p:nvGrpSpPr>
                <p:grpSpPr bwMode="auto">
                  <a:xfrm>
                    <a:off x="4704" y="2544"/>
                    <a:ext cx="282" cy="1094"/>
                    <a:chOff x="2199" y="864"/>
                    <a:chExt cx="282" cy="1094"/>
                  </a:xfrm>
                </p:grpSpPr>
                <p:pic>
                  <p:nvPicPr>
                    <p:cNvPr id="8298" name="Picture 145"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74" name="Rectangle 146"/>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31" name="Group 147"/>
                  <p:cNvGrpSpPr>
                    <a:grpSpLocks/>
                  </p:cNvGrpSpPr>
                  <p:nvPr/>
                </p:nvGrpSpPr>
                <p:grpSpPr bwMode="auto">
                  <a:xfrm>
                    <a:off x="4416" y="2640"/>
                    <a:ext cx="282" cy="1090"/>
                    <a:chOff x="2199" y="864"/>
                    <a:chExt cx="282" cy="1090"/>
                  </a:xfrm>
                </p:grpSpPr>
                <p:pic>
                  <p:nvPicPr>
                    <p:cNvPr id="8296" name="Picture 148"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77" name="Rectangle 149"/>
                    <p:cNvSpPr>
                      <a:spLocks noChangeArrowheads="1"/>
                    </p:cNvSpPr>
                    <p:nvPr/>
                  </p:nvSpPr>
                  <p:spPr bwMode="blackWhite">
                    <a:xfrm>
                      <a:off x="2233"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32" name="Group 150"/>
                <p:cNvGrpSpPr>
                  <a:grpSpLocks/>
                </p:cNvGrpSpPr>
                <p:nvPr/>
              </p:nvGrpSpPr>
              <p:grpSpPr bwMode="auto">
                <a:xfrm>
                  <a:off x="2256" y="2976"/>
                  <a:ext cx="351" cy="708"/>
                  <a:chOff x="4416" y="2448"/>
                  <a:chExt cx="570" cy="1282"/>
                </a:xfrm>
              </p:grpSpPr>
              <p:grpSp>
                <p:nvGrpSpPr>
                  <p:cNvPr id="8234" name="Group 151"/>
                  <p:cNvGrpSpPr>
                    <a:grpSpLocks/>
                  </p:cNvGrpSpPr>
                  <p:nvPr/>
                </p:nvGrpSpPr>
                <p:grpSpPr bwMode="auto">
                  <a:xfrm>
                    <a:off x="4516" y="2448"/>
                    <a:ext cx="282" cy="1090"/>
                    <a:chOff x="2199" y="864"/>
                    <a:chExt cx="282" cy="1090"/>
                  </a:xfrm>
                </p:grpSpPr>
                <p:pic>
                  <p:nvPicPr>
                    <p:cNvPr id="8291" name="Picture 152"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81" name="Rectangle 153"/>
                    <p:cNvSpPr>
                      <a:spLocks noChangeArrowheads="1"/>
                    </p:cNvSpPr>
                    <p:nvPr/>
                  </p:nvSpPr>
                  <p:spPr bwMode="blackWhite">
                    <a:xfrm>
                      <a:off x="2234" y="1487"/>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36" name="Group 154"/>
                  <p:cNvGrpSpPr>
                    <a:grpSpLocks/>
                  </p:cNvGrpSpPr>
                  <p:nvPr/>
                </p:nvGrpSpPr>
                <p:grpSpPr bwMode="auto">
                  <a:xfrm>
                    <a:off x="4704" y="2544"/>
                    <a:ext cx="282" cy="1094"/>
                    <a:chOff x="2199" y="864"/>
                    <a:chExt cx="282" cy="1094"/>
                  </a:xfrm>
                </p:grpSpPr>
                <p:pic>
                  <p:nvPicPr>
                    <p:cNvPr id="8289" name="Picture 155"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84" name="Rectangle 156"/>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38" name="Group 157"/>
                  <p:cNvGrpSpPr>
                    <a:grpSpLocks/>
                  </p:cNvGrpSpPr>
                  <p:nvPr/>
                </p:nvGrpSpPr>
                <p:grpSpPr bwMode="auto">
                  <a:xfrm>
                    <a:off x="4416" y="2640"/>
                    <a:ext cx="282" cy="1090"/>
                    <a:chOff x="2199" y="864"/>
                    <a:chExt cx="282" cy="1090"/>
                  </a:xfrm>
                </p:grpSpPr>
                <p:pic>
                  <p:nvPicPr>
                    <p:cNvPr id="8287" name="Picture 158"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87" name="Rectangle 159"/>
                    <p:cNvSpPr>
                      <a:spLocks noChangeArrowheads="1"/>
                    </p:cNvSpPr>
                    <p:nvPr/>
                  </p:nvSpPr>
                  <p:spPr bwMode="blackWhite">
                    <a:xfrm>
                      <a:off x="2234" y="1487"/>
                      <a:ext cx="210"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39" name="Group 160"/>
                <p:cNvGrpSpPr>
                  <a:grpSpLocks/>
                </p:cNvGrpSpPr>
                <p:nvPr/>
              </p:nvGrpSpPr>
              <p:grpSpPr bwMode="auto">
                <a:xfrm>
                  <a:off x="2304" y="3072"/>
                  <a:ext cx="351" cy="655"/>
                  <a:chOff x="3024" y="3125"/>
                  <a:chExt cx="351" cy="655"/>
                </a:xfrm>
              </p:grpSpPr>
              <p:grpSp>
                <p:nvGrpSpPr>
                  <p:cNvPr id="8240" name="Group 161"/>
                  <p:cNvGrpSpPr>
                    <a:grpSpLocks/>
                  </p:cNvGrpSpPr>
                  <p:nvPr/>
                </p:nvGrpSpPr>
                <p:grpSpPr bwMode="auto">
                  <a:xfrm>
                    <a:off x="3201" y="3125"/>
                    <a:ext cx="174" cy="604"/>
                    <a:chOff x="2199" y="864"/>
                    <a:chExt cx="282" cy="1094"/>
                  </a:xfrm>
                </p:grpSpPr>
                <p:pic>
                  <p:nvPicPr>
                    <p:cNvPr id="8282" name="Picture 162"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91" name="Rectangle 163"/>
                    <p:cNvSpPr>
                      <a:spLocks noChangeArrowheads="1"/>
                    </p:cNvSpPr>
                    <p:nvPr/>
                  </p:nvSpPr>
                  <p:spPr bwMode="blackWhite">
                    <a:xfrm>
                      <a:off x="2233" y="1490"/>
                      <a:ext cx="208"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41" name="Group 164"/>
                  <p:cNvGrpSpPr>
                    <a:grpSpLocks/>
                  </p:cNvGrpSpPr>
                  <p:nvPr/>
                </p:nvGrpSpPr>
                <p:grpSpPr bwMode="auto">
                  <a:xfrm>
                    <a:off x="3024" y="3178"/>
                    <a:ext cx="174" cy="602"/>
                    <a:chOff x="2199" y="864"/>
                    <a:chExt cx="282" cy="1090"/>
                  </a:xfrm>
                </p:grpSpPr>
                <p:pic>
                  <p:nvPicPr>
                    <p:cNvPr id="8280" name="Picture 165"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94" name="Rectangle 166"/>
                    <p:cNvSpPr>
                      <a:spLocks noChangeArrowheads="1"/>
                    </p:cNvSpPr>
                    <p:nvPr/>
                  </p:nvSpPr>
                  <p:spPr bwMode="blackWhite">
                    <a:xfrm>
                      <a:off x="2233" y="1486"/>
                      <a:ext cx="206"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grpSp>
            <p:nvGrpSpPr>
              <p:cNvPr id="8243" name="Group 167"/>
              <p:cNvGrpSpPr>
                <a:grpSpLocks/>
              </p:cNvGrpSpPr>
              <p:nvPr/>
            </p:nvGrpSpPr>
            <p:grpSpPr bwMode="auto">
              <a:xfrm>
                <a:off x="4176" y="2784"/>
                <a:ext cx="447" cy="695"/>
                <a:chOff x="2160" y="2880"/>
                <a:chExt cx="495" cy="847"/>
              </a:xfrm>
            </p:grpSpPr>
            <p:grpSp>
              <p:nvGrpSpPr>
                <p:cNvPr id="8245" name="Group 168"/>
                <p:cNvGrpSpPr>
                  <a:grpSpLocks/>
                </p:cNvGrpSpPr>
                <p:nvPr/>
              </p:nvGrpSpPr>
              <p:grpSpPr bwMode="auto">
                <a:xfrm>
                  <a:off x="2160" y="2880"/>
                  <a:ext cx="351" cy="708"/>
                  <a:chOff x="4416" y="2448"/>
                  <a:chExt cx="570" cy="1282"/>
                </a:xfrm>
              </p:grpSpPr>
              <p:grpSp>
                <p:nvGrpSpPr>
                  <p:cNvPr id="8247" name="Group 169"/>
                  <p:cNvGrpSpPr>
                    <a:grpSpLocks/>
                  </p:cNvGrpSpPr>
                  <p:nvPr/>
                </p:nvGrpSpPr>
                <p:grpSpPr bwMode="auto">
                  <a:xfrm>
                    <a:off x="4516" y="2448"/>
                    <a:ext cx="282" cy="1090"/>
                    <a:chOff x="2199" y="864"/>
                    <a:chExt cx="282" cy="1090"/>
                  </a:xfrm>
                </p:grpSpPr>
                <p:pic>
                  <p:nvPicPr>
                    <p:cNvPr id="8273" name="Picture 170"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899" name="Rectangle 171"/>
                    <p:cNvSpPr>
                      <a:spLocks noChangeArrowheads="1"/>
                    </p:cNvSpPr>
                    <p:nvPr/>
                  </p:nvSpPr>
                  <p:spPr bwMode="blackWhite">
                    <a:xfrm>
                      <a:off x="2234"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48" name="Group 172"/>
                  <p:cNvGrpSpPr>
                    <a:grpSpLocks/>
                  </p:cNvGrpSpPr>
                  <p:nvPr/>
                </p:nvGrpSpPr>
                <p:grpSpPr bwMode="auto">
                  <a:xfrm>
                    <a:off x="4704" y="2544"/>
                    <a:ext cx="282" cy="1094"/>
                    <a:chOff x="2199" y="864"/>
                    <a:chExt cx="282" cy="1094"/>
                  </a:xfrm>
                </p:grpSpPr>
                <p:pic>
                  <p:nvPicPr>
                    <p:cNvPr id="8271" name="Picture 173"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02" name="Rectangle 174"/>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49" name="Group 175"/>
                  <p:cNvGrpSpPr>
                    <a:grpSpLocks/>
                  </p:cNvGrpSpPr>
                  <p:nvPr/>
                </p:nvGrpSpPr>
                <p:grpSpPr bwMode="auto">
                  <a:xfrm>
                    <a:off x="4416" y="2640"/>
                    <a:ext cx="282" cy="1090"/>
                    <a:chOff x="2199" y="864"/>
                    <a:chExt cx="282" cy="1090"/>
                  </a:xfrm>
                </p:grpSpPr>
                <p:pic>
                  <p:nvPicPr>
                    <p:cNvPr id="8269" name="Picture 176"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05" name="Rectangle 177"/>
                    <p:cNvSpPr>
                      <a:spLocks noChangeArrowheads="1"/>
                    </p:cNvSpPr>
                    <p:nvPr/>
                  </p:nvSpPr>
                  <p:spPr bwMode="blackWhite">
                    <a:xfrm>
                      <a:off x="2233"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50" name="Group 178"/>
                <p:cNvGrpSpPr>
                  <a:grpSpLocks/>
                </p:cNvGrpSpPr>
                <p:nvPr/>
              </p:nvGrpSpPr>
              <p:grpSpPr bwMode="auto">
                <a:xfrm>
                  <a:off x="2256" y="2976"/>
                  <a:ext cx="351" cy="708"/>
                  <a:chOff x="4416" y="2448"/>
                  <a:chExt cx="570" cy="1282"/>
                </a:xfrm>
              </p:grpSpPr>
              <p:grpSp>
                <p:nvGrpSpPr>
                  <p:cNvPr id="8251" name="Group 179"/>
                  <p:cNvGrpSpPr>
                    <a:grpSpLocks/>
                  </p:cNvGrpSpPr>
                  <p:nvPr/>
                </p:nvGrpSpPr>
                <p:grpSpPr bwMode="auto">
                  <a:xfrm>
                    <a:off x="4516" y="2448"/>
                    <a:ext cx="282" cy="1090"/>
                    <a:chOff x="2199" y="864"/>
                    <a:chExt cx="282" cy="1090"/>
                  </a:xfrm>
                </p:grpSpPr>
                <p:pic>
                  <p:nvPicPr>
                    <p:cNvPr id="8264" name="Picture 180"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09" name="Rectangle 181"/>
                    <p:cNvSpPr>
                      <a:spLocks noChangeArrowheads="1"/>
                    </p:cNvSpPr>
                    <p:nvPr/>
                  </p:nvSpPr>
                  <p:spPr bwMode="blackWhite">
                    <a:xfrm>
                      <a:off x="2234" y="1487"/>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52" name="Group 182"/>
                  <p:cNvGrpSpPr>
                    <a:grpSpLocks/>
                  </p:cNvGrpSpPr>
                  <p:nvPr/>
                </p:nvGrpSpPr>
                <p:grpSpPr bwMode="auto">
                  <a:xfrm>
                    <a:off x="4704" y="2544"/>
                    <a:ext cx="282" cy="1094"/>
                    <a:chOff x="2199" y="864"/>
                    <a:chExt cx="282" cy="1094"/>
                  </a:xfrm>
                </p:grpSpPr>
                <p:pic>
                  <p:nvPicPr>
                    <p:cNvPr id="8262" name="Picture 183"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12" name="Rectangle 184"/>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54" name="Group 185"/>
                  <p:cNvGrpSpPr>
                    <a:grpSpLocks/>
                  </p:cNvGrpSpPr>
                  <p:nvPr/>
                </p:nvGrpSpPr>
                <p:grpSpPr bwMode="auto">
                  <a:xfrm>
                    <a:off x="4416" y="2640"/>
                    <a:ext cx="282" cy="1090"/>
                    <a:chOff x="2199" y="864"/>
                    <a:chExt cx="282" cy="1090"/>
                  </a:xfrm>
                </p:grpSpPr>
                <p:pic>
                  <p:nvPicPr>
                    <p:cNvPr id="8260" name="Picture 186"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15" name="Rectangle 187"/>
                    <p:cNvSpPr>
                      <a:spLocks noChangeArrowheads="1"/>
                    </p:cNvSpPr>
                    <p:nvPr/>
                  </p:nvSpPr>
                  <p:spPr bwMode="blackWhite">
                    <a:xfrm>
                      <a:off x="2234" y="1487"/>
                      <a:ext cx="210"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56" name="Group 188"/>
                <p:cNvGrpSpPr>
                  <a:grpSpLocks/>
                </p:cNvGrpSpPr>
                <p:nvPr/>
              </p:nvGrpSpPr>
              <p:grpSpPr bwMode="auto">
                <a:xfrm>
                  <a:off x="2304" y="3072"/>
                  <a:ext cx="351" cy="655"/>
                  <a:chOff x="3024" y="3125"/>
                  <a:chExt cx="351" cy="655"/>
                </a:xfrm>
              </p:grpSpPr>
              <p:grpSp>
                <p:nvGrpSpPr>
                  <p:cNvPr id="8257" name="Group 189"/>
                  <p:cNvGrpSpPr>
                    <a:grpSpLocks/>
                  </p:cNvGrpSpPr>
                  <p:nvPr/>
                </p:nvGrpSpPr>
                <p:grpSpPr bwMode="auto">
                  <a:xfrm>
                    <a:off x="3201" y="3125"/>
                    <a:ext cx="174" cy="604"/>
                    <a:chOff x="2199" y="864"/>
                    <a:chExt cx="282" cy="1094"/>
                  </a:xfrm>
                </p:grpSpPr>
                <p:pic>
                  <p:nvPicPr>
                    <p:cNvPr id="8255" name="Picture 190"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19" name="Rectangle 191"/>
                    <p:cNvSpPr>
                      <a:spLocks noChangeArrowheads="1"/>
                    </p:cNvSpPr>
                    <p:nvPr/>
                  </p:nvSpPr>
                  <p:spPr bwMode="blackWhite">
                    <a:xfrm>
                      <a:off x="2233" y="1490"/>
                      <a:ext cx="208"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58" name="Group 192"/>
                  <p:cNvGrpSpPr>
                    <a:grpSpLocks/>
                  </p:cNvGrpSpPr>
                  <p:nvPr/>
                </p:nvGrpSpPr>
                <p:grpSpPr bwMode="auto">
                  <a:xfrm>
                    <a:off x="3024" y="3178"/>
                    <a:ext cx="174" cy="602"/>
                    <a:chOff x="2199" y="864"/>
                    <a:chExt cx="282" cy="1090"/>
                  </a:xfrm>
                </p:grpSpPr>
                <p:pic>
                  <p:nvPicPr>
                    <p:cNvPr id="8253" name="Picture 193"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22" name="Rectangle 194"/>
                    <p:cNvSpPr>
                      <a:spLocks noChangeArrowheads="1"/>
                    </p:cNvSpPr>
                    <p:nvPr/>
                  </p:nvSpPr>
                  <p:spPr bwMode="blackWhite">
                    <a:xfrm>
                      <a:off x="2233" y="1486"/>
                      <a:ext cx="206"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grpSp>
            <p:nvGrpSpPr>
              <p:cNvPr id="8259" name="Group 195"/>
              <p:cNvGrpSpPr>
                <a:grpSpLocks/>
              </p:cNvGrpSpPr>
              <p:nvPr/>
            </p:nvGrpSpPr>
            <p:grpSpPr bwMode="auto">
              <a:xfrm>
                <a:off x="3936" y="2928"/>
                <a:ext cx="447" cy="695"/>
                <a:chOff x="2160" y="2880"/>
                <a:chExt cx="495" cy="847"/>
              </a:xfrm>
            </p:grpSpPr>
            <p:grpSp>
              <p:nvGrpSpPr>
                <p:cNvPr id="8261" name="Group 196"/>
                <p:cNvGrpSpPr>
                  <a:grpSpLocks/>
                </p:cNvGrpSpPr>
                <p:nvPr/>
              </p:nvGrpSpPr>
              <p:grpSpPr bwMode="auto">
                <a:xfrm>
                  <a:off x="2160" y="2880"/>
                  <a:ext cx="351" cy="708"/>
                  <a:chOff x="4416" y="2448"/>
                  <a:chExt cx="570" cy="1282"/>
                </a:xfrm>
              </p:grpSpPr>
              <p:grpSp>
                <p:nvGrpSpPr>
                  <p:cNvPr id="8263" name="Group 197"/>
                  <p:cNvGrpSpPr>
                    <a:grpSpLocks/>
                  </p:cNvGrpSpPr>
                  <p:nvPr/>
                </p:nvGrpSpPr>
                <p:grpSpPr bwMode="auto">
                  <a:xfrm>
                    <a:off x="4516" y="2448"/>
                    <a:ext cx="282" cy="1090"/>
                    <a:chOff x="2199" y="864"/>
                    <a:chExt cx="282" cy="1090"/>
                  </a:xfrm>
                </p:grpSpPr>
                <p:pic>
                  <p:nvPicPr>
                    <p:cNvPr id="8246" name="Picture 198"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27" name="Rectangle 199"/>
                    <p:cNvSpPr>
                      <a:spLocks noChangeArrowheads="1"/>
                    </p:cNvSpPr>
                    <p:nvPr/>
                  </p:nvSpPr>
                  <p:spPr bwMode="blackWhite">
                    <a:xfrm>
                      <a:off x="2234"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65" name="Group 200"/>
                  <p:cNvGrpSpPr>
                    <a:grpSpLocks/>
                  </p:cNvGrpSpPr>
                  <p:nvPr/>
                </p:nvGrpSpPr>
                <p:grpSpPr bwMode="auto">
                  <a:xfrm>
                    <a:off x="4704" y="2544"/>
                    <a:ext cx="282" cy="1094"/>
                    <a:chOff x="2199" y="864"/>
                    <a:chExt cx="282" cy="1094"/>
                  </a:xfrm>
                </p:grpSpPr>
                <p:pic>
                  <p:nvPicPr>
                    <p:cNvPr id="8244" name="Picture 201"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30" name="Rectangle 202"/>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66" name="Group 203"/>
                  <p:cNvGrpSpPr>
                    <a:grpSpLocks/>
                  </p:cNvGrpSpPr>
                  <p:nvPr/>
                </p:nvGrpSpPr>
                <p:grpSpPr bwMode="auto">
                  <a:xfrm>
                    <a:off x="4416" y="2640"/>
                    <a:ext cx="282" cy="1090"/>
                    <a:chOff x="2199" y="864"/>
                    <a:chExt cx="282" cy="1090"/>
                  </a:xfrm>
                </p:grpSpPr>
                <p:pic>
                  <p:nvPicPr>
                    <p:cNvPr id="8242" name="Picture 20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33" name="Rectangle 205"/>
                    <p:cNvSpPr>
                      <a:spLocks noChangeArrowheads="1"/>
                    </p:cNvSpPr>
                    <p:nvPr/>
                  </p:nvSpPr>
                  <p:spPr bwMode="blackWhite">
                    <a:xfrm>
                      <a:off x="2233" y="1486"/>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67" name="Group 206"/>
                <p:cNvGrpSpPr>
                  <a:grpSpLocks/>
                </p:cNvGrpSpPr>
                <p:nvPr/>
              </p:nvGrpSpPr>
              <p:grpSpPr bwMode="auto">
                <a:xfrm>
                  <a:off x="2256" y="2976"/>
                  <a:ext cx="351" cy="708"/>
                  <a:chOff x="4416" y="2448"/>
                  <a:chExt cx="570" cy="1282"/>
                </a:xfrm>
              </p:grpSpPr>
              <p:grpSp>
                <p:nvGrpSpPr>
                  <p:cNvPr id="8268" name="Group 207"/>
                  <p:cNvGrpSpPr>
                    <a:grpSpLocks/>
                  </p:cNvGrpSpPr>
                  <p:nvPr/>
                </p:nvGrpSpPr>
                <p:grpSpPr bwMode="auto">
                  <a:xfrm>
                    <a:off x="4516" y="2448"/>
                    <a:ext cx="282" cy="1090"/>
                    <a:chOff x="2199" y="864"/>
                    <a:chExt cx="282" cy="1090"/>
                  </a:xfrm>
                </p:grpSpPr>
                <p:pic>
                  <p:nvPicPr>
                    <p:cNvPr id="8237" name="Picture 208"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37" name="Rectangle 209"/>
                    <p:cNvSpPr>
                      <a:spLocks noChangeArrowheads="1"/>
                    </p:cNvSpPr>
                    <p:nvPr/>
                  </p:nvSpPr>
                  <p:spPr bwMode="blackWhite">
                    <a:xfrm>
                      <a:off x="2234" y="1487"/>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70" name="Group 210"/>
                  <p:cNvGrpSpPr>
                    <a:grpSpLocks/>
                  </p:cNvGrpSpPr>
                  <p:nvPr/>
                </p:nvGrpSpPr>
                <p:grpSpPr bwMode="auto">
                  <a:xfrm>
                    <a:off x="4704" y="2544"/>
                    <a:ext cx="282" cy="1094"/>
                    <a:chOff x="2199" y="864"/>
                    <a:chExt cx="282" cy="1094"/>
                  </a:xfrm>
                </p:grpSpPr>
                <p:pic>
                  <p:nvPicPr>
                    <p:cNvPr id="8235" name="Picture 211"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40" name="Rectangle 212"/>
                    <p:cNvSpPr>
                      <a:spLocks noChangeArrowheads="1"/>
                    </p:cNvSpPr>
                    <p:nvPr/>
                  </p:nvSpPr>
                  <p:spPr bwMode="blackWhite">
                    <a:xfrm>
                      <a:off x="2233" y="1490"/>
                      <a:ext cx="209"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72" name="Group 213"/>
                  <p:cNvGrpSpPr>
                    <a:grpSpLocks/>
                  </p:cNvGrpSpPr>
                  <p:nvPr/>
                </p:nvGrpSpPr>
                <p:grpSpPr bwMode="auto">
                  <a:xfrm>
                    <a:off x="4416" y="2640"/>
                    <a:ext cx="282" cy="1090"/>
                    <a:chOff x="2199" y="864"/>
                    <a:chExt cx="282" cy="1090"/>
                  </a:xfrm>
                </p:grpSpPr>
                <p:pic>
                  <p:nvPicPr>
                    <p:cNvPr id="8233" name="Picture 214"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43" name="Rectangle 215"/>
                    <p:cNvSpPr>
                      <a:spLocks noChangeArrowheads="1"/>
                    </p:cNvSpPr>
                    <p:nvPr/>
                  </p:nvSpPr>
                  <p:spPr bwMode="blackWhite">
                    <a:xfrm>
                      <a:off x="2234" y="1487"/>
                      <a:ext cx="210"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nvGrpSpPr>
                <p:cNvPr id="8274" name="Group 216"/>
                <p:cNvGrpSpPr>
                  <a:grpSpLocks/>
                </p:cNvGrpSpPr>
                <p:nvPr/>
              </p:nvGrpSpPr>
              <p:grpSpPr bwMode="auto">
                <a:xfrm>
                  <a:off x="2304" y="3072"/>
                  <a:ext cx="351" cy="655"/>
                  <a:chOff x="3024" y="3125"/>
                  <a:chExt cx="351" cy="655"/>
                </a:xfrm>
              </p:grpSpPr>
              <p:grpSp>
                <p:nvGrpSpPr>
                  <p:cNvPr id="8275" name="Group 217"/>
                  <p:cNvGrpSpPr>
                    <a:grpSpLocks/>
                  </p:cNvGrpSpPr>
                  <p:nvPr/>
                </p:nvGrpSpPr>
                <p:grpSpPr bwMode="auto">
                  <a:xfrm>
                    <a:off x="3201" y="3125"/>
                    <a:ext cx="174" cy="604"/>
                    <a:chOff x="2199" y="864"/>
                    <a:chExt cx="282" cy="1094"/>
                  </a:xfrm>
                </p:grpSpPr>
                <p:pic>
                  <p:nvPicPr>
                    <p:cNvPr id="8228" name="Picture 218"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47" name="Rectangle 219"/>
                    <p:cNvSpPr>
                      <a:spLocks noChangeArrowheads="1"/>
                    </p:cNvSpPr>
                    <p:nvPr/>
                  </p:nvSpPr>
                  <p:spPr bwMode="blackWhite">
                    <a:xfrm>
                      <a:off x="2233" y="1490"/>
                      <a:ext cx="208"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nvGrpSpPr>
                  <p:cNvPr id="8276" name="Group 220"/>
                  <p:cNvGrpSpPr>
                    <a:grpSpLocks/>
                  </p:cNvGrpSpPr>
                  <p:nvPr/>
                </p:nvGrpSpPr>
                <p:grpSpPr bwMode="auto">
                  <a:xfrm>
                    <a:off x="3024" y="3178"/>
                    <a:ext cx="174" cy="602"/>
                    <a:chOff x="2199" y="864"/>
                    <a:chExt cx="282" cy="1090"/>
                  </a:xfrm>
                </p:grpSpPr>
                <p:pic>
                  <p:nvPicPr>
                    <p:cNvPr id="8226" name="Picture 221" descr="peop040"/>
                    <p:cNvPicPr>
                      <a:picLocks noChangeAspect="1" noChangeArrowheads="1"/>
                    </p:cNvPicPr>
                    <p:nvPr/>
                  </p:nvPicPr>
                  <p:blipFill>
                    <a:blip r:embed="rId5" cstate="print"/>
                    <a:srcRect/>
                    <a:stretch>
                      <a:fillRect/>
                    </a:stretch>
                  </p:blipFill>
                  <p:spPr bwMode="auto">
                    <a:xfrm>
                      <a:off x="2199" y="864"/>
                      <a:ext cx="282" cy="672"/>
                    </a:xfrm>
                    <a:prstGeom prst="rect">
                      <a:avLst/>
                    </a:prstGeom>
                    <a:noFill/>
                    <a:ln w="9525">
                      <a:noFill/>
                      <a:miter lim="800000"/>
                      <a:headEnd/>
                      <a:tailEnd/>
                    </a:ln>
                  </p:spPr>
                </p:pic>
                <p:sp>
                  <p:nvSpPr>
                    <p:cNvPr id="73950" name="Rectangle 222"/>
                    <p:cNvSpPr>
                      <a:spLocks noChangeArrowheads="1"/>
                    </p:cNvSpPr>
                    <p:nvPr/>
                  </p:nvSpPr>
                  <p:spPr bwMode="blackWhite">
                    <a:xfrm>
                      <a:off x="2233" y="1486"/>
                      <a:ext cx="206" cy="468"/>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endParaRPr lang="en-US" sz="1600">
                        <a:effectLst>
                          <a:outerShdw blurRad="38100" dist="38100" dir="2700000" algn="tl">
                            <a:srgbClr val="C0C0C0"/>
                          </a:outerShdw>
                        </a:effectLst>
                        <a:cs typeface="Times New Roman" pitchFamily="18" charset="0"/>
                      </a:endParaRPr>
                    </a:p>
                  </p:txBody>
                </p:sp>
              </p:grpSp>
            </p:grpSp>
          </p:grpSp>
        </p:grpSp>
      </p:grpSp>
      <p:sp>
        <p:nvSpPr>
          <p:cNvPr id="223" name="Rectangle 2"/>
          <p:cNvSpPr txBox="1">
            <a:spLocks noChangeArrowheads="1"/>
          </p:cNvSpPr>
          <p:nvPr/>
        </p:nvSpPr>
        <p:spPr bwMode="auto">
          <a:xfrm>
            <a:off x="823913" y="379413"/>
            <a:ext cx="7710487" cy="941387"/>
          </a:xfrm>
          <a:prstGeom prst="rect">
            <a:avLst/>
          </a:prstGeom>
          <a:noFill/>
          <a:ln w="9525">
            <a:noFill/>
            <a:miter lim="800000"/>
            <a:headEnd/>
            <a:tailEnd/>
          </a:ln>
        </p:spPr>
        <p:txBody>
          <a:bodyPr lIns="0" tIns="0" rIns="0" bIns="0"/>
          <a:lstStyle/>
          <a:p>
            <a:pPr algn="l">
              <a:lnSpc>
                <a:spcPct val="100000"/>
              </a:lnSpc>
              <a:spcBef>
                <a:spcPct val="0"/>
              </a:spcBef>
              <a:buClrTx/>
              <a:defRPr/>
            </a:pPr>
            <a:r>
              <a:rPr lang="en-US" sz="2400" kern="0">
                <a:latin typeface="+mj-lt"/>
                <a:ea typeface="+mj-ea"/>
                <a:cs typeface="+mj-cs"/>
              </a:rPr>
              <a:t>Parallel Statement Queuing</a:t>
            </a:r>
            <a:endParaRPr lang="en-US" sz="2400" kern="0" dirty="0">
              <a:latin typeface="+mj-lt"/>
              <a:ea typeface="+mj-ea"/>
              <a:cs typeface="+mj-cs"/>
            </a:endParaRPr>
          </a:p>
        </p:txBody>
      </p:sp>
      <p:sp>
        <p:nvSpPr>
          <p:cNvPr id="224" name="Content Placeholder 41"/>
          <p:cNvSpPr txBox="1">
            <a:spLocks/>
          </p:cNvSpPr>
          <p:nvPr/>
        </p:nvSpPr>
        <p:spPr>
          <a:xfrm>
            <a:off x="847725" y="962025"/>
            <a:ext cx="7537450" cy="4343400"/>
          </a:xfrm>
          <a:prstGeom prst="rect">
            <a:avLst/>
          </a:prstGeom>
        </p:spPr>
        <p:txBody>
          <a:bodyPr lIns="0" tIns="0"/>
          <a:lstStyle/>
          <a:p>
            <a:pPr marL="227013" indent="-227013" algn="l">
              <a:lnSpc>
                <a:spcPct val="100000"/>
              </a:lnSpc>
              <a:spcBef>
                <a:spcPct val="20000"/>
              </a:spcBef>
              <a:buClr>
                <a:schemeClr val="tx2"/>
              </a:buClr>
              <a:buFont typeface="Times" pitchFamily="18" charset="0"/>
              <a:buNone/>
              <a:defRPr/>
            </a:pPr>
            <a:r>
              <a:rPr lang="en-US" sz="1800" kern="0" dirty="0">
                <a:latin typeface="+mn-lt"/>
              </a:rPr>
              <a:t>Enhancement addressing:</a:t>
            </a:r>
          </a:p>
          <a:p>
            <a:pPr marL="227013" indent="-227013" algn="l">
              <a:lnSpc>
                <a:spcPct val="100000"/>
              </a:lnSpc>
              <a:spcBef>
                <a:spcPct val="20000"/>
              </a:spcBef>
              <a:buClr>
                <a:schemeClr val="tx2"/>
              </a:buClr>
              <a:buFont typeface="Times" pitchFamily="18" charset="0"/>
              <a:buChar char="•"/>
              <a:defRPr/>
            </a:pPr>
            <a:r>
              <a:rPr lang="en-US" sz="1800" b="0" kern="0" dirty="0">
                <a:latin typeface="+mn-lt"/>
              </a:rPr>
              <a:t>Not enough PX server processes can result in statement running serial</a:t>
            </a:r>
          </a:p>
          <a:p>
            <a:pPr marL="227013" indent="-227013" algn="l">
              <a:lnSpc>
                <a:spcPct val="100000"/>
              </a:lnSpc>
              <a:spcBef>
                <a:spcPct val="20000"/>
              </a:spcBef>
              <a:buClr>
                <a:schemeClr val="tx2"/>
              </a:buClr>
              <a:buFont typeface="Times" pitchFamily="18" charset="0"/>
              <a:buChar char="•"/>
              <a:defRPr/>
            </a:pPr>
            <a:r>
              <a:rPr lang="en-US" sz="1800" b="0" kern="0" dirty="0">
                <a:latin typeface="+mn-lt"/>
              </a:rPr>
              <a:t>Too many PX server processes can thrash the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209"/>
                                        </p:tgtEl>
                                        <p:attrNameLst>
                                          <p:attrName>style.visibility</p:attrName>
                                        </p:attrNameLst>
                                      </p:cBhvr>
                                      <p:to>
                                        <p:strVal val="visible"/>
                                      </p:to>
                                    </p:set>
                                    <p:animEffect transition="in" filter="wipe(up)">
                                      <p:cBhvr>
                                        <p:cTn id="12"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br>
              <a:rPr lang="en-US" dirty="0" smtClean="0"/>
            </a:br>
            <a:r>
              <a:rPr lang="en-US" sz="2000" dirty="0" smtClean="0">
                <a:solidFill>
                  <a:schemeClr val="tx2"/>
                </a:solidFill>
              </a:rPr>
              <a:t>Crucial </a:t>
            </a:r>
            <a:r>
              <a:rPr lang="en-US" sz="2000" dirty="0" smtClean="0">
                <a:solidFill>
                  <a:schemeClr val="tx2"/>
                </a:solidFill>
              </a:rPr>
              <a:t>for “all” 11g R2  PX features</a:t>
            </a:r>
            <a:endParaRPr lang="en-US" dirty="0">
              <a:solidFill>
                <a:schemeClr val="tx2"/>
              </a:solidFill>
            </a:endParaRPr>
          </a:p>
        </p:txBody>
      </p:sp>
      <p:graphicFrame>
        <p:nvGraphicFramePr>
          <p:cNvPr id="6" name="Group 150"/>
          <p:cNvGraphicFramePr>
            <a:graphicFrameLocks noGrp="1"/>
          </p:cNvGraphicFramePr>
          <p:nvPr/>
        </p:nvGraphicFramePr>
        <p:xfrm>
          <a:off x="282575" y="1635125"/>
          <a:ext cx="8591550" cy="3649984"/>
        </p:xfrm>
        <a:graphic>
          <a:graphicData uri="http://schemas.openxmlformats.org/drawingml/2006/table">
            <a:tbl>
              <a:tblPr/>
              <a:tblGrid>
                <a:gridCol w="4251325"/>
                <a:gridCol w="1984375"/>
                <a:gridCol w="2355850"/>
              </a:tblGrid>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2000" b="0" i="0" u="none" strike="noStrike" cap="none" normalizeH="0" baseline="0" dirty="0" smtClean="0">
                          <a:ln>
                            <a:noFill/>
                          </a:ln>
                          <a:solidFill>
                            <a:schemeClr val="bg1"/>
                          </a:solidFill>
                          <a:effectLst/>
                          <a:latin typeface="Arial" charset="0"/>
                        </a:rPr>
                        <a:t>Parameter</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2000" b="0" i="0" u="none" strike="noStrike" cap="none" normalizeH="0" baseline="0" dirty="0" smtClean="0">
                          <a:ln>
                            <a:noFill/>
                          </a:ln>
                          <a:solidFill>
                            <a:schemeClr val="bg1"/>
                          </a:solidFill>
                          <a:effectLst/>
                          <a:latin typeface="Arial" charset="0"/>
                        </a:rPr>
                        <a:t>Default Value</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2000" b="0" i="0" u="none" strike="noStrike" cap="none" normalizeH="0" baseline="0" smtClean="0">
                          <a:ln>
                            <a:noFill/>
                          </a:ln>
                          <a:solidFill>
                            <a:schemeClr val="bg1"/>
                          </a:solidFill>
                          <a:effectLst/>
                          <a:latin typeface="Arial" charset="0"/>
                        </a:rPr>
                        <a:t>Description </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PARALLEL_DEGREE_POLICY</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“MANUAL”</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400" b="0" i="0" u="none" strike="noStrike" cap="none" normalizeH="0" baseline="0" dirty="0" smtClean="0">
                          <a:ln>
                            <a:noFill/>
                          </a:ln>
                          <a:solidFill>
                            <a:schemeClr val="tx1"/>
                          </a:solidFill>
                          <a:effectLst/>
                          <a:latin typeface="Arial" charset="0"/>
                        </a:rPr>
                        <a:t>Specifies if Auto DOP, Queuing, &amp; In-memory PE are enabled</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PARALLEL_DEGREE_LIMIT</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“CPU”</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400" b="0" i="0" u="none" strike="noStrike" cap="none" normalizeH="0" baseline="0" dirty="0" smtClean="0">
                          <a:ln>
                            <a:noFill/>
                          </a:ln>
                          <a:solidFill>
                            <a:schemeClr val="tx1"/>
                          </a:solidFill>
                          <a:effectLst/>
                          <a:latin typeface="Arial" charset="0"/>
                        </a:rPr>
                        <a:t>Max DOP that can be granted with Auto DOP </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PARALLEL_MIN_TIME_THRESHOLD</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“AUTO”</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400" b="0" i="0" u="none" strike="noStrike" cap="none" normalizeH="0" baseline="0" smtClean="0">
                          <a:ln>
                            <a:noFill/>
                          </a:ln>
                          <a:solidFill>
                            <a:schemeClr val="tx1"/>
                          </a:solidFill>
                          <a:effectLst/>
                          <a:latin typeface="Arial" charset="0"/>
                        </a:rPr>
                        <a:t>Specifies min execution time a statement should have before AUTO DOP will kick in </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600" b="0" i="0" u="none" strike="noStrike" cap="none" normalizeH="0" baseline="0" dirty="0" smtClean="0">
                          <a:ln>
                            <a:noFill/>
                          </a:ln>
                          <a:solidFill>
                            <a:schemeClr val="tx1"/>
                          </a:solidFill>
                          <a:effectLst/>
                          <a:latin typeface="Arial" charset="0"/>
                        </a:rPr>
                        <a:t>PARALLEL_SERVERS_TARGET</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400" b="0" i="0" u="none" strike="noStrike" cap="none" normalizeH="0" baseline="0" smtClean="0">
                          <a:ln>
                            <a:noFill/>
                          </a:ln>
                          <a:solidFill>
                            <a:schemeClr val="tx1"/>
                          </a:solidFill>
                          <a:effectLst/>
                          <a:latin typeface="Arial" charset="0"/>
                        </a:rPr>
                        <a:t>4*CPU_COUNT* PARALLEL_THREADS_PER_CPU * ACTIVE_INSTANCES</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Times" pitchFamily="18" charset="0"/>
                        <a:buNone/>
                        <a:tabLst/>
                      </a:pPr>
                      <a:r>
                        <a:rPr kumimoji="0" lang="en-US" sz="1400" b="0" i="0" u="none" strike="noStrike" cap="none" normalizeH="0" baseline="0" dirty="0" smtClean="0">
                          <a:ln>
                            <a:noFill/>
                          </a:ln>
                          <a:solidFill>
                            <a:schemeClr val="tx1"/>
                          </a:solidFill>
                          <a:effectLst/>
                          <a:latin typeface="Arial" charset="0"/>
                        </a:rPr>
                        <a:t>Specifies # of parallel processes allowed to run parallel </a:t>
                      </a:r>
                      <a:r>
                        <a:rPr kumimoji="0" lang="en-US" sz="1400" b="0" i="0" u="none" strike="noStrike" cap="none" normalizeH="0" baseline="0" dirty="0" err="1" smtClean="0">
                          <a:ln>
                            <a:noFill/>
                          </a:ln>
                          <a:solidFill>
                            <a:schemeClr val="tx1"/>
                          </a:solidFill>
                          <a:effectLst/>
                          <a:latin typeface="Arial" charset="0"/>
                        </a:rPr>
                        <a:t>stmts</a:t>
                      </a:r>
                      <a:r>
                        <a:rPr kumimoji="0" lang="en-US" sz="1400" b="0" i="0" u="none" strike="noStrike" cap="none" normalizeH="0" baseline="0" dirty="0" smtClean="0">
                          <a:ln>
                            <a:noFill/>
                          </a:ln>
                          <a:solidFill>
                            <a:schemeClr val="tx1"/>
                          </a:solidFill>
                          <a:effectLst/>
                          <a:latin typeface="Arial" charset="0"/>
                        </a:rPr>
                        <a:t> before queuing will be use </a:t>
                      </a:r>
                    </a:p>
                  </a:txBody>
                  <a:tcPr marL="92075" marR="92075" marT="46038" marB="460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number of Parallel Statements</a:t>
            </a:r>
            <a:endParaRPr lang="en-US" dirty="0"/>
          </a:p>
        </p:txBody>
      </p:sp>
      <p:sp>
        <p:nvSpPr>
          <p:cNvPr id="3" name="Content Placeholder 2"/>
          <p:cNvSpPr>
            <a:spLocks noGrp="1"/>
          </p:cNvSpPr>
          <p:nvPr>
            <p:ph idx="1"/>
          </p:nvPr>
        </p:nvSpPr>
        <p:spPr>
          <a:xfrm>
            <a:off x="876300" y="1600200"/>
            <a:ext cx="7537450" cy="1724025"/>
          </a:xfrm>
        </p:spPr>
        <p:txBody>
          <a:bodyPr/>
          <a:lstStyle/>
          <a:p>
            <a:r>
              <a:rPr lang="en-US" dirty="0" smtClean="0">
                <a:cs typeface="Courier New" pitchFamily="49" charset="0"/>
              </a:rPr>
              <a:t>Controlled by </a:t>
            </a:r>
            <a:r>
              <a:rPr lang="en-US" dirty="0" err="1" smtClean="0">
                <a:cs typeface="Courier New" pitchFamily="49" charset="0"/>
              </a:rPr>
              <a:t>parallel_min_time_threshold</a:t>
            </a:r>
            <a:endParaRPr lang="en-US" dirty="0" smtClean="0">
              <a:cs typeface="Courier New" pitchFamily="49" charset="0"/>
            </a:endParaRPr>
          </a:p>
          <a:p>
            <a:r>
              <a:rPr lang="en-US" dirty="0" smtClean="0">
                <a:cs typeface="Courier New" pitchFamily="49" charset="0"/>
              </a:rPr>
              <a:t>Based on estimated execution time</a:t>
            </a:r>
          </a:p>
          <a:p>
            <a:r>
              <a:rPr lang="en-US" dirty="0" smtClean="0">
                <a:cs typeface="Courier New" pitchFamily="49" charset="0"/>
              </a:rPr>
              <a:t>Default = 10 seconds</a:t>
            </a:r>
          </a:p>
          <a:p>
            <a:r>
              <a:rPr lang="en-US" dirty="0" smtClean="0">
                <a:cs typeface="Courier New" pitchFamily="49" charset="0"/>
              </a:rPr>
              <a:t>Slide the bar to throttle…</a:t>
            </a:r>
          </a:p>
          <a:p>
            <a:endParaRPr lang="en-US" b="1" dirty="0" smtClean="0">
              <a:cs typeface="Courier New" pitchFamily="49" charset="0"/>
            </a:endParaRPr>
          </a:p>
          <a:p>
            <a:pPr>
              <a:buNone/>
            </a:pPr>
            <a:endParaRPr lang="en-US" b="1" dirty="0" smtClean="0">
              <a:cs typeface="Courier New" pitchFamily="49" charset="0"/>
            </a:endParaRPr>
          </a:p>
          <a:p>
            <a:endParaRPr lang="en-US" b="1" dirty="0" smtClean="0">
              <a:cs typeface="Courier New" pitchFamily="49" charset="0"/>
            </a:endParaRPr>
          </a:p>
          <a:p>
            <a:endParaRPr lang="en-US" b="1" dirty="0" smtClean="0">
              <a:cs typeface="Courier New" pitchFamily="49" charset="0"/>
            </a:endParaRPr>
          </a:p>
          <a:p>
            <a:endParaRPr lang="en-US" b="1" dirty="0" smtClean="0">
              <a:cs typeface="Courier New" pitchFamily="49" charset="0"/>
            </a:endParaRPr>
          </a:p>
        </p:txBody>
      </p:sp>
      <p:cxnSp>
        <p:nvCxnSpPr>
          <p:cNvPr id="5" name="Straight Connector 4"/>
          <p:cNvCxnSpPr/>
          <p:nvPr/>
        </p:nvCxnSpPr>
        <p:spPr bwMode="auto">
          <a:xfrm>
            <a:off x="1628775" y="4524375"/>
            <a:ext cx="5419725" cy="0"/>
          </a:xfrm>
          <a:prstGeom prst="line">
            <a:avLst/>
          </a:prstGeom>
          <a:noFill/>
          <a:ln w="76200" cap="flat" cmpd="sng" algn="ctr">
            <a:solidFill>
              <a:schemeClr val="bg2"/>
            </a:solidFill>
            <a:prstDash val="solid"/>
            <a:round/>
            <a:headEnd type="none" w="med" len="med"/>
            <a:tailEnd type="none" w="med" len="med"/>
          </a:ln>
          <a:effectLst/>
        </p:spPr>
      </p:cxnSp>
      <p:cxnSp>
        <p:nvCxnSpPr>
          <p:cNvPr id="7" name="Straight Connector 6"/>
          <p:cNvCxnSpPr/>
          <p:nvPr/>
        </p:nvCxnSpPr>
        <p:spPr bwMode="auto">
          <a:xfrm rot="5400000">
            <a:off x="1452563" y="4500563"/>
            <a:ext cx="352425" cy="0"/>
          </a:xfrm>
          <a:prstGeom prst="line">
            <a:avLst/>
          </a:prstGeom>
          <a:noFill/>
          <a:ln w="57150" cap="flat" cmpd="sng" algn="ctr">
            <a:solidFill>
              <a:schemeClr val="bg2"/>
            </a:solidFill>
            <a:prstDash val="solid"/>
            <a:round/>
            <a:headEnd type="none" w="med" len="med"/>
            <a:tailEnd type="none" w="med" len="med"/>
          </a:ln>
          <a:effectLst/>
        </p:spPr>
      </p:cxnSp>
      <p:cxnSp>
        <p:nvCxnSpPr>
          <p:cNvPr id="8" name="Straight Connector 7"/>
          <p:cNvCxnSpPr/>
          <p:nvPr/>
        </p:nvCxnSpPr>
        <p:spPr bwMode="auto">
          <a:xfrm rot="5400000">
            <a:off x="6853240" y="4500563"/>
            <a:ext cx="352425" cy="0"/>
          </a:xfrm>
          <a:prstGeom prst="line">
            <a:avLst/>
          </a:prstGeom>
          <a:noFill/>
          <a:ln w="57150" cap="flat" cmpd="sng" algn="ctr">
            <a:solidFill>
              <a:schemeClr val="bg2"/>
            </a:solidFill>
            <a:prstDash val="solid"/>
            <a:round/>
            <a:headEnd type="none" w="med" len="med"/>
            <a:tailEnd type="none" w="med" len="med"/>
          </a:ln>
          <a:effectLst/>
        </p:spPr>
      </p:cxnSp>
      <p:cxnSp>
        <p:nvCxnSpPr>
          <p:cNvPr id="9" name="Straight Connector 8"/>
          <p:cNvCxnSpPr/>
          <p:nvPr/>
        </p:nvCxnSpPr>
        <p:spPr bwMode="auto">
          <a:xfrm rot="5400000">
            <a:off x="3281363" y="4500563"/>
            <a:ext cx="352425" cy="0"/>
          </a:xfrm>
          <a:prstGeom prst="line">
            <a:avLst/>
          </a:prstGeom>
          <a:noFill/>
          <a:ln w="57150" cap="flat" cmpd="sng" algn="ctr">
            <a:solidFill>
              <a:schemeClr val="bg2"/>
            </a:solidFill>
            <a:prstDash val="solid"/>
            <a:round/>
            <a:headEnd type="none" w="med" len="med"/>
            <a:tailEnd type="none" w="med" len="med"/>
          </a:ln>
          <a:effectLst/>
        </p:spPr>
      </p:cxnSp>
      <p:cxnSp>
        <p:nvCxnSpPr>
          <p:cNvPr id="10" name="Straight Connector 9"/>
          <p:cNvCxnSpPr/>
          <p:nvPr/>
        </p:nvCxnSpPr>
        <p:spPr bwMode="auto">
          <a:xfrm rot="5400000">
            <a:off x="5024438" y="4500563"/>
            <a:ext cx="352425" cy="0"/>
          </a:xfrm>
          <a:prstGeom prst="line">
            <a:avLst/>
          </a:prstGeom>
          <a:noFill/>
          <a:ln w="57150" cap="flat" cmpd="sng" algn="ctr">
            <a:solidFill>
              <a:schemeClr val="bg2"/>
            </a:solidFill>
            <a:prstDash val="solid"/>
            <a:round/>
            <a:headEnd type="none" w="med" len="med"/>
            <a:tailEnd type="none" w="med" len="med"/>
          </a:ln>
          <a:effectLst/>
        </p:spPr>
      </p:cxnSp>
      <p:sp>
        <p:nvSpPr>
          <p:cNvPr id="11" name="Rectangle 10"/>
          <p:cNvSpPr/>
          <p:nvPr/>
        </p:nvSpPr>
        <p:spPr bwMode="auto">
          <a:xfrm>
            <a:off x="1924050" y="4295775"/>
            <a:ext cx="209550" cy="447675"/>
          </a:xfrm>
          <a:prstGeom prst="rect">
            <a:avLst/>
          </a:prstGeom>
          <a:solidFill>
            <a:schemeClr val="tx2"/>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1471749" y="3819525"/>
            <a:ext cx="327334"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3229216" y="3819525"/>
            <a:ext cx="470000" cy="369332"/>
          </a:xfrm>
          <a:prstGeom prst="rect">
            <a:avLst/>
          </a:prstGeom>
          <a:noFill/>
        </p:spPr>
        <p:txBody>
          <a:bodyPr wrap="none" rtlCol="0">
            <a:spAutoFit/>
          </a:bodyPr>
          <a:lstStyle/>
          <a:p>
            <a:r>
              <a:rPr lang="en-US" dirty="0" smtClean="0"/>
              <a:t>60</a:t>
            </a:r>
            <a:endParaRPr lang="en-US" dirty="0"/>
          </a:p>
        </p:txBody>
      </p:sp>
      <p:sp>
        <p:nvSpPr>
          <p:cNvPr id="14" name="TextBox 13"/>
          <p:cNvSpPr txBox="1"/>
          <p:nvPr/>
        </p:nvSpPr>
        <p:spPr>
          <a:xfrm>
            <a:off x="4881907" y="3819525"/>
            <a:ext cx="612668" cy="369332"/>
          </a:xfrm>
          <a:prstGeom prst="rect">
            <a:avLst/>
          </a:prstGeom>
          <a:noFill/>
        </p:spPr>
        <p:txBody>
          <a:bodyPr wrap="none" rtlCol="0">
            <a:spAutoFit/>
          </a:bodyPr>
          <a:lstStyle/>
          <a:p>
            <a:r>
              <a:rPr lang="en-US" dirty="0" smtClean="0"/>
              <a:t>120</a:t>
            </a:r>
            <a:endParaRPr lang="en-US" dirty="0"/>
          </a:p>
        </p:txBody>
      </p:sp>
      <p:sp>
        <p:nvSpPr>
          <p:cNvPr id="15" name="TextBox 14"/>
          <p:cNvSpPr txBox="1"/>
          <p:nvPr/>
        </p:nvSpPr>
        <p:spPr>
          <a:xfrm>
            <a:off x="6729757" y="3819525"/>
            <a:ext cx="612668" cy="369332"/>
          </a:xfrm>
          <a:prstGeom prst="rect">
            <a:avLst/>
          </a:prstGeom>
          <a:noFill/>
        </p:spPr>
        <p:txBody>
          <a:bodyPr wrap="none" rtlCol="0">
            <a:spAutoFit/>
          </a:bodyPr>
          <a:lstStyle/>
          <a:p>
            <a:r>
              <a:rPr lang="en-US" dirty="0" smtClean="0"/>
              <a:t>180</a:t>
            </a:r>
            <a:endParaRPr lang="en-US" dirty="0"/>
          </a:p>
        </p:txBody>
      </p:sp>
      <p:sp>
        <p:nvSpPr>
          <p:cNvPr id="16" name="TextBox 15"/>
          <p:cNvSpPr txBox="1"/>
          <p:nvPr/>
        </p:nvSpPr>
        <p:spPr>
          <a:xfrm>
            <a:off x="3641851" y="4733925"/>
            <a:ext cx="4886466" cy="1286506"/>
          </a:xfrm>
          <a:prstGeom prst="rect">
            <a:avLst/>
          </a:prstGeom>
          <a:noFill/>
        </p:spPr>
        <p:txBody>
          <a:bodyPr wrap="none" rtlCol="0">
            <a:spAutoFit/>
          </a:bodyPr>
          <a:lstStyle/>
          <a:p>
            <a:pPr algn="l">
              <a:buClr>
                <a:schemeClr val="tx2"/>
              </a:buClr>
              <a:buFont typeface="Arial" pitchFamily="34" charset="0"/>
              <a:buChar char="•"/>
            </a:pPr>
            <a:r>
              <a:rPr lang="en-US" sz="2400" b="0" dirty="0" smtClean="0"/>
              <a:t> </a:t>
            </a:r>
            <a:r>
              <a:rPr lang="en-US" b="0" dirty="0" smtClean="0"/>
              <a:t>Increase threshold</a:t>
            </a:r>
          </a:p>
          <a:p>
            <a:pPr algn="l">
              <a:buClr>
                <a:schemeClr val="tx2"/>
              </a:buClr>
              <a:buFont typeface="Arial" pitchFamily="34" charset="0"/>
              <a:buChar char="•"/>
            </a:pPr>
            <a:r>
              <a:rPr lang="en-US" b="0" dirty="0" smtClean="0"/>
              <a:t> Fewer statements evaluated for PX</a:t>
            </a:r>
          </a:p>
          <a:p>
            <a:pPr algn="l">
              <a:buClr>
                <a:schemeClr val="tx2"/>
              </a:buClr>
              <a:buFont typeface="Arial" pitchFamily="34" charset="0"/>
              <a:buChar char="•"/>
            </a:pPr>
            <a:r>
              <a:rPr lang="en-US" b="0" dirty="0" smtClean="0"/>
              <a:t> No impact on calculated </a:t>
            </a:r>
            <a:r>
              <a:rPr lang="en-US" b="0" dirty="0" err="1" smtClean="0"/>
              <a:t>autoDOP</a:t>
            </a:r>
            <a:r>
              <a:rPr lang="en-US" b="0" dirty="0" smtClean="0"/>
              <a:t> value</a:t>
            </a:r>
            <a:endParaRPr lang="en-US"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Extreme DOPs</a:t>
            </a:r>
            <a:br>
              <a:rPr lang="en-US" dirty="0" smtClean="0"/>
            </a:br>
            <a:r>
              <a:rPr lang="en-US" sz="2000" dirty="0" smtClean="0">
                <a:solidFill>
                  <a:srgbClr val="FF0000"/>
                </a:solidFill>
              </a:rPr>
              <a:t>Setting a system wide parameter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By setting </a:t>
            </a:r>
            <a:r>
              <a:rPr lang="en-US" dirty="0" err="1" smtClean="0"/>
              <a:t>parallel_degree_limit</a:t>
            </a:r>
            <a:r>
              <a:rPr lang="en-US" dirty="0" smtClean="0"/>
              <a:t> you CAP the maximum degree ANY statement can run with on the system</a:t>
            </a:r>
          </a:p>
          <a:p>
            <a:r>
              <a:rPr lang="en-US" dirty="0" smtClean="0"/>
              <a:t>Default setting is Default DOP which means no statement ever runs at a higher DOP than Default DOP</a:t>
            </a:r>
          </a:p>
          <a:p>
            <a:r>
              <a:rPr lang="en-US" dirty="0" smtClean="0"/>
              <a:t>Think of this as your safety net for when the magic fails and Auto DOP is reaching extreme levels of DOP</a:t>
            </a:r>
          </a:p>
          <a:p>
            <a:pPr>
              <a:buNone/>
            </a:pPr>
            <a:endParaRPr lang="en-US" dirty="0" smtClean="0"/>
          </a:p>
          <a:p>
            <a:pPr>
              <a:buNone/>
            </a:pPr>
            <a:r>
              <a:rPr lang="en-US" dirty="0" smtClean="0"/>
              <a:t>Note: EM will not show a downgrade for capped DOPs!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workload with Auto DOP</a:t>
            </a:r>
            <a:br>
              <a:rPr lang="en-US" dirty="0" smtClean="0"/>
            </a:br>
            <a:r>
              <a:rPr lang="en-US" sz="2000" dirty="0" smtClean="0">
                <a:solidFill>
                  <a:srgbClr val="FF0000"/>
                </a:solidFill>
              </a:rPr>
              <a:t>Applying Degree Limit</a:t>
            </a:r>
            <a:endParaRPr lang="en-US" dirty="0">
              <a:solidFill>
                <a:srgbClr val="FF0000"/>
              </a:solidFill>
            </a:endParaRPr>
          </a:p>
        </p:txBody>
      </p:sp>
      <p:pic>
        <p:nvPicPr>
          <p:cNvPr id="23554" name="Picture 2"/>
          <p:cNvPicPr>
            <a:picLocks noChangeAspect="1" noChangeArrowheads="1"/>
          </p:cNvPicPr>
          <p:nvPr/>
        </p:nvPicPr>
        <p:blipFill>
          <a:blip r:embed="rId3" cstate="print"/>
          <a:srcRect/>
          <a:stretch>
            <a:fillRect/>
          </a:stretch>
        </p:blipFill>
        <p:spPr bwMode="auto">
          <a:xfrm>
            <a:off x="581026" y="1209675"/>
            <a:ext cx="8039100" cy="2467524"/>
          </a:xfrm>
          <a:prstGeom prst="rect">
            <a:avLst/>
          </a:prstGeom>
          <a:noFill/>
          <a:ln w="9525">
            <a:noFill/>
            <a:miter lim="800000"/>
            <a:headEnd/>
            <a:tailEnd/>
          </a:ln>
        </p:spPr>
      </p:pic>
      <p:pic>
        <p:nvPicPr>
          <p:cNvPr id="9" name="Picture 8" descr="auto_dop_degree_limit16.PNG"/>
          <p:cNvPicPr>
            <a:picLocks noChangeAspect="1"/>
          </p:cNvPicPr>
          <p:nvPr/>
        </p:nvPicPr>
        <p:blipFill>
          <a:blip r:embed="rId4" cstate="print"/>
          <a:srcRect t="32941"/>
          <a:stretch>
            <a:fillRect/>
          </a:stretch>
        </p:blipFill>
        <p:spPr>
          <a:xfrm>
            <a:off x="561975" y="3981450"/>
            <a:ext cx="7962900" cy="2171700"/>
          </a:xfrm>
          <a:prstGeom prst="rect">
            <a:avLst/>
          </a:prstGeom>
        </p:spPr>
      </p:pic>
      <p:grpSp>
        <p:nvGrpSpPr>
          <p:cNvPr id="11" name="Group 10"/>
          <p:cNvGrpSpPr/>
          <p:nvPr/>
        </p:nvGrpSpPr>
        <p:grpSpPr>
          <a:xfrm>
            <a:off x="4441897" y="1352550"/>
            <a:ext cx="1463604" cy="2381251"/>
            <a:chOff x="4441897" y="1352550"/>
            <a:chExt cx="1463604" cy="2381251"/>
          </a:xfrm>
        </p:grpSpPr>
        <p:sp>
          <p:nvSpPr>
            <p:cNvPr id="6" name="Oval 5"/>
            <p:cNvSpPr/>
            <p:nvPr/>
          </p:nvSpPr>
          <p:spPr bwMode="auto">
            <a:xfrm>
              <a:off x="4991101" y="1771651"/>
              <a:ext cx="914400" cy="1962150"/>
            </a:xfrm>
            <a:prstGeom prst="ellipse">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0" name="TextBox 9"/>
            <p:cNvSpPr txBox="1"/>
            <p:nvPr/>
          </p:nvSpPr>
          <p:spPr>
            <a:xfrm>
              <a:off x="4441897" y="1352550"/>
              <a:ext cx="997389" cy="369332"/>
            </a:xfrm>
            <a:prstGeom prst="rect">
              <a:avLst/>
            </a:prstGeom>
            <a:solidFill>
              <a:schemeClr val="accent1">
                <a:lumMod val="20000"/>
                <a:lumOff val="80000"/>
              </a:schemeClr>
            </a:solidFill>
            <a:ln>
              <a:solidFill>
                <a:schemeClr val="tx2"/>
              </a:solidFill>
            </a:ln>
          </p:spPr>
          <p:txBody>
            <a:bodyPr wrap="none" rtlCol="0">
              <a:spAutoFit/>
            </a:bodyPr>
            <a:lstStyle/>
            <a:p>
              <a:r>
                <a:rPr lang="en-US" dirty="0" smtClean="0"/>
                <a:t>Before</a:t>
              </a:r>
              <a:endParaRPr lang="en-US" dirty="0"/>
            </a:p>
          </p:txBody>
        </p:sp>
      </p:grpSp>
      <p:sp>
        <p:nvSpPr>
          <p:cNvPr id="12" name="TextBox 11"/>
          <p:cNvSpPr txBox="1"/>
          <p:nvPr/>
        </p:nvSpPr>
        <p:spPr>
          <a:xfrm>
            <a:off x="2451105" y="4600575"/>
            <a:ext cx="3474028" cy="646331"/>
          </a:xfrm>
          <a:prstGeom prst="rect">
            <a:avLst/>
          </a:prstGeom>
          <a:solidFill>
            <a:schemeClr val="accent1">
              <a:lumMod val="20000"/>
              <a:lumOff val="80000"/>
            </a:schemeClr>
          </a:solidFill>
          <a:ln>
            <a:solidFill>
              <a:schemeClr val="tx2"/>
            </a:solidFill>
          </a:ln>
        </p:spPr>
        <p:txBody>
          <a:bodyPr wrap="none" rtlCol="0">
            <a:spAutoFit/>
          </a:bodyPr>
          <a:lstStyle/>
          <a:p>
            <a:r>
              <a:rPr lang="en-US" dirty="0" smtClean="0"/>
              <a:t>After Capping with Degree </a:t>
            </a:r>
            <a:br>
              <a:rPr lang="en-US" dirty="0" smtClean="0"/>
            </a:br>
            <a:r>
              <a:rPr lang="en-US" dirty="0" smtClean="0"/>
              <a:t>Limit at DOP 16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96150" y="685800"/>
            <a:ext cx="1847850" cy="2028825"/>
          </a:xfrm>
          <a:prstGeom prst="rect">
            <a:avLst/>
          </a:prstGeom>
          <a:solidFill>
            <a:srgbClr val="B8B8B8"/>
          </a:solidFill>
          <a:ln w="12700" algn="ctr">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18435" name="Picture 3" descr="Right Red"/>
          <p:cNvPicPr>
            <a:picLocks noChangeAspect="1" noChangeArrowheads="1"/>
          </p:cNvPicPr>
          <p:nvPr/>
        </p:nvPicPr>
        <p:blipFill>
          <a:blip r:embed="rId3" cstate="print"/>
          <a:srcRect/>
          <a:stretch>
            <a:fillRect/>
          </a:stretch>
        </p:blipFill>
        <p:spPr bwMode="auto">
          <a:xfrm>
            <a:off x="7248525" y="0"/>
            <a:ext cx="1895475" cy="685800"/>
          </a:xfrm>
          <a:prstGeom prst="rect">
            <a:avLst/>
          </a:prstGeom>
          <a:noFill/>
          <a:ln w="9525">
            <a:noFill/>
            <a:miter lim="800000"/>
            <a:headEnd/>
            <a:tailEnd/>
          </a:ln>
        </p:spPr>
      </p:pic>
      <p:sp>
        <p:nvSpPr>
          <p:cNvPr id="18436" name="Text Box 4"/>
          <p:cNvSpPr txBox="1">
            <a:spLocks noChangeArrowheads="1"/>
          </p:cNvSpPr>
          <p:nvPr/>
        </p:nvSpPr>
        <p:spPr bwMode="auto">
          <a:xfrm>
            <a:off x="333375" y="2387746"/>
            <a:ext cx="7572375" cy="457946"/>
          </a:xfrm>
          <a:prstGeom prst="rect">
            <a:avLst/>
          </a:prstGeom>
          <a:noFill/>
          <a:ln w="9525">
            <a:noFill/>
            <a:round/>
            <a:headEnd/>
            <a:tailEnd/>
          </a:ln>
        </p:spPr>
        <p:txBody>
          <a:bodyPr wrap="square" lIns="0" tIns="0" rIns="0" bIns="0">
            <a:spAutoFit/>
          </a:bodyPr>
          <a:lstStyle/>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What is a Mixed Workload?</a:t>
            </a:r>
            <a:endParaRPr lang="en-US" sz="3200" dirty="0" smtClean="0"/>
          </a:p>
        </p:txBody>
      </p:sp>
      <p:pic>
        <p:nvPicPr>
          <p:cNvPr id="18437" name="Picture 5"/>
          <p:cNvPicPr>
            <a:picLocks noChangeAspect="1" noChangeArrowheads="1"/>
          </p:cNvPicPr>
          <p:nvPr/>
        </p:nvPicPr>
        <p:blipFill>
          <a:blip r:embed="rId4" cstate="print"/>
          <a:srcRect r="3826"/>
          <a:stretch>
            <a:fillRect/>
          </a:stretch>
        </p:blipFill>
        <p:spPr bwMode="auto">
          <a:xfrm>
            <a:off x="7247107" y="666345"/>
            <a:ext cx="1896894" cy="2130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Statement Queuing</a:t>
            </a:r>
            <a:br>
              <a:rPr lang="en-US" dirty="0" smtClean="0"/>
            </a:b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Pros:</a:t>
            </a:r>
            <a:endParaRPr lang="en-US" dirty="0" smtClean="0"/>
          </a:p>
          <a:p>
            <a:pPr lvl="1"/>
            <a:r>
              <a:rPr lang="en-US" dirty="0" smtClean="0"/>
              <a:t>Allows for higher DOPs per statement without thrashing the system</a:t>
            </a:r>
          </a:p>
          <a:p>
            <a:pPr lvl="1"/>
            <a:r>
              <a:rPr lang="en-US" dirty="0" smtClean="0"/>
              <a:t>Allows a set of queries to run at roughly the same aggregate time by allowing the optimal DOP to be used all the time</a:t>
            </a:r>
          </a:p>
          <a:p>
            <a:r>
              <a:rPr lang="en-US" dirty="0" smtClean="0"/>
              <a:t>Cons:</a:t>
            </a:r>
            <a:endParaRPr lang="en-US" dirty="0" smtClean="0"/>
          </a:p>
          <a:p>
            <a:pPr lvl="1"/>
            <a:r>
              <a:rPr lang="en-US" dirty="0" smtClean="0"/>
              <a:t>Adds delay to your execution time if your statement is queued making elapse times more unpredictable</a:t>
            </a:r>
          </a:p>
          <a:p>
            <a:endParaRPr lang="en-US" dirty="0" smtClean="0"/>
          </a:p>
          <a:p>
            <a:pPr>
              <a:buNone/>
            </a:pPr>
            <a:r>
              <a:rPr lang="en-US" dirty="0" smtClean="0"/>
              <a:t>Your </a:t>
            </a:r>
            <a:r>
              <a:rPr lang="en-US" dirty="0" smtClean="0"/>
              <a:t>Goal</a:t>
            </a:r>
            <a:r>
              <a:rPr lang="en-US" dirty="0" smtClean="0"/>
              <a:t>:</a:t>
            </a:r>
          </a:p>
          <a:p>
            <a:pPr lvl="1"/>
            <a:r>
              <a:rPr lang="en-US" dirty="0" smtClean="0"/>
              <a:t>Find the optimal queuing point based on desired concurrency</a:t>
            </a: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Queuing Shown in EM</a:t>
            </a:r>
            <a:endParaRPr lang="en-US" dirty="0"/>
          </a:p>
        </p:txBody>
      </p:sp>
      <p:pic>
        <p:nvPicPr>
          <p:cNvPr id="4" name="Picture 3" descr="auto_dop_queuing_on.PNG"/>
          <p:cNvPicPr>
            <a:picLocks noChangeAspect="1"/>
          </p:cNvPicPr>
          <p:nvPr/>
        </p:nvPicPr>
        <p:blipFill>
          <a:blip r:embed="rId2" cstate="print"/>
          <a:stretch>
            <a:fillRect/>
          </a:stretch>
        </p:blipFill>
        <p:spPr>
          <a:xfrm>
            <a:off x="581025" y="1452562"/>
            <a:ext cx="7981950" cy="3952875"/>
          </a:xfrm>
          <a:prstGeom prst="rect">
            <a:avLst/>
          </a:prstGeom>
        </p:spPr>
      </p:pic>
      <p:sp>
        <p:nvSpPr>
          <p:cNvPr id="7" name="Oval 6"/>
          <p:cNvSpPr/>
          <p:nvPr/>
        </p:nvSpPr>
        <p:spPr bwMode="auto">
          <a:xfrm>
            <a:off x="523875" y="2238375"/>
            <a:ext cx="1114425" cy="1304925"/>
          </a:xfrm>
          <a:prstGeom prst="ellipse">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Statement Queuing</a:t>
            </a:r>
            <a:br>
              <a:rPr lang="en-US" dirty="0" smtClean="0"/>
            </a:br>
            <a:r>
              <a:rPr lang="en-US" sz="2000" dirty="0" smtClean="0">
                <a:solidFill>
                  <a:srgbClr val="FF0000"/>
                </a:solidFill>
              </a:rPr>
              <a:t>Minimal </a:t>
            </a:r>
            <a:r>
              <a:rPr lang="en-US" sz="2000" dirty="0" smtClean="0">
                <a:solidFill>
                  <a:srgbClr val="FF0000"/>
                </a:solidFill>
              </a:rPr>
              <a:t>Concurrency</a:t>
            </a:r>
            <a:endParaRPr lang="en-US" dirty="0">
              <a:solidFill>
                <a:srgbClr val="FF0000"/>
              </a:solidFill>
            </a:endParaRPr>
          </a:p>
        </p:txBody>
      </p:sp>
      <p:cxnSp>
        <p:nvCxnSpPr>
          <p:cNvPr id="10" name="Straight Connector 9"/>
          <p:cNvCxnSpPr/>
          <p:nvPr/>
        </p:nvCxnSpPr>
        <p:spPr bwMode="auto">
          <a:xfrm rot="5400000">
            <a:off x="-23812" y="3443287"/>
            <a:ext cx="3667125" cy="0"/>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819275" y="5276850"/>
            <a:ext cx="5029200" cy="0"/>
          </a:xfrm>
          <a:prstGeom prst="line">
            <a:avLst/>
          </a:prstGeom>
          <a:noFill/>
          <a:ln w="28575" cap="flat" cmpd="sng" algn="ctr">
            <a:solidFill>
              <a:schemeClr val="tx1"/>
            </a:solidFill>
            <a:prstDash val="solid"/>
            <a:round/>
            <a:headEnd type="none" w="med" len="med"/>
            <a:tailEnd type="none" w="med" len="med"/>
          </a:ln>
          <a:effectLst/>
        </p:spPr>
      </p:cxnSp>
      <p:sp>
        <p:nvSpPr>
          <p:cNvPr id="13" name="TextBox 12"/>
          <p:cNvSpPr txBox="1"/>
          <p:nvPr/>
        </p:nvSpPr>
        <p:spPr>
          <a:xfrm>
            <a:off x="6100195" y="2771775"/>
            <a:ext cx="2443298" cy="313932"/>
          </a:xfrm>
          <a:prstGeom prst="rect">
            <a:avLst/>
          </a:prstGeom>
          <a:noFill/>
        </p:spPr>
        <p:txBody>
          <a:bodyPr wrap="none" rtlCol="0">
            <a:spAutoFit/>
          </a:bodyPr>
          <a:lstStyle/>
          <a:p>
            <a:r>
              <a:rPr lang="en-US" sz="1600" dirty="0" err="1" smtClean="0"/>
              <a:t>Parallel_servers_target</a:t>
            </a:r>
            <a:endParaRPr lang="en-US" sz="1600" dirty="0"/>
          </a:p>
        </p:txBody>
      </p:sp>
      <p:sp>
        <p:nvSpPr>
          <p:cNvPr id="14" name="TextBox 13"/>
          <p:cNvSpPr txBox="1"/>
          <p:nvPr/>
        </p:nvSpPr>
        <p:spPr>
          <a:xfrm>
            <a:off x="723573" y="1495425"/>
            <a:ext cx="1080744" cy="1061829"/>
          </a:xfrm>
          <a:prstGeom prst="rect">
            <a:avLst/>
          </a:prstGeom>
          <a:noFill/>
        </p:spPr>
        <p:txBody>
          <a:bodyPr wrap="none" rtlCol="0">
            <a:spAutoFit/>
          </a:bodyPr>
          <a:lstStyle/>
          <a:p>
            <a:r>
              <a:rPr lang="en-US" sz="1400" dirty="0" smtClean="0"/>
              <a:t>Number </a:t>
            </a:r>
            <a:br>
              <a:rPr lang="en-US" sz="1400" dirty="0" smtClean="0"/>
            </a:br>
            <a:r>
              <a:rPr lang="en-US" sz="1400" dirty="0" smtClean="0"/>
              <a:t>of </a:t>
            </a:r>
            <a:br>
              <a:rPr lang="en-US" sz="1400" dirty="0" smtClean="0"/>
            </a:br>
            <a:r>
              <a:rPr lang="en-US" sz="1400" dirty="0" smtClean="0"/>
              <a:t>Parallel </a:t>
            </a:r>
            <a:br>
              <a:rPr lang="en-US" sz="1400" dirty="0" smtClean="0"/>
            </a:br>
            <a:r>
              <a:rPr lang="en-US" sz="1400" dirty="0" smtClean="0"/>
              <a:t>Server </a:t>
            </a:r>
            <a:br>
              <a:rPr lang="en-US" sz="1400" dirty="0" smtClean="0"/>
            </a:br>
            <a:r>
              <a:rPr lang="en-US" sz="1400" dirty="0" smtClean="0"/>
              <a:t>Processes</a:t>
            </a:r>
            <a:endParaRPr lang="en-US" sz="1400" dirty="0"/>
          </a:p>
        </p:txBody>
      </p:sp>
      <p:cxnSp>
        <p:nvCxnSpPr>
          <p:cNvPr id="16" name="Straight Connector 15"/>
          <p:cNvCxnSpPr/>
          <p:nvPr/>
        </p:nvCxnSpPr>
        <p:spPr bwMode="auto">
          <a:xfrm>
            <a:off x="1809750" y="2828925"/>
            <a:ext cx="4943475" cy="0"/>
          </a:xfrm>
          <a:prstGeom prst="line">
            <a:avLst/>
          </a:prstGeom>
          <a:noFill/>
          <a:ln w="9525" cap="flat" cmpd="sng" algn="ctr">
            <a:solidFill>
              <a:schemeClr val="tx2"/>
            </a:solidFill>
            <a:prstDash val="solid"/>
            <a:round/>
            <a:headEnd type="none" w="med" len="med"/>
            <a:tailEnd type="none" w="med" len="med"/>
          </a:ln>
          <a:effectLst/>
        </p:spPr>
      </p:cxnSp>
      <p:sp>
        <p:nvSpPr>
          <p:cNvPr id="19" name="TextBox 18"/>
          <p:cNvSpPr txBox="1"/>
          <p:nvPr/>
        </p:nvSpPr>
        <p:spPr>
          <a:xfrm>
            <a:off x="1138582" y="2638425"/>
            <a:ext cx="612668" cy="369332"/>
          </a:xfrm>
          <a:prstGeom prst="rect">
            <a:avLst/>
          </a:prstGeom>
          <a:noFill/>
        </p:spPr>
        <p:txBody>
          <a:bodyPr wrap="none" rtlCol="0">
            <a:spAutoFit/>
          </a:bodyPr>
          <a:lstStyle/>
          <a:p>
            <a:r>
              <a:rPr lang="en-US" dirty="0" smtClean="0">
                <a:solidFill>
                  <a:schemeClr val="tx2"/>
                </a:solidFill>
              </a:rPr>
              <a:t>128</a:t>
            </a:r>
            <a:endParaRPr lang="en-US" dirty="0">
              <a:solidFill>
                <a:schemeClr val="tx2"/>
              </a:solidFill>
            </a:endParaRPr>
          </a:p>
        </p:txBody>
      </p:sp>
      <p:sp>
        <p:nvSpPr>
          <p:cNvPr id="28" name="Rectangle 27"/>
          <p:cNvSpPr/>
          <p:nvPr/>
        </p:nvSpPr>
        <p:spPr bwMode="auto">
          <a:xfrm>
            <a:off x="2705100" y="2219325"/>
            <a:ext cx="504825" cy="600075"/>
          </a:xfrm>
          <a:prstGeom prst="rect">
            <a:avLst/>
          </a:prstGeom>
          <a:blipFill>
            <a:blip r:embed="rId2" cstate="print"/>
            <a:tile tx="0" ty="0" sx="100000" sy="100000" flip="none" algn="tl"/>
          </a:blipFill>
          <a:ln w="19050"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2705341" y="5362575"/>
            <a:ext cx="470000" cy="369332"/>
          </a:xfrm>
          <a:prstGeom prst="rect">
            <a:avLst/>
          </a:prstGeom>
          <a:noFill/>
        </p:spPr>
        <p:txBody>
          <a:bodyPr wrap="none" rtlCol="0">
            <a:spAutoFit/>
          </a:bodyPr>
          <a:lstStyle/>
          <a:p>
            <a:r>
              <a:rPr lang="en-US" dirty="0" smtClean="0">
                <a:solidFill>
                  <a:srgbClr val="0070C0"/>
                </a:solidFill>
              </a:rPr>
              <a:t>16</a:t>
            </a:r>
            <a:endParaRPr lang="en-US" dirty="0">
              <a:solidFill>
                <a:srgbClr val="0070C0"/>
              </a:solidFill>
            </a:endParaRPr>
          </a:p>
        </p:txBody>
      </p:sp>
      <p:sp>
        <p:nvSpPr>
          <p:cNvPr id="31" name="TextBox 30"/>
          <p:cNvSpPr txBox="1"/>
          <p:nvPr/>
        </p:nvSpPr>
        <p:spPr>
          <a:xfrm>
            <a:off x="6124630" y="5334000"/>
            <a:ext cx="2095445" cy="313932"/>
          </a:xfrm>
          <a:prstGeom prst="rect">
            <a:avLst/>
          </a:prstGeom>
          <a:noFill/>
        </p:spPr>
        <p:txBody>
          <a:bodyPr wrap="none" rtlCol="0">
            <a:spAutoFit/>
          </a:bodyPr>
          <a:lstStyle/>
          <a:p>
            <a:r>
              <a:rPr lang="en-US" sz="1600" b="0" dirty="0" err="1" smtClean="0"/>
              <a:t>Parallel_degree_limit</a:t>
            </a:r>
            <a:endParaRPr lang="en-US" sz="1600" b="0" dirty="0"/>
          </a:p>
        </p:txBody>
      </p:sp>
      <p:sp>
        <p:nvSpPr>
          <p:cNvPr id="32" name="Rectangle 31"/>
          <p:cNvSpPr/>
          <p:nvPr/>
        </p:nvSpPr>
        <p:spPr bwMode="auto">
          <a:xfrm>
            <a:off x="4019550" y="4067175"/>
            <a:ext cx="504825" cy="1200150"/>
          </a:xfrm>
          <a:prstGeom prst="rect">
            <a:avLst/>
          </a:prstGeom>
          <a:noFill/>
          <a:ln w="19050" cap="flat" cmpd="sng" algn="ctr">
            <a:solidFill>
              <a:srgbClr val="92D05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4019550" y="2847975"/>
            <a:ext cx="504825" cy="1219200"/>
          </a:xfrm>
          <a:prstGeom prst="rect">
            <a:avLst/>
          </a:prstGeom>
          <a:noFill/>
          <a:ln w="19050" cap="flat" cmpd="sng" algn="ctr">
            <a:solidFill>
              <a:srgbClr val="92D05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7" name="TextBox 36"/>
          <p:cNvSpPr txBox="1"/>
          <p:nvPr/>
        </p:nvSpPr>
        <p:spPr>
          <a:xfrm>
            <a:off x="4029315" y="5324475"/>
            <a:ext cx="470000" cy="369332"/>
          </a:xfrm>
          <a:prstGeom prst="rect">
            <a:avLst/>
          </a:prstGeom>
          <a:noFill/>
        </p:spPr>
        <p:txBody>
          <a:bodyPr wrap="none" rtlCol="0">
            <a:spAutoFit/>
          </a:bodyPr>
          <a:lstStyle/>
          <a:p>
            <a:r>
              <a:rPr lang="en-US" dirty="0" smtClean="0">
                <a:solidFill>
                  <a:srgbClr val="0070C0"/>
                </a:solidFill>
              </a:rPr>
              <a:t>32</a:t>
            </a:r>
            <a:endParaRPr lang="en-US" dirty="0">
              <a:solidFill>
                <a:srgbClr val="0070C0"/>
              </a:solidFill>
            </a:endParaRPr>
          </a:p>
        </p:txBody>
      </p:sp>
      <p:cxnSp>
        <p:nvCxnSpPr>
          <p:cNvPr id="41" name="Straight Arrow Connector 40"/>
          <p:cNvCxnSpPr/>
          <p:nvPr/>
        </p:nvCxnSpPr>
        <p:spPr bwMode="auto">
          <a:xfrm flipV="1">
            <a:off x="4619625" y="1752601"/>
            <a:ext cx="1847850" cy="1047749"/>
          </a:xfrm>
          <a:prstGeom prst="straightConnector1">
            <a:avLst/>
          </a:prstGeom>
          <a:noFill/>
          <a:ln w="9525" cap="flat" cmpd="sng" algn="ctr">
            <a:solidFill>
              <a:schemeClr val="tx1"/>
            </a:solidFill>
            <a:prstDash val="solid"/>
            <a:round/>
            <a:headEnd type="triangle" w="lg" len="med"/>
            <a:tailEnd type="none" w="lg" len="med"/>
          </a:ln>
          <a:effectLst/>
        </p:spPr>
      </p:cxnSp>
      <p:sp>
        <p:nvSpPr>
          <p:cNvPr id="43" name="TextBox 42"/>
          <p:cNvSpPr txBox="1"/>
          <p:nvPr/>
        </p:nvSpPr>
        <p:spPr>
          <a:xfrm>
            <a:off x="6101439" y="1438275"/>
            <a:ext cx="2021708" cy="369332"/>
          </a:xfrm>
          <a:prstGeom prst="rect">
            <a:avLst/>
          </a:prstGeom>
          <a:noFill/>
        </p:spPr>
        <p:txBody>
          <a:bodyPr wrap="none" rtlCol="0">
            <a:spAutoFit/>
          </a:bodyPr>
          <a:lstStyle/>
          <a:p>
            <a:r>
              <a:rPr lang="en-US" dirty="0" smtClean="0"/>
              <a:t>Queuing Starts</a:t>
            </a:r>
            <a:endParaRPr lang="en-US" dirty="0"/>
          </a:p>
        </p:txBody>
      </p:sp>
      <p:sp>
        <p:nvSpPr>
          <p:cNvPr id="46" name="TextBox 45"/>
          <p:cNvSpPr txBox="1"/>
          <p:nvPr/>
        </p:nvSpPr>
        <p:spPr>
          <a:xfrm>
            <a:off x="4967087" y="3609975"/>
            <a:ext cx="2861681" cy="646331"/>
          </a:xfrm>
          <a:prstGeom prst="rect">
            <a:avLst/>
          </a:prstGeom>
          <a:noFill/>
        </p:spPr>
        <p:txBody>
          <a:bodyPr wrap="none" rtlCol="0">
            <a:spAutoFit/>
          </a:bodyPr>
          <a:lstStyle/>
          <a:p>
            <a:r>
              <a:rPr lang="en-US" dirty="0" smtClean="0">
                <a:solidFill>
                  <a:srgbClr val="00B050"/>
                </a:solidFill>
              </a:rPr>
              <a:t>Minimal Concurrency </a:t>
            </a:r>
            <a:br>
              <a:rPr lang="en-US" dirty="0" smtClean="0">
                <a:solidFill>
                  <a:srgbClr val="00B050"/>
                </a:solidFill>
              </a:rPr>
            </a:br>
            <a:r>
              <a:rPr lang="en-US" dirty="0" smtClean="0">
                <a:solidFill>
                  <a:srgbClr val="00B050"/>
                </a:solidFill>
              </a:rPr>
              <a:t>(conservative)</a:t>
            </a:r>
            <a:endParaRPr lang="en-US" dirty="0">
              <a:solidFill>
                <a:srgbClr val="00B050"/>
              </a:solidFill>
            </a:endParaRPr>
          </a:p>
        </p:txBody>
      </p:sp>
      <p:sp>
        <p:nvSpPr>
          <p:cNvPr id="48" name="Rectangle 47"/>
          <p:cNvSpPr/>
          <p:nvPr/>
        </p:nvSpPr>
        <p:spPr bwMode="auto">
          <a:xfrm>
            <a:off x="2705100" y="1600200"/>
            <a:ext cx="504825" cy="628650"/>
          </a:xfrm>
          <a:prstGeom prst="rect">
            <a:avLst/>
          </a:prstGeom>
          <a:blipFill>
            <a:blip r:embed="rId2" cstate="print"/>
            <a:tile tx="0" ty="0" sx="100000" sy="100000" flip="none" algn="tl"/>
          </a:blipFill>
          <a:ln w="19050"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019550" y="1628774"/>
            <a:ext cx="504825" cy="1209675"/>
          </a:xfrm>
          <a:prstGeom prst="rect">
            <a:avLst/>
          </a:prstGeom>
          <a:blipFill>
            <a:blip r:embed="rId2" cstate="print"/>
            <a:tile tx="0" ty="0" sx="100000" sy="100000" flip="none" algn="tl"/>
          </a:blipFill>
          <a:ln w="19050"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50" name="TextBox 49"/>
          <p:cNvSpPr txBox="1"/>
          <p:nvPr/>
        </p:nvSpPr>
        <p:spPr>
          <a:xfrm>
            <a:off x="3176723" y="3771900"/>
            <a:ext cx="327334" cy="369332"/>
          </a:xfrm>
          <a:prstGeom prst="rect">
            <a:avLst/>
          </a:prstGeom>
          <a:noFill/>
        </p:spPr>
        <p:txBody>
          <a:bodyPr wrap="none" rtlCol="0">
            <a:spAutoFit/>
          </a:bodyPr>
          <a:lstStyle/>
          <a:p>
            <a:r>
              <a:rPr lang="en-US" dirty="0" smtClean="0">
                <a:solidFill>
                  <a:srgbClr val="00B050"/>
                </a:solidFill>
              </a:rPr>
              <a:t>4</a:t>
            </a:r>
            <a:endParaRPr lang="en-US" dirty="0">
              <a:solidFill>
                <a:srgbClr val="00B050"/>
              </a:solidFill>
            </a:endParaRPr>
          </a:p>
        </p:txBody>
      </p:sp>
      <p:sp>
        <p:nvSpPr>
          <p:cNvPr id="51" name="TextBox 50"/>
          <p:cNvSpPr txBox="1"/>
          <p:nvPr/>
        </p:nvSpPr>
        <p:spPr>
          <a:xfrm>
            <a:off x="4557848" y="3762375"/>
            <a:ext cx="327334" cy="369332"/>
          </a:xfrm>
          <a:prstGeom prst="rect">
            <a:avLst/>
          </a:prstGeom>
          <a:noFill/>
        </p:spPr>
        <p:txBody>
          <a:bodyPr wrap="none" rtlCol="0">
            <a:spAutoFit/>
          </a:bodyPr>
          <a:lstStyle/>
          <a:p>
            <a:r>
              <a:rPr lang="en-US" dirty="0" smtClean="0">
                <a:solidFill>
                  <a:srgbClr val="00B050"/>
                </a:solidFill>
              </a:rPr>
              <a:t>2</a:t>
            </a:r>
            <a:endParaRPr lang="en-US" dirty="0">
              <a:solidFill>
                <a:srgbClr val="00B050"/>
              </a:solidFill>
            </a:endParaRPr>
          </a:p>
        </p:txBody>
      </p:sp>
      <p:sp>
        <p:nvSpPr>
          <p:cNvPr id="38" name="Rectangle 37"/>
          <p:cNvSpPr/>
          <p:nvPr/>
        </p:nvSpPr>
        <p:spPr bwMode="auto">
          <a:xfrm>
            <a:off x="2705100" y="4657725"/>
            <a:ext cx="504825" cy="609600"/>
          </a:xfrm>
          <a:prstGeom prst="rect">
            <a:avLst/>
          </a:prstGeom>
          <a:noFill/>
          <a:ln w="19050" cap="flat" cmpd="sng" algn="ctr">
            <a:solidFill>
              <a:srgbClr val="92D05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2705100" y="4057650"/>
            <a:ext cx="504825" cy="609600"/>
          </a:xfrm>
          <a:prstGeom prst="rect">
            <a:avLst/>
          </a:prstGeom>
          <a:noFill/>
          <a:ln w="19050" cap="flat" cmpd="sng" algn="ctr">
            <a:solidFill>
              <a:srgbClr val="92D05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705100" y="3438525"/>
            <a:ext cx="504825" cy="609600"/>
          </a:xfrm>
          <a:prstGeom prst="rect">
            <a:avLst/>
          </a:prstGeom>
          <a:noFill/>
          <a:ln w="19050" cap="flat" cmpd="sng" algn="ctr">
            <a:solidFill>
              <a:srgbClr val="92D05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05100" y="2838450"/>
            <a:ext cx="504825" cy="609600"/>
          </a:xfrm>
          <a:prstGeom prst="rect">
            <a:avLst/>
          </a:prstGeom>
          <a:noFill/>
          <a:ln w="19050" cap="flat" cmpd="sng" algn="ctr">
            <a:solidFill>
              <a:srgbClr val="92D05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cxnSp>
        <p:nvCxnSpPr>
          <p:cNvPr id="52" name="Straight Connector 51"/>
          <p:cNvCxnSpPr/>
          <p:nvPr/>
        </p:nvCxnSpPr>
        <p:spPr bwMode="auto">
          <a:xfrm rot="5400000">
            <a:off x="2662238" y="2881313"/>
            <a:ext cx="590550" cy="504825"/>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2662238" y="3490914"/>
            <a:ext cx="590550" cy="504825"/>
          </a:xfrm>
          <a:prstGeom prst="line">
            <a:avLst/>
          </a:prstGeom>
          <a:no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2652713" y="4100514"/>
            <a:ext cx="590550" cy="504825"/>
          </a:xfrm>
          <a:prstGeom prst="line">
            <a:avLst/>
          </a:prstGeom>
          <a:no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2652713" y="4710115"/>
            <a:ext cx="590550" cy="504825"/>
          </a:xfrm>
          <a:prstGeom prst="line">
            <a:avLst/>
          </a:prstGeom>
          <a:no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rot="5400000">
            <a:off x="3662363" y="3214687"/>
            <a:ext cx="1209675" cy="476250"/>
          </a:xfrm>
          <a:prstGeom prst="line">
            <a:avLst/>
          </a:prstGeom>
          <a:no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5400000">
            <a:off x="3662363" y="4433888"/>
            <a:ext cx="1209675" cy="476250"/>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Statement Queuing</a:t>
            </a:r>
            <a:br>
              <a:rPr lang="en-US" dirty="0" smtClean="0"/>
            </a:br>
            <a:r>
              <a:rPr lang="en-US" sz="2000" dirty="0" smtClean="0">
                <a:solidFill>
                  <a:srgbClr val="FF0000"/>
                </a:solidFill>
              </a:rPr>
              <a:t>Calculating Minimal Concurrency based on processes</a:t>
            </a:r>
            <a:endParaRPr lang="en-US" dirty="0">
              <a:solidFill>
                <a:srgbClr val="FF0000"/>
              </a:solidFill>
            </a:endParaRPr>
          </a:p>
        </p:txBody>
      </p:sp>
      <p:sp>
        <p:nvSpPr>
          <p:cNvPr id="3" name="Content Placeholder 2"/>
          <p:cNvSpPr>
            <a:spLocks noGrp="1"/>
          </p:cNvSpPr>
          <p:nvPr>
            <p:ph idx="1"/>
          </p:nvPr>
        </p:nvSpPr>
        <p:spPr>
          <a:xfrm>
            <a:off x="876300" y="1600200"/>
            <a:ext cx="7537450" cy="1752600"/>
          </a:xfrm>
        </p:spPr>
        <p:txBody>
          <a:bodyPr/>
          <a:lstStyle/>
          <a:p>
            <a:r>
              <a:rPr lang="en-US" dirty="0" smtClean="0"/>
              <a:t>Minimal concurrency is the minimal number of parallel statements than can run before queuing </a:t>
            </a:r>
            <a:r>
              <a:rPr lang="en-US" dirty="0" smtClean="0"/>
              <a:t>starts:</a:t>
            </a:r>
            <a:endParaRPr lang="en-US" dirty="0" smtClean="0"/>
          </a:p>
          <a:p>
            <a:endParaRPr lang="en-US" dirty="0" smtClean="0"/>
          </a:p>
          <a:p>
            <a:pPr>
              <a:buNone/>
            </a:pPr>
            <a:r>
              <a:rPr lang="en-US" dirty="0" smtClean="0"/>
              <a:t>	</a:t>
            </a:r>
          </a:p>
          <a:p>
            <a:pPr>
              <a:buNone/>
            </a:pPr>
            <a:r>
              <a:rPr lang="en-US" dirty="0" smtClean="0"/>
              <a:t>minimal concurrency = </a:t>
            </a:r>
          </a:p>
          <a:p>
            <a:pPr>
              <a:buNone/>
            </a:pPr>
            <a:endParaRPr lang="en-US" dirty="0" smtClean="0"/>
          </a:p>
          <a:p>
            <a:pPr>
              <a:buNone/>
            </a:pPr>
            <a:endParaRPr lang="en-US" dirty="0" smtClean="0"/>
          </a:p>
          <a:p>
            <a:endParaRPr lang="en-US" dirty="0" smtClean="0"/>
          </a:p>
          <a:p>
            <a:r>
              <a:rPr lang="en-US" dirty="0" smtClean="0"/>
              <a:t>The conservative assumption is that you always have producers and consumers (and not PWJ all the time)</a:t>
            </a:r>
          </a:p>
        </p:txBody>
      </p:sp>
      <p:sp>
        <p:nvSpPr>
          <p:cNvPr id="4" name="TextBox 3"/>
          <p:cNvSpPr txBox="1"/>
          <p:nvPr/>
        </p:nvSpPr>
        <p:spPr>
          <a:xfrm>
            <a:off x="4263818" y="3048000"/>
            <a:ext cx="3353803" cy="424732"/>
          </a:xfrm>
          <a:prstGeom prst="rect">
            <a:avLst/>
          </a:prstGeom>
          <a:noFill/>
        </p:spPr>
        <p:txBody>
          <a:bodyPr wrap="none" rtlCol="0">
            <a:spAutoFit/>
          </a:bodyPr>
          <a:lstStyle/>
          <a:p>
            <a:r>
              <a:rPr lang="en-US" sz="2400" b="0" dirty="0" err="1" smtClean="0"/>
              <a:t>Parallel_servers_target</a:t>
            </a:r>
            <a:endParaRPr lang="en-US" sz="2400" b="0" dirty="0"/>
          </a:p>
        </p:txBody>
      </p:sp>
      <p:sp>
        <p:nvSpPr>
          <p:cNvPr id="5" name="TextBox 4"/>
          <p:cNvSpPr txBox="1"/>
          <p:nvPr/>
        </p:nvSpPr>
        <p:spPr>
          <a:xfrm>
            <a:off x="4408089" y="3505200"/>
            <a:ext cx="3065263" cy="424732"/>
          </a:xfrm>
          <a:prstGeom prst="rect">
            <a:avLst/>
          </a:prstGeom>
          <a:noFill/>
        </p:spPr>
        <p:txBody>
          <a:bodyPr wrap="none" rtlCol="0">
            <a:spAutoFit/>
          </a:bodyPr>
          <a:lstStyle/>
          <a:p>
            <a:r>
              <a:rPr lang="en-US" sz="2400" b="0" dirty="0" err="1" smtClean="0"/>
              <a:t>Parallel_degree_limit</a:t>
            </a:r>
            <a:endParaRPr lang="en-US" sz="2400" b="0" dirty="0"/>
          </a:p>
        </p:txBody>
      </p:sp>
      <p:cxnSp>
        <p:nvCxnSpPr>
          <p:cNvPr id="7" name="Straight Connector 6"/>
          <p:cNvCxnSpPr/>
          <p:nvPr/>
        </p:nvCxnSpPr>
        <p:spPr bwMode="auto">
          <a:xfrm>
            <a:off x="4333875" y="3486150"/>
            <a:ext cx="3238500" cy="0"/>
          </a:xfrm>
          <a:prstGeom prst="line">
            <a:avLst/>
          </a:prstGeom>
          <a:noFill/>
          <a:ln w="38100" cap="flat" cmpd="sng" algn="ctr">
            <a:solidFill>
              <a:schemeClr val="tx1"/>
            </a:solidFill>
            <a:prstDash val="solid"/>
            <a:round/>
            <a:headEnd type="none" w="med" len="med"/>
            <a:tailEnd type="none" w="med" len="med"/>
          </a:ln>
          <a:effectLst/>
        </p:spPr>
      </p:cxnSp>
      <p:sp>
        <p:nvSpPr>
          <p:cNvPr id="8" name="TextBox 7"/>
          <p:cNvSpPr txBox="1"/>
          <p:nvPr/>
        </p:nvSpPr>
        <p:spPr>
          <a:xfrm>
            <a:off x="7702414" y="3267075"/>
            <a:ext cx="877164" cy="424732"/>
          </a:xfrm>
          <a:prstGeom prst="rect">
            <a:avLst/>
          </a:prstGeom>
          <a:noFill/>
        </p:spPr>
        <p:txBody>
          <a:bodyPr wrap="none" rtlCol="0">
            <a:spAutoFit/>
          </a:bodyPr>
          <a:lstStyle/>
          <a:p>
            <a:r>
              <a:rPr lang="en-US" sz="2400" b="0" dirty="0" smtClean="0">
                <a:solidFill>
                  <a:srgbClr val="FF0000"/>
                </a:solidFill>
              </a:rPr>
              <a:t>× 0.5</a:t>
            </a:r>
            <a:endParaRPr lang="en-US" sz="2400" b="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96150" y="685800"/>
            <a:ext cx="1847850" cy="2028825"/>
          </a:xfrm>
          <a:prstGeom prst="rect">
            <a:avLst/>
          </a:prstGeom>
          <a:solidFill>
            <a:srgbClr val="B8B8B8"/>
          </a:solidFill>
          <a:ln w="12700" algn="ctr">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18435" name="Picture 3" descr="Right Red"/>
          <p:cNvPicPr>
            <a:picLocks noChangeAspect="1" noChangeArrowheads="1"/>
          </p:cNvPicPr>
          <p:nvPr/>
        </p:nvPicPr>
        <p:blipFill>
          <a:blip r:embed="rId3" cstate="print"/>
          <a:srcRect/>
          <a:stretch>
            <a:fillRect/>
          </a:stretch>
        </p:blipFill>
        <p:spPr bwMode="auto">
          <a:xfrm>
            <a:off x="7248525" y="0"/>
            <a:ext cx="1895475" cy="685800"/>
          </a:xfrm>
          <a:prstGeom prst="rect">
            <a:avLst/>
          </a:prstGeom>
          <a:noFill/>
          <a:ln w="9525">
            <a:noFill/>
            <a:miter lim="800000"/>
            <a:headEnd/>
            <a:tailEnd/>
          </a:ln>
        </p:spPr>
      </p:pic>
      <p:sp>
        <p:nvSpPr>
          <p:cNvPr id="18436" name="Text Box 4"/>
          <p:cNvSpPr txBox="1">
            <a:spLocks noChangeArrowheads="1"/>
          </p:cNvSpPr>
          <p:nvPr/>
        </p:nvSpPr>
        <p:spPr bwMode="auto">
          <a:xfrm>
            <a:off x="333375" y="2387746"/>
            <a:ext cx="7572375" cy="1831784"/>
          </a:xfrm>
          <a:prstGeom prst="rect">
            <a:avLst/>
          </a:prstGeom>
          <a:noFill/>
          <a:ln w="9525">
            <a:noFill/>
            <a:round/>
            <a:headEnd/>
            <a:tailEnd/>
          </a:ln>
        </p:spPr>
        <p:txBody>
          <a:bodyPr wrap="square" lIns="0" tIns="0" rIns="0" bIns="0">
            <a:spAutoFit/>
          </a:bodyPr>
          <a:lstStyle/>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Technical Details</a:t>
            </a:r>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How it all really works…</a:t>
            </a:r>
            <a:r>
              <a:rPr lang="en-US" sz="3200" dirty="0" smtClean="0">
                <a:solidFill>
                  <a:srgbClr val="FF0000"/>
                </a:solidFill>
              </a:rPr>
              <a:t> </a:t>
            </a:r>
            <a:br>
              <a:rPr lang="en-US" sz="3200" dirty="0" smtClean="0">
                <a:solidFill>
                  <a:srgbClr val="FF0000"/>
                </a:solidFill>
              </a:rPr>
            </a:br>
            <a:endParaRPr lang="en-US" sz="3200" dirty="0" smtClean="0">
              <a:solidFill>
                <a:srgbClr val="FF0000"/>
              </a:solidFill>
            </a:endParaRPr>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FF0000"/>
                </a:solidFill>
              </a:rPr>
              <a:t>Database Resource Manager</a:t>
            </a:r>
            <a:endParaRPr lang="en-US" sz="3200" dirty="0" smtClean="0">
              <a:solidFill>
                <a:srgbClr val="FF0000"/>
              </a:solidFill>
            </a:endParaRPr>
          </a:p>
        </p:txBody>
      </p:sp>
      <p:pic>
        <p:nvPicPr>
          <p:cNvPr id="18437" name="Picture 5"/>
          <p:cNvPicPr>
            <a:picLocks noChangeAspect="1" noChangeArrowheads="1"/>
          </p:cNvPicPr>
          <p:nvPr/>
        </p:nvPicPr>
        <p:blipFill>
          <a:blip r:embed="rId4" cstate="print"/>
          <a:srcRect r="3826"/>
          <a:stretch>
            <a:fillRect/>
          </a:stretch>
        </p:blipFill>
        <p:spPr bwMode="auto">
          <a:xfrm>
            <a:off x="7247107" y="666345"/>
            <a:ext cx="1896894" cy="2130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Management</a:t>
            </a:r>
            <a:br>
              <a:rPr lang="en-US" dirty="0" smtClean="0"/>
            </a:br>
            <a:endParaRPr lang="en-US" dirty="0">
              <a:solidFill>
                <a:srgbClr val="FF0000"/>
              </a:solidFill>
            </a:endParaRPr>
          </a:p>
        </p:txBody>
      </p:sp>
      <p:pic>
        <p:nvPicPr>
          <p:cNvPr id="9" name="Picture 3" descr="D:\Work\Marketing\Pics and diagrams\End_User.gif"/>
          <p:cNvPicPr>
            <a:picLocks noChangeAspect="1" noChangeArrowheads="1"/>
          </p:cNvPicPr>
          <p:nvPr/>
        </p:nvPicPr>
        <p:blipFill>
          <a:blip r:embed="rId3" cstate="print"/>
          <a:srcRect/>
          <a:stretch>
            <a:fillRect/>
          </a:stretch>
        </p:blipFill>
        <p:spPr bwMode="auto">
          <a:xfrm>
            <a:off x="1026267" y="1360212"/>
            <a:ext cx="685800" cy="681038"/>
          </a:xfrm>
          <a:prstGeom prst="rect">
            <a:avLst/>
          </a:prstGeom>
          <a:noFill/>
        </p:spPr>
      </p:pic>
      <p:sp>
        <p:nvSpPr>
          <p:cNvPr id="12" name="TextBox 11"/>
          <p:cNvSpPr txBox="1"/>
          <p:nvPr/>
        </p:nvSpPr>
        <p:spPr>
          <a:xfrm>
            <a:off x="161157" y="2038511"/>
            <a:ext cx="1095173" cy="341632"/>
          </a:xfrm>
          <a:prstGeom prst="rect">
            <a:avLst/>
          </a:prstGeom>
          <a:noFill/>
        </p:spPr>
        <p:txBody>
          <a:bodyPr wrap="none" rtlCol="0">
            <a:spAutoFit/>
          </a:bodyPr>
          <a:lstStyle/>
          <a:p>
            <a:r>
              <a:rPr lang="en-US" sz="1800" dirty="0" smtClean="0"/>
              <a:t>Request</a:t>
            </a:r>
            <a:endParaRPr lang="en-US" dirty="0"/>
          </a:p>
        </p:txBody>
      </p:sp>
      <p:grpSp>
        <p:nvGrpSpPr>
          <p:cNvPr id="3" name="Group 40"/>
          <p:cNvGrpSpPr/>
          <p:nvPr/>
        </p:nvGrpSpPr>
        <p:grpSpPr>
          <a:xfrm>
            <a:off x="2027934" y="3063623"/>
            <a:ext cx="5054454" cy="1685818"/>
            <a:chOff x="2027934" y="3568448"/>
            <a:chExt cx="5054454" cy="1685818"/>
          </a:xfrm>
        </p:grpSpPr>
        <p:sp>
          <p:nvSpPr>
            <p:cNvPr id="30" name="Rounded Rectangle 29"/>
            <p:cNvSpPr/>
            <p:nvPr/>
          </p:nvSpPr>
          <p:spPr bwMode="auto">
            <a:xfrm>
              <a:off x="3130875" y="4651151"/>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Ad-hoc</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Workload</a:t>
              </a:r>
            </a:p>
          </p:txBody>
        </p:sp>
        <p:cxnSp>
          <p:nvCxnSpPr>
            <p:cNvPr id="61" name="Elbow Connector 60"/>
            <p:cNvCxnSpPr>
              <a:stCxn id="45" idx="2"/>
              <a:endCxn id="30" idx="1"/>
            </p:cNvCxnSpPr>
            <p:nvPr/>
          </p:nvCxnSpPr>
          <p:spPr bwMode="auto">
            <a:xfrm>
              <a:off x="2027934" y="3568448"/>
              <a:ext cx="1102941" cy="1384261"/>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204" name="TextBox 203"/>
            <p:cNvSpPr txBox="1"/>
            <p:nvPr/>
          </p:nvSpPr>
          <p:spPr>
            <a:xfrm>
              <a:off x="2993466" y="3751254"/>
              <a:ext cx="4088922" cy="743280"/>
            </a:xfrm>
            <a:prstGeom prst="rect">
              <a:avLst/>
            </a:prstGeom>
            <a:noFill/>
          </p:spPr>
          <p:txBody>
            <a:bodyPr wrap="square" rtlCol="0">
              <a:spAutoFit/>
            </a:bodyPr>
            <a:lstStyle/>
            <a:p>
              <a:pPr algn="l">
                <a:spcBef>
                  <a:spcPts val="0"/>
                </a:spcBef>
              </a:pPr>
              <a:r>
                <a:rPr lang="en-US" sz="1400" dirty="0" smtClean="0"/>
                <a:t>Each consumer group has:</a:t>
              </a:r>
            </a:p>
            <a:p>
              <a:pPr algn="l">
                <a:spcBef>
                  <a:spcPts val="0"/>
                </a:spcBef>
                <a:buFont typeface="Arial" pitchFamily="34" charset="0"/>
                <a:buChar char="•"/>
              </a:pPr>
              <a:r>
                <a:rPr lang="en-US" sz="1100" dirty="0" smtClean="0"/>
                <a:t>Resource Allocation (example: 10% of CPU/IO resources)</a:t>
              </a:r>
            </a:p>
            <a:p>
              <a:pPr algn="l">
                <a:spcBef>
                  <a:spcPts val="0"/>
                </a:spcBef>
                <a:buFont typeface="Arial" pitchFamily="34" charset="0"/>
                <a:buChar char="•"/>
              </a:pPr>
              <a:r>
                <a:rPr lang="en-US" sz="1100" dirty="0" smtClean="0"/>
                <a:t>Directives (example: 20 active sessions)</a:t>
              </a:r>
            </a:p>
            <a:p>
              <a:pPr algn="l">
                <a:spcBef>
                  <a:spcPts val="0"/>
                </a:spcBef>
                <a:buFont typeface="Arial" pitchFamily="34" charset="0"/>
                <a:buChar char="•"/>
              </a:pPr>
              <a:r>
                <a:rPr lang="en-US" sz="1100" dirty="0" smtClean="0"/>
                <a:t>Thresholds (example: no jobs longer than 2 min)</a:t>
              </a:r>
            </a:p>
          </p:txBody>
        </p:sp>
      </p:grpSp>
      <p:grpSp>
        <p:nvGrpSpPr>
          <p:cNvPr id="5" name="Group 49"/>
          <p:cNvGrpSpPr/>
          <p:nvPr/>
        </p:nvGrpSpPr>
        <p:grpSpPr>
          <a:xfrm>
            <a:off x="1397820" y="3380147"/>
            <a:ext cx="4945049" cy="2241535"/>
            <a:chOff x="1397820" y="3884972"/>
            <a:chExt cx="4945049" cy="2241535"/>
          </a:xfrm>
        </p:grpSpPr>
        <p:grpSp>
          <p:nvGrpSpPr>
            <p:cNvPr id="6" name="Group 47"/>
            <p:cNvGrpSpPr/>
            <p:nvPr/>
          </p:nvGrpSpPr>
          <p:grpSpPr>
            <a:xfrm>
              <a:off x="1397820" y="3884972"/>
              <a:ext cx="4945049" cy="2241535"/>
              <a:chOff x="1397820" y="3884972"/>
              <a:chExt cx="4945049" cy="2241535"/>
            </a:xfrm>
          </p:grpSpPr>
          <p:cxnSp>
            <p:nvCxnSpPr>
              <p:cNvPr id="123" name="Shape 122"/>
              <p:cNvCxnSpPr>
                <a:endCxn id="170" idx="0"/>
              </p:cNvCxnSpPr>
              <p:nvPr/>
            </p:nvCxnSpPr>
            <p:spPr bwMode="auto">
              <a:xfrm>
                <a:off x="4528871" y="5106841"/>
                <a:ext cx="1165785" cy="569543"/>
              </a:xfrm>
              <a:prstGeom prst="bentConnector2">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70" name="Flowchart: Terminator 169"/>
              <p:cNvSpPr/>
              <p:nvPr/>
            </p:nvSpPr>
            <p:spPr bwMode="auto">
              <a:xfrm>
                <a:off x="5046442" y="5676384"/>
                <a:ext cx="1296427" cy="445477"/>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Reject</a:t>
                </a:r>
                <a:endParaRPr kumimoji="0" lang="en-US" sz="1200" b="0" i="0" u="none" strike="noStrike" cap="none" normalizeH="0" baseline="0" dirty="0" smtClean="0">
                  <a:ln>
                    <a:noFill/>
                  </a:ln>
                  <a:solidFill>
                    <a:schemeClr val="tx1"/>
                  </a:solidFill>
                  <a:effectLst/>
                  <a:latin typeface="Arial" charset="0"/>
                </a:endParaRPr>
              </a:p>
            </p:txBody>
          </p:sp>
          <p:sp>
            <p:nvSpPr>
              <p:cNvPr id="72" name="Flowchart: Alternate Process 71"/>
              <p:cNvSpPr/>
              <p:nvPr/>
            </p:nvSpPr>
            <p:spPr bwMode="auto">
              <a:xfrm>
                <a:off x="3066548" y="5676384"/>
                <a:ext cx="1548584" cy="450123"/>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Downgrade</a:t>
                </a:r>
                <a:endParaRPr kumimoji="0" lang="en-US" sz="1200" b="0" i="0" u="none" strike="noStrike" cap="none" normalizeH="0" baseline="0" dirty="0" smtClean="0">
                  <a:ln>
                    <a:noFill/>
                  </a:ln>
                  <a:solidFill>
                    <a:schemeClr val="tx1"/>
                  </a:solidFill>
                  <a:effectLst/>
                  <a:latin typeface="Arial" charset="0"/>
                </a:endParaRPr>
              </a:p>
            </p:txBody>
          </p:sp>
          <p:cxnSp>
            <p:nvCxnSpPr>
              <p:cNvPr id="206" name="Elbow Connector 205"/>
              <p:cNvCxnSpPr>
                <a:stCxn id="72" idx="1"/>
                <a:endCxn id="45" idx="4"/>
              </p:cNvCxnSpPr>
              <p:nvPr/>
            </p:nvCxnSpPr>
            <p:spPr bwMode="auto">
              <a:xfrm rot="10800000">
                <a:off x="1397820" y="3884972"/>
                <a:ext cx="1668729" cy="2016475"/>
              </a:xfrm>
              <a:prstGeom prst="bentConnector2">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cxnSp>
          <p:nvCxnSpPr>
            <p:cNvPr id="52" name="Straight Arrow Connector 51"/>
            <p:cNvCxnSpPr>
              <a:stCxn id="30" idx="2"/>
              <a:endCxn id="72" idx="0"/>
            </p:cNvCxnSpPr>
            <p:nvPr/>
          </p:nvCxnSpPr>
          <p:spPr bwMode="auto">
            <a:xfrm rot="16200000" flipH="1">
              <a:off x="3620232" y="5455775"/>
              <a:ext cx="431643" cy="9573"/>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grpSp>
        <p:nvGrpSpPr>
          <p:cNvPr id="7" name="Group 40"/>
          <p:cNvGrpSpPr/>
          <p:nvPr/>
        </p:nvGrpSpPr>
        <p:grpSpPr>
          <a:xfrm>
            <a:off x="86284" y="2203704"/>
            <a:ext cx="2020781" cy="2830656"/>
            <a:chOff x="86284" y="2708529"/>
            <a:chExt cx="2020781" cy="2830656"/>
          </a:xfrm>
        </p:grpSpPr>
        <p:grpSp>
          <p:nvGrpSpPr>
            <p:cNvPr id="8" name="Group 39"/>
            <p:cNvGrpSpPr/>
            <p:nvPr/>
          </p:nvGrpSpPr>
          <p:grpSpPr>
            <a:xfrm>
              <a:off x="688572" y="2708529"/>
              <a:ext cx="1418493" cy="1176442"/>
              <a:chOff x="688572" y="2708529"/>
              <a:chExt cx="1418493" cy="1176442"/>
            </a:xfrm>
          </p:grpSpPr>
          <p:sp>
            <p:nvSpPr>
              <p:cNvPr id="11" name="Down Arrow 10"/>
              <p:cNvSpPr/>
              <p:nvPr/>
            </p:nvSpPr>
            <p:spPr bwMode="auto">
              <a:xfrm>
                <a:off x="1200395" y="2708529"/>
                <a:ext cx="408562" cy="486383"/>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5" name="Parallelogram 44"/>
              <p:cNvSpPr/>
              <p:nvPr/>
            </p:nvSpPr>
            <p:spPr bwMode="auto">
              <a:xfrm>
                <a:off x="688572" y="3251925"/>
                <a:ext cx="1418493" cy="633046"/>
              </a:xfrm>
              <a:prstGeom prst="parallelogram">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smtClean="0">
                    <a:ln>
                      <a:noFill/>
                    </a:ln>
                    <a:solidFill>
                      <a:schemeClr val="tx1"/>
                    </a:solidFill>
                    <a:effectLst/>
                    <a:latin typeface="Arial" charset="0"/>
                  </a:rPr>
                  <a:t>Assign</a:t>
                </a:r>
              </a:p>
            </p:txBody>
          </p:sp>
        </p:grpSp>
        <p:sp>
          <p:nvSpPr>
            <p:cNvPr id="131" name="TextBox 130"/>
            <p:cNvSpPr txBox="1"/>
            <p:nvPr/>
          </p:nvSpPr>
          <p:spPr>
            <a:xfrm>
              <a:off x="86284" y="4123413"/>
              <a:ext cx="1923690" cy="1415772"/>
            </a:xfrm>
            <a:prstGeom prst="rect">
              <a:avLst/>
            </a:prstGeom>
            <a:noFill/>
          </p:spPr>
          <p:txBody>
            <a:bodyPr wrap="square" rtlCol="0">
              <a:spAutoFit/>
            </a:bodyPr>
            <a:lstStyle/>
            <a:p>
              <a:pPr algn="l">
                <a:lnSpc>
                  <a:spcPct val="100000"/>
                </a:lnSpc>
                <a:spcBef>
                  <a:spcPts val="0"/>
                </a:spcBef>
              </a:pPr>
              <a:r>
                <a:rPr lang="en-US" sz="1400" dirty="0" smtClean="0"/>
                <a:t>Each request assigned to a consumer group:</a:t>
              </a:r>
            </a:p>
            <a:p>
              <a:pPr algn="l">
                <a:lnSpc>
                  <a:spcPct val="100000"/>
                </a:lnSpc>
                <a:spcBef>
                  <a:spcPts val="0"/>
                </a:spcBef>
                <a:buFont typeface="Arial" pitchFamily="34" charset="0"/>
                <a:buChar char="•"/>
              </a:pPr>
              <a:r>
                <a:rPr lang="en-US" sz="1100" dirty="0" smtClean="0"/>
                <a:t>OS or DB Username</a:t>
              </a:r>
            </a:p>
            <a:p>
              <a:pPr algn="l">
                <a:lnSpc>
                  <a:spcPct val="100000"/>
                </a:lnSpc>
                <a:spcBef>
                  <a:spcPts val="0"/>
                </a:spcBef>
                <a:buFont typeface="Arial" pitchFamily="34" charset="0"/>
                <a:buChar char="•"/>
              </a:pPr>
              <a:r>
                <a:rPr lang="en-US" sz="1100" dirty="0" smtClean="0"/>
                <a:t>Application or Module</a:t>
              </a:r>
            </a:p>
            <a:p>
              <a:pPr algn="l">
                <a:lnSpc>
                  <a:spcPct val="100000"/>
                </a:lnSpc>
                <a:spcBef>
                  <a:spcPts val="0"/>
                </a:spcBef>
                <a:buFont typeface="Arial" pitchFamily="34" charset="0"/>
                <a:buChar char="•"/>
              </a:pPr>
              <a:r>
                <a:rPr lang="en-US" sz="1100" dirty="0" smtClean="0"/>
                <a:t>Action within Module</a:t>
              </a:r>
            </a:p>
            <a:p>
              <a:pPr algn="l">
                <a:lnSpc>
                  <a:spcPct val="100000"/>
                </a:lnSpc>
                <a:spcBef>
                  <a:spcPts val="0"/>
                </a:spcBef>
                <a:buFont typeface="Arial" pitchFamily="34" charset="0"/>
                <a:buChar char="•"/>
              </a:pPr>
              <a:r>
                <a:rPr lang="en-US" sz="1100" dirty="0" smtClean="0"/>
                <a:t>Administrative function</a:t>
              </a:r>
              <a:endParaRPr lang="en-US" sz="1100" dirty="0"/>
            </a:p>
          </p:txBody>
        </p:sp>
      </p:grpSp>
      <p:grpSp>
        <p:nvGrpSpPr>
          <p:cNvPr id="10" name="Group 41"/>
          <p:cNvGrpSpPr/>
          <p:nvPr/>
        </p:nvGrpSpPr>
        <p:grpSpPr>
          <a:xfrm>
            <a:off x="4531658" y="2087916"/>
            <a:ext cx="4495634" cy="2624329"/>
            <a:chOff x="4531658" y="2592741"/>
            <a:chExt cx="4495634" cy="2624329"/>
          </a:xfrm>
        </p:grpSpPr>
        <p:pic>
          <p:nvPicPr>
            <p:cNvPr id="145" name="Picture 4" descr="Exadata_1up_0114_dark_rt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664574" y="2592741"/>
              <a:ext cx="1237891" cy="2624329"/>
            </a:xfrm>
            <a:prstGeom prst="rect">
              <a:avLst/>
            </a:prstGeom>
            <a:noFill/>
            <a:ln w="9525">
              <a:noFill/>
              <a:miter lim="800000"/>
              <a:headEnd/>
              <a:tailEnd/>
            </a:ln>
          </p:spPr>
        </p:pic>
        <p:grpSp>
          <p:nvGrpSpPr>
            <p:cNvPr id="13" name="Group 33"/>
            <p:cNvGrpSpPr/>
            <p:nvPr/>
          </p:nvGrpSpPr>
          <p:grpSpPr>
            <a:xfrm>
              <a:off x="4531658" y="3922706"/>
              <a:ext cx="3199207" cy="1181739"/>
              <a:chOff x="4531658" y="3922706"/>
              <a:chExt cx="3199207" cy="1181739"/>
            </a:xfrm>
          </p:grpSpPr>
          <p:sp>
            <p:nvSpPr>
              <p:cNvPr id="116" name="Can 115"/>
              <p:cNvSpPr/>
              <p:nvPr/>
            </p:nvSpPr>
            <p:spPr bwMode="auto">
              <a:xfrm rot="5400000">
                <a:off x="6236400" y="4457983"/>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18" name="TextBox 117"/>
              <p:cNvSpPr txBox="1"/>
              <p:nvPr/>
            </p:nvSpPr>
            <p:spPr>
              <a:xfrm>
                <a:off x="5956895" y="4790513"/>
                <a:ext cx="822661" cy="313932"/>
              </a:xfrm>
              <a:prstGeom prst="rect">
                <a:avLst/>
              </a:prstGeom>
              <a:noFill/>
            </p:spPr>
            <p:txBody>
              <a:bodyPr wrap="none" rtlCol="0">
                <a:spAutoFit/>
              </a:bodyPr>
              <a:lstStyle/>
              <a:p>
                <a:r>
                  <a:rPr lang="en-US" sz="1600" dirty="0" smtClean="0"/>
                  <a:t>Queue</a:t>
                </a:r>
                <a:endParaRPr lang="en-US" sz="1600" dirty="0"/>
              </a:p>
            </p:txBody>
          </p:sp>
          <p:cxnSp>
            <p:nvCxnSpPr>
              <p:cNvPr id="160" name="Elbow Connector 159"/>
              <p:cNvCxnSpPr>
                <a:stCxn id="116" idx="1"/>
                <a:endCxn id="189" idx="1"/>
              </p:cNvCxnSpPr>
              <p:nvPr/>
            </p:nvCxnSpPr>
            <p:spPr bwMode="auto">
              <a:xfrm flipV="1">
                <a:off x="6873734" y="3922706"/>
                <a:ext cx="857131" cy="1026072"/>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82" name="Straight Arrow Connector 181"/>
              <p:cNvCxnSpPr>
                <a:stCxn id="30" idx="3"/>
                <a:endCxn id="116" idx="3"/>
              </p:cNvCxnSpPr>
              <p:nvPr/>
            </p:nvCxnSpPr>
            <p:spPr bwMode="auto">
              <a:xfrm>
                <a:off x="4531658" y="4943184"/>
                <a:ext cx="1360486" cy="5594"/>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grpSp>
        <p:grpSp>
          <p:nvGrpSpPr>
            <p:cNvPr id="14" name="Group 35"/>
            <p:cNvGrpSpPr/>
            <p:nvPr/>
          </p:nvGrpSpPr>
          <p:grpSpPr>
            <a:xfrm>
              <a:off x="5065836" y="2618116"/>
              <a:ext cx="3961456" cy="1522562"/>
              <a:chOff x="5065836" y="2618116"/>
              <a:chExt cx="3961456" cy="1522562"/>
            </a:xfrm>
          </p:grpSpPr>
          <p:sp>
            <p:nvSpPr>
              <p:cNvPr id="189" name="Flowchart: Terminator 188"/>
              <p:cNvSpPr/>
              <p:nvPr/>
            </p:nvSpPr>
            <p:spPr bwMode="auto">
              <a:xfrm>
                <a:off x="7730865" y="3704734"/>
                <a:ext cx="1296427" cy="435944"/>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Execute</a:t>
                </a:r>
                <a:endParaRPr kumimoji="0" lang="en-US" sz="1200" b="0" i="0" u="none" strike="noStrike" cap="none" normalizeH="0" baseline="0" dirty="0" smtClean="0">
                  <a:ln>
                    <a:noFill/>
                  </a:ln>
                  <a:solidFill>
                    <a:schemeClr val="tx1"/>
                  </a:solidFill>
                  <a:effectLst/>
                  <a:latin typeface="Arial" charset="0"/>
                </a:endParaRPr>
              </a:p>
            </p:txBody>
          </p:sp>
          <p:sp>
            <p:nvSpPr>
              <p:cNvPr id="35" name="TextBox 34"/>
              <p:cNvSpPr txBox="1"/>
              <p:nvPr/>
            </p:nvSpPr>
            <p:spPr>
              <a:xfrm>
                <a:off x="5065836" y="2618116"/>
                <a:ext cx="2688747" cy="743280"/>
              </a:xfrm>
              <a:prstGeom prst="rect">
                <a:avLst/>
              </a:prstGeom>
              <a:noFill/>
            </p:spPr>
            <p:txBody>
              <a:bodyPr wrap="square" rtlCol="0">
                <a:spAutoFit/>
              </a:bodyPr>
              <a:lstStyle/>
              <a:p>
                <a:pPr algn="l">
                  <a:spcBef>
                    <a:spcPts val="0"/>
                  </a:spcBef>
                </a:pPr>
                <a:r>
                  <a:rPr lang="en-US" sz="1400" dirty="0" smtClean="0"/>
                  <a:t>Each request:</a:t>
                </a:r>
              </a:p>
              <a:p>
                <a:pPr algn="l">
                  <a:spcBef>
                    <a:spcPts val="0"/>
                  </a:spcBef>
                  <a:buFont typeface="Arial" pitchFamily="34" charset="0"/>
                  <a:buChar char="•"/>
                </a:pPr>
                <a:r>
                  <a:rPr lang="en-US" sz="1100" dirty="0" smtClean="0"/>
                  <a:t> Executes on a RAC Service</a:t>
                </a:r>
              </a:p>
              <a:p>
                <a:pPr algn="l">
                  <a:spcBef>
                    <a:spcPts val="0"/>
                  </a:spcBef>
                  <a:buFont typeface="Arial" pitchFamily="34" charset="0"/>
                  <a:buChar char="•"/>
                </a:pPr>
                <a:r>
                  <a:rPr lang="en-US" sz="1100" dirty="0" smtClean="0"/>
                  <a:t> Which limits the physical resources</a:t>
                </a:r>
              </a:p>
              <a:p>
                <a:pPr algn="l">
                  <a:spcBef>
                    <a:spcPts val="0"/>
                  </a:spcBef>
                  <a:buFont typeface="Arial" pitchFamily="34" charset="0"/>
                  <a:buChar char="•"/>
                </a:pPr>
                <a:r>
                  <a:rPr lang="en-US" sz="1100" dirty="0" smtClean="0"/>
                  <a:t> Allows scalability across racks</a:t>
                </a: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Management</a:t>
            </a:r>
            <a:br>
              <a:rPr lang="en-US" dirty="0" smtClean="0"/>
            </a:br>
            <a:endParaRPr lang="en-US" dirty="0">
              <a:solidFill>
                <a:srgbClr val="FF0000"/>
              </a:solidFill>
            </a:endParaRPr>
          </a:p>
        </p:txBody>
      </p:sp>
      <p:pic>
        <p:nvPicPr>
          <p:cNvPr id="9" name="Picture 3" descr="D:\Work\Marketing\Pics and diagrams\End_User.gif"/>
          <p:cNvPicPr>
            <a:picLocks noChangeAspect="1" noChangeArrowheads="1"/>
          </p:cNvPicPr>
          <p:nvPr/>
        </p:nvPicPr>
        <p:blipFill>
          <a:blip r:embed="rId3" cstate="print"/>
          <a:srcRect/>
          <a:stretch>
            <a:fillRect/>
          </a:stretch>
        </p:blipFill>
        <p:spPr bwMode="auto">
          <a:xfrm>
            <a:off x="1026267" y="1360212"/>
            <a:ext cx="685800" cy="681038"/>
          </a:xfrm>
          <a:prstGeom prst="rect">
            <a:avLst/>
          </a:prstGeom>
          <a:noFill/>
        </p:spPr>
      </p:pic>
      <p:sp>
        <p:nvSpPr>
          <p:cNvPr id="12" name="TextBox 11"/>
          <p:cNvSpPr txBox="1"/>
          <p:nvPr/>
        </p:nvSpPr>
        <p:spPr>
          <a:xfrm>
            <a:off x="161157" y="2038511"/>
            <a:ext cx="1095173" cy="341632"/>
          </a:xfrm>
          <a:prstGeom prst="rect">
            <a:avLst/>
          </a:prstGeom>
          <a:noFill/>
        </p:spPr>
        <p:txBody>
          <a:bodyPr wrap="none" rtlCol="0">
            <a:spAutoFit/>
          </a:bodyPr>
          <a:lstStyle/>
          <a:p>
            <a:r>
              <a:rPr lang="en-US" sz="1800" dirty="0" smtClean="0"/>
              <a:t>Request</a:t>
            </a:r>
            <a:endParaRPr lang="en-US" dirty="0"/>
          </a:p>
        </p:txBody>
      </p:sp>
      <p:grpSp>
        <p:nvGrpSpPr>
          <p:cNvPr id="3" name="Group 40"/>
          <p:cNvGrpSpPr/>
          <p:nvPr/>
        </p:nvGrpSpPr>
        <p:grpSpPr>
          <a:xfrm>
            <a:off x="2027934" y="3063623"/>
            <a:ext cx="2503724" cy="1685818"/>
            <a:chOff x="2027934" y="3568448"/>
            <a:chExt cx="2503724" cy="1685818"/>
          </a:xfrm>
        </p:grpSpPr>
        <p:sp>
          <p:nvSpPr>
            <p:cNvPr id="30" name="Rounded Rectangle 29"/>
            <p:cNvSpPr/>
            <p:nvPr/>
          </p:nvSpPr>
          <p:spPr bwMode="auto">
            <a:xfrm>
              <a:off x="3130875" y="4651151"/>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Ad-hoc</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Workload</a:t>
              </a:r>
            </a:p>
          </p:txBody>
        </p:sp>
        <p:cxnSp>
          <p:nvCxnSpPr>
            <p:cNvPr id="61" name="Elbow Connector 60"/>
            <p:cNvCxnSpPr>
              <a:stCxn id="45" idx="2"/>
              <a:endCxn id="30" idx="1"/>
            </p:cNvCxnSpPr>
            <p:nvPr/>
          </p:nvCxnSpPr>
          <p:spPr bwMode="auto">
            <a:xfrm>
              <a:off x="2027934" y="3568448"/>
              <a:ext cx="1102941" cy="1384261"/>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grpSp>
        <p:nvGrpSpPr>
          <p:cNvPr id="4" name="Group 49"/>
          <p:cNvGrpSpPr/>
          <p:nvPr/>
        </p:nvGrpSpPr>
        <p:grpSpPr>
          <a:xfrm>
            <a:off x="1397820" y="3380147"/>
            <a:ext cx="4945049" cy="2241535"/>
            <a:chOff x="1397820" y="3884972"/>
            <a:chExt cx="4945049" cy="2241535"/>
          </a:xfrm>
        </p:grpSpPr>
        <p:grpSp>
          <p:nvGrpSpPr>
            <p:cNvPr id="5" name="Group 47"/>
            <p:cNvGrpSpPr/>
            <p:nvPr/>
          </p:nvGrpSpPr>
          <p:grpSpPr>
            <a:xfrm>
              <a:off x="1397820" y="3884972"/>
              <a:ext cx="4945049" cy="2241535"/>
              <a:chOff x="1397820" y="3884972"/>
              <a:chExt cx="4945049" cy="2241535"/>
            </a:xfrm>
          </p:grpSpPr>
          <p:cxnSp>
            <p:nvCxnSpPr>
              <p:cNvPr id="123" name="Shape 122"/>
              <p:cNvCxnSpPr>
                <a:endCxn id="170" idx="0"/>
              </p:cNvCxnSpPr>
              <p:nvPr/>
            </p:nvCxnSpPr>
            <p:spPr bwMode="auto">
              <a:xfrm>
                <a:off x="4528871" y="5106841"/>
                <a:ext cx="1165785" cy="569543"/>
              </a:xfrm>
              <a:prstGeom prst="bentConnector2">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70" name="Flowchart: Terminator 169"/>
              <p:cNvSpPr/>
              <p:nvPr/>
            </p:nvSpPr>
            <p:spPr bwMode="auto">
              <a:xfrm>
                <a:off x="5046442" y="5676384"/>
                <a:ext cx="1296427" cy="445477"/>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Reject</a:t>
                </a:r>
                <a:endParaRPr kumimoji="0" lang="en-US" sz="1200" b="0" i="0" u="none" strike="noStrike" cap="none" normalizeH="0" baseline="0" dirty="0" smtClean="0">
                  <a:ln>
                    <a:noFill/>
                  </a:ln>
                  <a:solidFill>
                    <a:schemeClr val="tx1"/>
                  </a:solidFill>
                  <a:effectLst/>
                  <a:latin typeface="Arial" charset="0"/>
                </a:endParaRPr>
              </a:p>
            </p:txBody>
          </p:sp>
          <p:sp>
            <p:nvSpPr>
              <p:cNvPr id="72" name="Flowchart: Alternate Process 71"/>
              <p:cNvSpPr/>
              <p:nvPr/>
            </p:nvSpPr>
            <p:spPr bwMode="auto">
              <a:xfrm>
                <a:off x="3066548" y="5676384"/>
                <a:ext cx="1548584" cy="450123"/>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Downgrade</a:t>
                </a:r>
                <a:endParaRPr kumimoji="0" lang="en-US" sz="1200" b="0" i="0" u="none" strike="noStrike" cap="none" normalizeH="0" baseline="0" dirty="0" smtClean="0">
                  <a:ln>
                    <a:noFill/>
                  </a:ln>
                  <a:solidFill>
                    <a:schemeClr val="tx1"/>
                  </a:solidFill>
                  <a:effectLst/>
                  <a:latin typeface="Arial" charset="0"/>
                </a:endParaRPr>
              </a:p>
            </p:txBody>
          </p:sp>
          <p:cxnSp>
            <p:nvCxnSpPr>
              <p:cNvPr id="206" name="Elbow Connector 205"/>
              <p:cNvCxnSpPr>
                <a:stCxn id="72" idx="1"/>
                <a:endCxn id="45" idx="4"/>
              </p:cNvCxnSpPr>
              <p:nvPr/>
            </p:nvCxnSpPr>
            <p:spPr bwMode="auto">
              <a:xfrm rot="10800000">
                <a:off x="1397820" y="3884972"/>
                <a:ext cx="1668729" cy="2016475"/>
              </a:xfrm>
              <a:prstGeom prst="bentConnector2">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cxnSp>
          <p:nvCxnSpPr>
            <p:cNvPr id="52" name="Straight Arrow Connector 51"/>
            <p:cNvCxnSpPr>
              <a:stCxn id="30" idx="2"/>
              <a:endCxn id="72" idx="0"/>
            </p:cNvCxnSpPr>
            <p:nvPr/>
          </p:nvCxnSpPr>
          <p:spPr bwMode="auto">
            <a:xfrm rot="16200000" flipH="1">
              <a:off x="3620232" y="5455775"/>
              <a:ext cx="431643" cy="9573"/>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grpSp>
        <p:nvGrpSpPr>
          <p:cNvPr id="7" name="Group 39"/>
          <p:cNvGrpSpPr/>
          <p:nvPr/>
        </p:nvGrpSpPr>
        <p:grpSpPr>
          <a:xfrm>
            <a:off x="688572" y="2203704"/>
            <a:ext cx="1418493" cy="1176442"/>
            <a:chOff x="688572" y="2708529"/>
            <a:chExt cx="1418493" cy="1176442"/>
          </a:xfrm>
        </p:grpSpPr>
        <p:sp>
          <p:nvSpPr>
            <p:cNvPr id="11" name="Down Arrow 10"/>
            <p:cNvSpPr/>
            <p:nvPr/>
          </p:nvSpPr>
          <p:spPr bwMode="auto">
            <a:xfrm>
              <a:off x="1200395" y="2708529"/>
              <a:ext cx="408562" cy="486383"/>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5" name="Parallelogram 44"/>
            <p:cNvSpPr/>
            <p:nvPr/>
          </p:nvSpPr>
          <p:spPr bwMode="auto">
            <a:xfrm>
              <a:off x="688572" y="3251925"/>
              <a:ext cx="1418493" cy="633046"/>
            </a:xfrm>
            <a:prstGeom prst="parallelogram">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smtClean="0">
                  <a:ln>
                    <a:noFill/>
                  </a:ln>
                  <a:solidFill>
                    <a:schemeClr val="tx1"/>
                  </a:solidFill>
                  <a:effectLst/>
                  <a:latin typeface="Arial" charset="0"/>
                </a:rPr>
                <a:t>Assign</a:t>
              </a:r>
            </a:p>
          </p:txBody>
        </p:sp>
      </p:grpSp>
      <p:pic>
        <p:nvPicPr>
          <p:cNvPr id="145" name="Picture 4" descr="Exadata_1up_0114_dark_rt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664574" y="2087916"/>
            <a:ext cx="1237891" cy="2624329"/>
          </a:xfrm>
          <a:prstGeom prst="rect">
            <a:avLst/>
          </a:prstGeom>
          <a:noFill/>
          <a:ln w="9525">
            <a:noFill/>
            <a:miter lim="800000"/>
            <a:headEnd/>
            <a:tailEnd/>
          </a:ln>
        </p:spPr>
      </p:pic>
      <p:grpSp>
        <p:nvGrpSpPr>
          <p:cNvPr id="10" name="Group 33"/>
          <p:cNvGrpSpPr/>
          <p:nvPr/>
        </p:nvGrpSpPr>
        <p:grpSpPr>
          <a:xfrm>
            <a:off x="4531658" y="3417881"/>
            <a:ext cx="3199207" cy="1181739"/>
            <a:chOff x="4531658" y="3922706"/>
            <a:chExt cx="3199207" cy="1181739"/>
          </a:xfrm>
        </p:grpSpPr>
        <p:sp>
          <p:nvSpPr>
            <p:cNvPr id="116" name="Can 115"/>
            <p:cNvSpPr/>
            <p:nvPr/>
          </p:nvSpPr>
          <p:spPr bwMode="auto">
            <a:xfrm rot="5400000">
              <a:off x="6236400" y="4457983"/>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18" name="TextBox 117"/>
            <p:cNvSpPr txBox="1"/>
            <p:nvPr/>
          </p:nvSpPr>
          <p:spPr>
            <a:xfrm>
              <a:off x="5956895" y="4790513"/>
              <a:ext cx="822661" cy="313932"/>
            </a:xfrm>
            <a:prstGeom prst="rect">
              <a:avLst/>
            </a:prstGeom>
            <a:noFill/>
          </p:spPr>
          <p:txBody>
            <a:bodyPr wrap="none" rtlCol="0">
              <a:spAutoFit/>
            </a:bodyPr>
            <a:lstStyle/>
            <a:p>
              <a:r>
                <a:rPr lang="en-US" sz="1600" dirty="0" smtClean="0"/>
                <a:t>Queue</a:t>
              </a:r>
              <a:endParaRPr lang="en-US" sz="1600" dirty="0"/>
            </a:p>
          </p:txBody>
        </p:sp>
        <p:cxnSp>
          <p:nvCxnSpPr>
            <p:cNvPr id="160" name="Elbow Connector 159"/>
            <p:cNvCxnSpPr>
              <a:stCxn id="116" idx="1"/>
              <a:endCxn id="189" idx="1"/>
            </p:cNvCxnSpPr>
            <p:nvPr/>
          </p:nvCxnSpPr>
          <p:spPr bwMode="auto">
            <a:xfrm flipV="1">
              <a:off x="6873734" y="3922706"/>
              <a:ext cx="857131" cy="1026072"/>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82" name="Straight Arrow Connector 181"/>
            <p:cNvCxnSpPr>
              <a:stCxn id="30" idx="3"/>
              <a:endCxn id="116" idx="3"/>
            </p:cNvCxnSpPr>
            <p:nvPr/>
          </p:nvCxnSpPr>
          <p:spPr bwMode="auto">
            <a:xfrm>
              <a:off x="4531658" y="4943184"/>
              <a:ext cx="1360486" cy="5594"/>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grpSp>
      <p:sp>
        <p:nvSpPr>
          <p:cNvPr id="189" name="Flowchart: Terminator 188"/>
          <p:cNvSpPr/>
          <p:nvPr/>
        </p:nvSpPr>
        <p:spPr bwMode="auto">
          <a:xfrm>
            <a:off x="7730865" y="3199909"/>
            <a:ext cx="1296427" cy="435944"/>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Execute</a:t>
            </a:r>
            <a:endParaRPr kumimoji="0" lang="en-US" sz="1200" b="0" i="0" u="none" strike="noStrike" cap="none" normalizeH="0" baseline="0" dirty="0" smtClean="0">
              <a:ln>
                <a:noFill/>
              </a:ln>
              <a:solidFill>
                <a:schemeClr val="tx1"/>
              </a:solidFill>
              <a:effectLst/>
              <a:latin typeface="Arial" charset="0"/>
            </a:endParaRPr>
          </a:p>
        </p:txBody>
      </p:sp>
      <p:sp>
        <p:nvSpPr>
          <p:cNvPr id="32" name="Rounded Rectangle 31"/>
          <p:cNvSpPr/>
          <p:nvPr/>
        </p:nvSpPr>
        <p:spPr bwMode="auto">
          <a:xfrm>
            <a:off x="3197550" y="1828800"/>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Static Reports</a:t>
            </a:r>
          </a:p>
        </p:txBody>
      </p:sp>
      <p:sp>
        <p:nvSpPr>
          <p:cNvPr id="33" name="Rounded Rectangle 32"/>
          <p:cNvSpPr/>
          <p:nvPr/>
        </p:nvSpPr>
        <p:spPr bwMode="auto">
          <a:xfrm>
            <a:off x="3197550" y="2739936"/>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solidFill>
                  <a:schemeClr val="tx1"/>
                </a:solidFill>
                <a:latin typeface="Arial" charset="0"/>
              </a:rPr>
              <a:t>Tactical Queries</a:t>
            </a:r>
            <a:endParaRPr kumimoji="0" lang="en-US" sz="1600" b="0" i="0" u="none" strike="noStrike" cap="none" normalizeH="0" baseline="0" dirty="0" smtClean="0">
              <a:ln>
                <a:noFill/>
              </a:ln>
              <a:solidFill>
                <a:schemeClr val="tx1"/>
              </a:solidFill>
              <a:effectLst/>
              <a:latin typeface="Arial" charset="0"/>
            </a:endParaRPr>
          </a:p>
        </p:txBody>
      </p:sp>
      <p:cxnSp>
        <p:nvCxnSpPr>
          <p:cNvPr id="34" name="Elbow Connector 33"/>
          <p:cNvCxnSpPr>
            <a:endCxn id="32" idx="1"/>
          </p:cNvCxnSpPr>
          <p:nvPr/>
        </p:nvCxnSpPr>
        <p:spPr bwMode="auto">
          <a:xfrm flipV="1">
            <a:off x="1999359" y="2130358"/>
            <a:ext cx="1198191" cy="953260"/>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36" name="Elbow Connector 35"/>
          <p:cNvCxnSpPr>
            <a:endCxn id="33" idx="1"/>
          </p:cNvCxnSpPr>
          <p:nvPr/>
        </p:nvCxnSpPr>
        <p:spPr bwMode="auto">
          <a:xfrm flipV="1">
            <a:off x="1999359" y="3041494"/>
            <a:ext cx="1198191" cy="42124"/>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37" name="Can 36"/>
          <p:cNvSpPr/>
          <p:nvPr/>
        </p:nvSpPr>
        <p:spPr bwMode="auto">
          <a:xfrm rot="5400000">
            <a:off x="6249879" y="2553928"/>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8" name="TextBox 37"/>
          <p:cNvSpPr txBox="1"/>
          <p:nvPr/>
        </p:nvSpPr>
        <p:spPr>
          <a:xfrm>
            <a:off x="5985088" y="2886458"/>
            <a:ext cx="822661" cy="313932"/>
          </a:xfrm>
          <a:prstGeom prst="rect">
            <a:avLst/>
          </a:prstGeom>
          <a:noFill/>
        </p:spPr>
        <p:txBody>
          <a:bodyPr wrap="none" rtlCol="0">
            <a:spAutoFit/>
          </a:bodyPr>
          <a:lstStyle/>
          <a:p>
            <a:r>
              <a:rPr lang="en-US" sz="1600" dirty="0" smtClean="0"/>
              <a:t>Queue</a:t>
            </a:r>
            <a:endParaRPr lang="en-US" sz="1600" dirty="0"/>
          </a:p>
        </p:txBody>
      </p:sp>
      <p:cxnSp>
        <p:nvCxnSpPr>
          <p:cNvPr id="40" name="Straight Arrow Connector 39"/>
          <p:cNvCxnSpPr>
            <a:stCxn id="33" idx="3"/>
            <a:endCxn id="37" idx="3"/>
          </p:cNvCxnSpPr>
          <p:nvPr/>
        </p:nvCxnSpPr>
        <p:spPr bwMode="auto">
          <a:xfrm>
            <a:off x="4598333" y="3041494"/>
            <a:ext cx="1307290" cy="3229"/>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a:stCxn id="32" idx="3"/>
          </p:cNvCxnSpPr>
          <p:nvPr/>
        </p:nvCxnSpPr>
        <p:spPr bwMode="auto">
          <a:xfrm>
            <a:off x="4598333" y="2130358"/>
            <a:ext cx="1288240" cy="4815"/>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grpSp>
        <p:nvGrpSpPr>
          <p:cNvPr id="14" name="Group 28"/>
          <p:cNvGrpSpPr/>
          <p:nvPr/>
        </p:nvGrpSpPr>
        <p:grpSpPr>
          <a:xfrm>
            <a:off x="5886573" y="1976908"/>
            <a:ext cx="981590" cy="313932"/>
            <a:chOff x="6210423" y="3471388"/>
            <a:chExt cx="981590" cy="313932"/>
          </a:xfrm>
        </p:grpSpPr>
        <p:sp>
          <p:nvSpPr>
            <p:cNvPr id="43" name="Can 42"/>
            <p:cNvSpPr/>
            <p:nvPr/>
          </p:nvSpPr>
          <p:spPr bwMode="auto">
            <a:xfrm rot="5400000">
              <a:off x="6554679" y="3138858"/>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44" name="TextBox 43"/>
            <p:cNvSpPr txBox="1"/>
            <p:nvPr/>
          </p:nvSpPr>
          <p:spPr>
            <a:xfrm>
              <a:off x="6289888" y="3471388"/>
              <a:ext cx="822661" cy="313932"/>
            </a:xfrm>
            <a:prstGeom prst="rect">
              <a:avLst/>
            </a:prstGeom>
            <a:noFill/>
          </p:spPr>
          <p:txBody>
            <a:bodyPr wrap="none" rtlCol="0">
              <a:spAutoFit/>
            </a:bodyPr>
            <a:lstStyle/>
            <a:p>
              <a:r>
                <a:rPr lang="en-US" sz="1600" dirty="0" smtClean="0"/>
                <a:t>Queue</a:t>
              </a:r>
              <a:endParaRPr lang="en-US" sz="1600" dirty="0"/>
            </a:p>
          </p:txBody>
        </p:sp>
      </p:grpSp>
      <p:cxnSp>
        <p:nvCxnSpPr>
          <p:cNvPr id="51" name="Elbow Connector 50"/>
          <p:cNvCxnSpPr/>
          <p:nvPr/>
        </p:nvCxnSpPr>
        <p:spPr bwMode="auto">
          <a:xfrm>
            <a:off x="6887213" y="3044723"/>
            <a:ext cx="843652" cy="373158"/>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53" name="Elbow Connector 52"/>
          <p:cNvCxnSpPr>
            <a:stCxn id="43" idx="1"/>
            <a:endCxn id="189" idx="1"/>
          </p:cNvCxnSpPr>
          <p:nvPr/>
        </p:nvCxnSpPr>
        <p:spPr bwMode="auto">
          <a:xfrm>
            <a:off x="6868163" y="2135173"/>
            <a:ext cx="862702" cy="1282708"/>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srcRect/>
          <a:stretch>
            <a:fillRect/>
          </a:stretch>
        </p:blipFill>
        <p:spPr bwMode="auto">
          <a:xfrm>
            <a:off x="852488" y="1295400"/>
            <a:ext cx="7324725" cy="4019550"/>
          </a:xfrm>
          <a:prstGeom prst="rect">
            <a:avLst/>
          </a:prstGeom>
          <a:noFill/>
          <a:ln w="9525">
            <a:noFill/>
            <a:miter lim="800000"/>
            <a:headEnd/>
            <a:tailEnd/>
          </a:ln>
        </p:spPr>
      </p:pic>
      <p:sp>
        <p:nvSpPr>
          <p:cNvPr id="709635" name="Rectangle 3"/>
          <p:cNvSpPr>
            <a:spLocks noChangeArrowheads="1"/>
          </p:cNvSpPr>
          <p:nvPr/>
        </p:nvSpPr>
        <p:spPr bwMode="auto">
          <a:xfrm>
            <a:off x="4752975" y="3743325"/>
            <a:ext cx="1905000" cy="1524000"/>
          </a:xfrm>
          <a:prstGeom prst="rect">
            <a:avLst/>
          </a:prstGeom>
          <a:noFill/>
          <a:ln w="19050">
            <a:solidFill>
              <a:schemeClr val="tx2"/>
            </a:solidFill>
            <a:miter lim="800000"/>
            <a:headEnd/>
            <a:tailEnd/>
          </a:ln>
          <a:effectLst/>
        </p:spPr>
        <p:txBody>
          <a:bodyPr lIns="92075" tIns="46038" rIns="92075" bIns="46038" anchor="ctr">
            <a:spAutoFit/>
          </a:bodyPr>
          <a:lstStyle/>
          <a:p>
            <a:endParaRPr lang="en-US"/>
          </a:p>
        </p:txBody>
      </p:sp>
      <p:sp>
        <p:nvSpPr>
          <p:cNvPr id="709636" name="Line 4"/>
          <p:cNvSpPr>
            <a:spLocks noChangeShapeType="1"/>
          </p:cNvSpPr>
          <p:nvPr/>
        </p:nvSpPr>
        <p:spPr bwMode="auto">
          <a:xfrm>
            <a:off x="3762375" y="1943099"/>
            <a:ext cx="0" cy="2409825"/>
          </a:xfrm>
          <a:prstGeom prst="line">
            <a:avLst/>
          </a:prstGeom>
          <a:noFill/>
          <a:ln w="19050">
            <a:solidFill>
              <a:schemeClr val="tx2"/>
            </a:solidFill>
            <a:round/>
            <a:headEnd/>
            <a:tailEnd/>
          </a:ln>
          <a:effectLst/>
        </p:spPr>
        <p:txBody>
          <a:bodyPr wrap="square" lIns="92075" tIns="46038" rIns="92075" bIns="46038" anchor="ctr">
            <a:spAutoFit/>
          </a:bodyPr>
          <a:lstStyle/>
          <a:p>
            <a:endParaRPr lang="en-US"/>
          </a:p>
        </p:txBody>
      </p:sp>
      <p:sp>
        <p:nvSpPr>
          <p:cNvPr id="709637" name="Line 5"/>
          <p:cNvSpPr>
            <a:spLocks noChangeShapeType="1"/>
          </p:cNvSpPr>
          <p:nvPr/>
        </p:nvSpPr>
        <p:spPr bwMode="auto">
          <a:xfrm>
            <a:off x="3762375" y="4352925"/>
            <a:ext cx="990600" cy="0"/>
          </a:xfrm>
          <a:prstGeom prst="line">
            <a:avLst/>
          </a:prstGeom>
          <a:noFill/>
          <a:ln w="19050">
            <a:solidFill>
              <a:schemeClr val="tx2"/>
            </a:solidFill>
            <a:round/>
            <a:headEnd/>
            <a:tailEnd/>
          </a:ln>
          <a:effectLst/>
        </p:spPr>
        <p:txBody>
          <a:bodyPr lIns="92075" tIns="46038" rIns="92075" bIns="46038" anchor="ctr">
            <a:spAutoFit/>
          </a:bodyPr>
          <a:lstStyle/>
          <a:p>
            <a:endParaRPr lang="en-US"/>
          </a:p>
        </p:txBody>
      </p:sp>
      <p:sp>
        <p:nvSpPr>
          <p:cNvPr id="709638" name="Rectangle 6"/>
          <p:cNvSpPr>
            <a:spLocks noGrp="1" noChangeArrowheads="1"/>
          </p:cNvSpPr>
          <p:nvPr>
            <p:ph type="title"/>
          </p:nvPr>
        </p:nvSpPr>
        <p:spPr>
          <a:xfrm>
            <a:off x="889000" y="304800"/>
            <a:ext cx="7950200" cy="533400"/>
          </a:xfrm>
          <a:noFill/>
          <a:ln/>
        </p:spPr>
        <p:txBody>
          <a:bodyPr/>
          <a:lstStyle/>
          <a:p>
            <a:r>
              <a:rPr lang="en-US"/>
              <a:t>Resource Manager User Interface</a:t>
            </a:r>
          </a:p>
        </p:txBody>
      </p:sp>
      <p:cxnSp>
        <p:nvCxnSpPr>
          <p:cNvPr id="9" name="Straight Arrow Connector 8"/>
          <p:cNvCxnSpPr/>
          <p:nvPr/>
        </p:nvCxnSpPr>
        <p:spPr bwMode="auto">
          <a:xfrm>
            <a:off x="6429375" y="5038725"/>
            <a:ext cx="1085850" cy="1588"/>
          </a:xfrm>
          <a:prstGeom prst="straightConnector1">
            <a:avLst/>
          </a:prstGeom>
          <a:noFill/>
          <a:ln w="9525" cap="flat" cmpd="sng" algn="ctr">
            <a:solidFill>
              <a:schemeClr val="tx1"/>
            </a:solidFill>
            <a:prstDash val="solid"/>
            <a:round/>
            <a:headEnd type="arrow" w="med" len="med"/>
            <a:tailEnd type="none"/>
          </a:ln>
          <a:effectLst/>
        </p:spPr>
      </p:cxnSp>
      <p:sp>
        <p:nvSpPr>
          <p:cNvPr id="10" name="TextBox 9"/>
          <p:cNvSpPr txBox="1"/>
          <p:nvPr/>
        </p:nvSpPr>
        <p:spPr>
          <a:xfrm>
            <a:off x="7475785" y="4886325"/>
            <a:ext cx="797013" cy="369332"/>
          </a:xfrm>
          <a:prstGeom prst="rect">
            <a:avLst/>
          </a:prstGeom>
          <a:noFill/>
        </p:spPr>
        <p:txBody>
          <a:bodyPr wrap="none" rtlCol="0">
            <a:spAutoFit/>
          </a:bodyPr>
          <a:lstStyle/>
          <a:p>
            <a:r>
              <a:rPr lang="en-US" dirty="0" smtClean="0"/>
              <a:t>New!</a:t>
            </a: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Group Settings Overview</a:t>
            </a:r>
            <a:endParaRPr lang="en-US" dirty="0"/>
          </a:p>
        </p:txBody>
      </p:sp>
      <p:pic>
        <p:nvPicPr>
          <p:cNvPr id="5" name="Picture 4" descr="em_dbrm_plan_overview.PNG"/>
          <p:cNvPicPr>
            <a:picLocks noChangeAspect="1"/>
          </p:cNvPicPr>
          <p:nvPr/>
        </p:nvPicPr>
        <p:blipFill>
          <a:blip r:embed="rId2" cstate="print"/>
          <a:srcRect l="405" t="37778" r="20110" b="5694"/>
          <a:stretch>
            <a:fillRect/>
          </a:stretch>
        </p:blipFill>
        <p:spPr>
          <a:xfrm>
            <a:off x="447674" y="1266825"/>
            <a:ext cx="8200019" cy="4648200"/>
          </a:xfrm>
          <a:prstGeom prst="rect">
            <a:avLst/>
          </a:prstGeo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PX Properties</a:t>
            </a:r>
            <a:endParaRPr lang="en-US" dirty="0"/>
          </a:p>
        </p:txBody>
      </p:sp>
      <p:pic>
        <p:nvPicPr>
          <p:cNvPr id="4" name="Picture 3" descr="em_dbrm_plan_px_details.PNG"/>
          <p:cNvPicPr>
            <a:picLocks noChangeAspect="1"/>
          </p:cNvPicPr>
          <p:nvPr/>
        </p:nvPicPr>
        <p:blipFill>
          <a:blip r:embed="rId2" cstate="print"/>
          <a:stretch>
            <a:fillRect/>
          </a:stretch>
        </p:blipFill>
        <p:spPr>
          <a:xfrm>
            <a:off x="0" y="975692"/>
            <a:ext cx="9144000" cy="3096866"/>
          </a:xfrm>
          <a:prstGeom prst="rect">
            <a:avLst/>
          </a:prstGeom>
        </p:spPr>
      </p:pic>
      <p:sp>
        <p:nvSpPr>
          <p:cNvPr id="5" name="Rectangle 4"/>
          <p:cNvSpPr/>
          <p:nvPr/>
        </p:nvSpPr>
        <p:spPr bwMode="auto">
          <a:xfrm>
            <a:off x="0" y="4295775"/>
            <a:ext cx="9144000" cy="1876424"/>
          </a:xfrm>
          <a:prstGeom prst="rect">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6" name="Content Placeholder 2"/>
          <p:cNvSpPr txBox="1">
            <a:spLocks/>
          </p:cNvSpPr>
          <p:nvPr/>
        </p:nvSpPr>
        <p:spPr>
          <a:xfrm>
            <a:off x="885825" y="4533900"/>
            <a:ext cx="7537450" cy="1028700"/>
          </a:xfrm>
          <a:prstGeom prst="rect">
            <a:avLst/>
          </a:prstGeom>
        </p:spPr>
        <p:txBody>
          <a:bodyPr/>
          <a:lstStyle/>
          <a:p>
            <a:pPr marL="227013" marR="0" lvl="0" indent="-227013" algn="l" defTabSz="914400" rtl="0" eaLnBrk="0" fontAlgn="base" latinLnBrk="0" hangingPunct="0">
              <a:lnSpc>
                <a:spcPct val="100000"/>
              </a:lnSpc>
              <a:spcBef>
                <a:spcPct val="20000"/>
              </a:spcBef>
              <a:spcAft>
                <a:spcPct val="0"/>
              </a:spcAft>
              <a:buClr>
                <a:schemeClr val="tx2"/>
              </a:buClr>
              <a:buSzTx/>
              <a:buFont typeface="Times" pitchFamily="18"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Specify Max DOP</a:t>
            </a:r>
          </a:p>
          <a:p>
            <a:pPr marL="227013" marR="0" lvl="0" indent="-227013" algn="l" defTabSz="914400" rtl="0" eaLnBrk="0" fontAlgn="base" latinLnBrk="0" hangingPunct="0">
              <a:lnSpc>
                <a:spcPct val="100000"/>
              </a:lnSpc>
              <a:spcBef>
                <a:spcPct val="20000"/>
              </a:spcBef>
              <a:spcAft>
                <a:spcPct val="0"/>
              </a:spcAft>
              <a:buClr>
                <a:schemeClr val="tx2"/>
              </a:buClr>
              <a:buSzTx/>
              <a:buFont typeface="Times" pitchFamily="18" charset="0"/>
              <a:buChar char="•"/>
              <a:tabLst/>
              <a:defRPr/>
            </a:pPr>
            <a:r>
              <a:rPr lang="en-US" sz="2400" b="0" kern="0" dirty="0" smtClean="0">
                <a:latin typeface="+mn-lt"/>
              </a:rPr>
              <a:t>Specify resources before queuing</a:t>
            </a:r>
          </a:p>
          <a:p>
            <a:pPr marL="227013" marR="0" lvl="0" indent="-227013" algn="l" defTabSz="914400" rtl="0" eaLnBrk="0" fontAlgn="base" latinLnBrk="0" hangingPunct="0">
              <a:lnSpc>
                <a:spcPct val="100000"/>
              </a:lnSpc>
              <a:spcBef>
                <a:spcPct val="20000"/>
              </a:spcBef>
              <a:spcAft>
                <a:spcPct val="0"/>
              </a:spcAft>
              <a:buClr>
                <a:schemeClr val="tx2"/>
              </a:buClr>
              <a:buSzTx/>
              <a:buFont typeface="Times" pitchFamily="18"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Specify</a:t>
            </a:r>
            <a:r>
              <a:rPr kumimoji="0" lang="en-US" sz="2400" b="0" i="0" u="none" strike="noStrike" kern="0" cap="none" spc="0" normalizeH="0" noProof="0" dirty="0" smtClean="0">
                <a:ln>
                  <a:noFill/>
                </a:ln>
                <a:solidFill>
                  <a:schemeClr val="tx1"/>
                </a:solidFill>
                <a:effectLst/>
                <a:uLnTx/>
                <a:uFillTx/>
                <a:latin typeface="+mn-lt"/>
                <a:ea typeface="+mn-ea"/>
                <a:cs typeface="+mn-cs"/>
              </a:rPr>
              <a:t> queue timeouts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bwMode="auto">
          <a:xfrm>
            <a:off x="284163" y="1768475"/>
            <a:ext cx="2560637" cy="155416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noAutofit/>
          </a:bodyPr>
          <a:lstStyle/>
          <a:p>
            <a:pPr marL="119063" indent="-119063"/>
            <a:r>
              <a:rPr lang="en-US" b="0" dirty="0" smtClean="0"/>
              <a:t>Department A supplies data to the DW daily and runs reports</a:t>
            </a:r>
            <a:endParaRPr lang="en-US" b="0" dirty="0"/>
          </a:p>
        </p:txBody>
      </p:sp>
      <p:sp>
        <p:nvSpPr>
          <p:cNvPr id="130" name="Rectangle 129"/>
          <p:cNvSpPr/>
          <p:nvPr/>
        </p:nvSpPr>
        <p:spPr bwMode="auto">
          <a:xfrm>
            <a:off x="5341938" y="1806575"/>
            <a:ext cx="2560637" cy="1554163"/>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lIns="92075" tIns="46038" rIns="92075" bIns="46038">
            <a:noAutofit/>
          </a:bodyPr>
          <a:lstStyle/>
          <a:p>
            <a:pPr marL="119063" indent="-119063"/>
            <a:r>
              <a:rPr lang="en-US" b="0" dirty="0" smtClean="0"/>
              <a:t>Department </a:t>
            </a:r>
            <a:r>
              <a:rPr lang="en-US" b="0" dirty="0" smtClean="0"/>
              <a:t>B </a:t>
            </a:r>
            <a:r>
              <a:rPr lang="en-US" b="0" dirty="0" smtClean="0"/>
              <a:t>supplies data to the DW daily and runs </a:t>
            </a:r>
            <a:r>
              <a:rPr lang="en-US" b="0" dirty="0" smtClean="0"/>
              <a:t>reports</a:t>
            </a:r>
            <a:endParaRPr lang="en-US" b="0" dirty="0" smtClean="0"/>
          </a:p>
        </p:txBody>
      </p:sp>
      <p:sp>
        <p:nvSpPr>
          <p:cNvPr id="2" name="Title 1"/>
          <p:cNvSpPr>
            <a:spLocks noGrp="1"/>
          </p:cNvSpPr>
          <p:nvPr>
            <p:ph type="title"/>
          </p:nvPr>
        </p:nvSpPr>
        <p:spPr/>
        <p:txBody>
          <a:bodyPr/>
          <a:lstStyle/>
          <a:p>
            <a:r>
              <a:rPr lang="en-US" dirty="0" smtClean="0"/>
              <a:t>A Mixed Workload</a:t>
            </a:r>
            <a:br>
              <a:rPr lang="en-US" dirty="0" smtClean="0"/>
            </a:br>
            <a:r>
              <a:rPr lang="en-US" sz="2000" dirty="0" smtClean="0">
                <a:solidFill>
                  <a:srgbClr val="FF0000"/>
                </a:solidFill>
              </a:rPr>
              <a:t>Major Changes for your Data Warehouse</a:t>
            </a:r>
            <a:endParaRPr lang="en-US" dirty="0">
              <a:solidFill>
                <a:srgbClr val="FF0000"/>
              </a:solidFill>
            </a:endParaRPr>
          </a:p>
        </p:txBody>
      </p:sp>
      <p:sp>
        <p:nvSpPr>
          <p:cNvPr id="133" name="Content Placeholder 132"/>
          <p:cNvSpPr>
            <a:spLocks noGrp="1"/>
          </p:cNvSpPr>
          <p:nvPr>
            <p:ph sz="half" idx="2"/>
          </p:nvPr>
        </p:nvSpPr>
        <p:spPr>
          <a:xfrm>
            <a:off x="5054600" y="4476750"/>
            <a:ext cx="3692525" cy="1485900"/>
          </a:xfrm>
        </p:spPr>
        <p:txBody>
          <a:bodyPr/>
          <a:lstStyle/>
          <a:p>
            <a:r>
              <a:rPr lang="en-US" dirty="0" smtClean="0"/>
              <a:t>Daily batch windows</a:t>
            </a:r>
          </a:p>
          <a:p>
            <a:r>
              <a:rPr lang="en-US" dirty="0" smtClean="0"/>
              <a:t>Ad-hoc queries</a:t>
            </a:r>
          </a:p>
          <a:p>
            <a:r>
              <a:rPr lang="en-US" dirty="0" smtClean="0"/>
              <a:t>Downtime OK</a:t>
            </a:r>
            <a:endParaRPr lang="en-US" dirty="0"/>
          </a:p>
        </p:txBody>
      </p:sp>
      <p:sp>
        <p:nvSpPr>
          <p:cNvPr id="105" name="Oval 104"/>
          <p:cNvSpPr/>
          <p:nvPr/>
        </p:nvSpPr>
        <p:spPr bwMode="auto">
          <a:xfrm>
            <a:off x="3184525" y="2851150"/>
            <a:ext cx="1828800" cy="1828800"/>
          </a:xfrm>
          <a:prstGeom prst="ellipse">
            <a:avLst/>
          </a:prstGeom>
          <a:solidFill>
            <a:srgbClr val="FD0000"/>
          </a:solidFill>
          <a:ln w="9525" cap="flat" cmpd="sng" algn="ctr">
            <a:solidFill>
              <a:srgbClr val="FD0000"/>
            </a:solidFill>
            <a:prstDash val="solid"/>
            <a:headEnd type="none" w="med" len="med"/>
            <a:tailEnd type="none" w="med" len="med"/>
          </a:ln>
          <a:effectLst/>
        </p:spPr>
        <p:txBody>
          <a:bodyPr lIns="92075" tIns="46038" rIns="92075" bIns="46038"/>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Arial"/>
              <a:ea typeface="+mn-ea"/>
              <a:cs typeface="+mn-cs"/>
            </a:endParaRPr>
          </a:p>
        </p:txBody>
      </p:sp>
      <p:sp>
        <p:nvSpPr>
          <p:cNvPr id="106" name="TextBox 7"/>
          <p:cNvSpPr txBox="1">
            <a:spLocks noChangeArrowheads="1"/>
          </p:cNvSpPr>
          <p:nvPr/>
        </p:nvSpPr>
        <p:spPr bwMode="auto">
          <a:xfrm>
            <a:off x="3321050" y="3333750"/>
            <a:ext cx="1538288" cy="8397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FFFF"/>
                </a:solidFill>
                <a:effectLst/>
                <a:uLnTx/>
                <a:uFillTx/>
              </a:rPr>
              <a:t>Enterprise Data Warehouse</a:t>
            </a:r>
          </a:p>
        </p:txBody>
      </p:sp>
      <p:sp>
        <p:nvSpPr>
          <p:cNvPr id="108" name="Isosceles Triangle 56"/>
          <p:cNvSpPr>
            <a:spLocks noChangeArrowheads="1"/>
          </p:cNvSpPr>
          <p:nvPr/>
        </p:nvSpPr>
        <p:spPr bwMode="auto">
          <a:xfrm rot="16200000">
            <a:off x="2774951" y="3665537"/>
            <a:ext cx="309562" cy="182563"/>
          </a:xfrm>
          <a:prstGeom prst="triangle">
            <a:avLst>
              <a:gd name="adj" fmla="val 50000"/>
            </a:avLst>
          </a:prstGeom>
          <a:solidFill>
            <a:srgbClr val="FD0000"/>
          </a:solidFill>
          <a:ln w="9525" algn="ctr">
            <a:solidFill>
              <a:srgbClr val="FD0000"/>
            </a:solid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26" name="Group 125"/>
          <p:cNvGrpSpPr/>
          <p:nvPr/>
        </p:nvGrpSpPr>
        <p:grpSpPr>
          <a:xfrm>
            <a:off x="4845050" y="2811463"/>
            <a:ext cx="1243013" cy="731837"/>
            <a:chOff x="5397500" y="3430588"/>
            <a:chExt cx="1243013" cy="731837"/>
          </a:xfrm>
        </p:grpSpPr>
        <p:sp>
          <p:nvSpPr>
            <p:cNvPr id="109" name="Right Arrow 108"/>
            <p:cNvSpPr/>
            <p:nvPr/>
          </p:nvSpPr>
          <p:spPr bwMode="auto">
            <a:xfrm rot="10800000" flipV="1">
              <a:off x="5397500" y="3430588"/>
              <a:ext cx="1116013" cy="731837"/>
            </a:xfrm>
            <a:prstGeom prst="rightArrow">
              <a:avLst/>
            </a:prstGeom>
            <a:solidFill>
              <a:srgbClr val="AEAEAE">
                <a:lumMod val="50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10" name="Group 36"/>
            <p:cNvGrpSpPr>
              <a:grpSpLocks/>
            </p:cNvGrpSpPr>
            <p:nvPr/>
          </p:nvGrpSpPr>
          <p:grpSpPr bwMode="auto">
            <a:xfrm>
              <a:off x="5459413" y="3643313"/>
              <a:ext cx="1181100" cy="373062"/>
              <a:chOff x="2831320" y="4057137"/>
              <a:chExt cx="1181746" cy="372922"/>
            </a:xfrm>
          </p:grpSpPr>
          <p:sp>
            <p:nvSpPr>
              <p:cNvPr id="111" name="TextBox 29"/>
              <p:cNvSpPr txBox="1">
                <a:spLocks noChangeArrowheads="1"/>
              </p:cNvSpPr>
              <p:nvPr/>
            </p:nvSpPr>
            <p:spPr bwMode="auto">
              <a:xfrm>
                <a:off x="2831320" y="4057137"/>
                <a:ext cx="1085850" cy="24468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rgbClr val="FFFFFF"/>
                    </a:solidFill>
                    <a:effectLst/>
                    <a:uLnTx/>
                    <a:uFillTx/>
                  </a:rPr>
                  <a:t>10101000101</a:t>
                </a:r>
              </a:p>
            </p:txBody>
          </p:sp>
          <p:sp>
            <p:nvSpPr>
              <p:cNvPr id="112" name="TextBox 111"/>
              <p:cNvSpPr txBox="1"/>
              <p:nvPr/>
            </p:nvSpPr>
            <p:spPr>
              <a:xfrm>
                <a:off x="2926622" y="4192023"/>
                <a:ext cx="1086444" cy="23803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rPr>
                  <a:t>10101000101</a:t>
                </a:r>
              </a:p>
            </p:txBody>
          </p:sp>
        </p:grpSp>
      </p:grpSp>
      <p:grpSp>
        <p:nvGrpSpPr>
          <p:cNvPr id="113" name="Group 57"/>
          <p:cNvGrpSpPr>
            <a:grpSpLocks/>
          </p:cNvGrpSpPr>
          <p:nvPr/>
        </p:nvGrpSpPr>
        <p:grpSpPr bwMode="auto">
          <a:xfrm>
            <a:off x="2171700" y="2773363"/>
            <a:ext cx="1187450" cy="731837"/>
            <a:chOff x="2570163" y="2219325"/>
            <a:chExt cx="1187450" cy="731838"/>
          </a:xfrm>
        </p:grpSpPr>
        <p:sp>
          <p:nvSpPr>
            <p:cNvPr id="114" name="Right Arrow 113"/>
            <p:cNvSpPr/>
            <p:nvPr/>
          </p:nvSpPr>
          <p:spPr bwMode="auto">
            <a:xfrm>
              <a:off x="2640013" y="2219325"/>
              <a:ext cx="1117600" cy="731838"/>
            </a:xfrm>
            <a:prstGeom prst="rightArrow">
              <a:avLst>
                <a:gd name="adj1" fmla="val 50000"/>
                <a:gd name="adj2" fmla="val 50000"/>
              </a:avLst>
            </a:prstGeom>
            <a:solidFill>
              <a:srgbClr val="FFFFFF">
                <a:lumMod val="85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15" name="Group 24"/>
            <p:cNvGrpSpPr>
              <a:grpSpLocks/>
            </p:cNvGrpSpPr>
            <p:nvPr/>
          </p:nvGrpSpPr>
          <p:grpSpPr bwMode="auto">
            <a:xfrm>
              <a:off x="2570163" y="2406871"/>
              <a:ext cx="1181101" cy="396656"/>
              <a:chOff x="2831320" y="4057137"/>
              <a:chExt cx="1181747" cy="396556"/>
            </a:xfrm>
          </p:grpSpPr>
          <p:sp>
            <p:nvSpPr>
              <p:cNvPr id="116" name="TextBox 25"/>
              <p:cNvSpPr txBox="1">
                <a:spLocks noChangeArrowheads="1"/>
              </p:cNvSpPr>
              <p:nvPr/>
            </p:nvSpPr>
            <p:spPr bwMode="auto">
              <a:xfrm>
                <a:off x="2831320" y="4057137"/>
                <a:ext cx="1085850" cy="2616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rPr>
                  <a:t>10101000101</a:t>
                </a:r>
              </a:p>
            </p:txBody>
          </p:sp>
          <p:sp>
            <p:nvSpPr>
              <p:cNvPr id="117" name="TextBox 116"/>
              <p:cNvSpPr txBox="1"/>
              <p:nvPr/>
            </p:nvSpPr>
            <p:spPr>
              <a:xfrm>
                <a:off x="2926623" y="4191820"/>
                <a:ext cx="1086444" cy="261873"/>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10101000101</a:t>
                </a:r>
              </a:p>
            </p:txBody>
          </p:sp>
        </p:grpSp>
      </p:grpSp>
      <p:cxnSp>
        <p:nvCxnSpPr>
          <p:cNvPr id="118" name="Shape 69"/>
          <p:cNvCxnSpPr>
            <a:cxnSpLocks noChangeShapeType="1"/>
            <a:stCxn id="105" idx="2"/>
          </p:cNvCxnSpPr>
          <p:nvPr/>
        </p:nvCxnSpPr>
        <p:spPr bwMode="auto">
          <a:xfrm rot="10800000">
            <a:off x="1651000" y="2951163"/>
            <a:ext cx="1533525" cy="814387"/>
          </a:xfrm>
          <a:prstGeom prst="bentConnector2">
            <a:avLst/>
          </a:prstGeom>
          <a:noFill/>
          <a:ln w="28575" algn="ctr">
            <a:solidFill>
              <a:srgbClr val="FD0000"/>
            </a:solidFill>
            <a:prstDash val="sysDot"/>
            <a:round/>
            <a:headEnd/>
            <a:tailEnd type="arrow" w="med" len="med"/>
          </a:ln>
        </p:spPr>
      </p:cxnSp>
      <p:grpSp>
        <p:nvGrpSpPr>
          <p:cNvPr id="119" name="Group 58"/>
          <p:cNvGrpSpPr>
            <a:grpSpLocks/>
          </p:cNvGrpSpPr>
          <p:nvPr/>
        </p:nvGrpSpPr>
        <p:grpSpPr bwMode="auto">
          <a:xfrm>
            <a:off x="1182688" y="3332163"/>
            <a:ext cx="914400" cy="914400"/>
            <a:chOff x="1185863" y="3419475"/>
            <a:chExt cx="914400" cy="914400"/>
          </a:xfrm>
        </p:grpSpPr>
        <p:sp>
          <p:nvSpPr>
            <p:cNvPr id="120" name="Oval 53"/>
            <p:cNvSpPr>
              <a:spLocks noChangeArrowheads="1"/>
            </p:cNvSpPr>
            <p:nvPr/>
          </p:nvSpPr>
          <p:spPr bwMode="auto">
            <a:xfrm>
              <a:off x="1185863" y="3419475"/>
              <a:ext cx="914400" cy="914400"/>
            </a:xfrm>
            <a:prstGeom prst="ellipse">
              <a:avLst/>
            </a:prstGeom>
            <a:solidFill>
              <a:srgbClr val="FFFFFF"/>
            </a:solidFill>
            <a:ln w="28575" algn="ctr">
              <a:solidFill>
                <a:srgbClr val="FD0000"/>
              </a:solidFill>
              <a:prstDash val="sysDot"/>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21" name="Picture 54" descr="Reporting.bmp"/>
            <p:cNvPicPr>
              <a:picLocks noChangeAspect="1"/>
            </p:cNvPicPr>
            <p:nvPr/>
          </p:nvPicPr>
          <p:blipFill>
            <a:blip r:embed="rId2" cstate="print"/>
            <a:srcRect/>
            <a:stretch>
              <a:fillRect/>
            </a:stretch>
          </p:blipFill>
          <p:spPr bwMode="auto">
            <a:xfrm>
              <a:off x="1389063" y="3508375"/>
              <a:ext cx="569912" cy="698500"/>
            </a:xfrm>
            <a:prstGeom prst="rect">
              <a:avLst/>
            </a:prstGeom>
            <a:noFill/>
            <a:ln w="9525">
              <a:noFill/>
              <a:miter lim="800000"/>
              <a:headEnd/>
              <a:tailEnd/>
            </a:ln>
          </p:spPr>
        </p:pic>
      </p:grpSp>
      <p:cxnSp>
        <p:nvCxnSpPr>
          <p:cNvPr id="122" name="Shape 76"/>
          <p:cNvCxnSpPr>
            <a:cxnSpLocks noChangeShapeType="1"/>
            <a:stCxn id="105" idx="0"/>
          </p:cNvCxnSpPr>
          <p:nvPr/>
        </p:nvCxnSpPr>
        <p:spPr bwMode="auto">
          <a:xfrm rot="5400000" flipH="1" flipV="1">
            <a:off x="4320381" y="1953419"/>
            <a:ext cx="676275" cy="1119188"/>
          </a:xfrm>
          <a:prstGeom prst="bentConnector2">
            <a:avLst/>
          </a:prstGeom>
          <a:noFill/>
          <a:ln w="28575" algn="ctr">
            <a:solidFill>
              <a:srgbClr val="FD0000"/>
            </a:solidFill>
            <a:prstDash val="sysDot"/>
            <a:round/>
            <a:headEnd/>
            <a:tailEnd type="arrow" w="med" len="med"/>
          </a:ln>
        </p:spPr>
      </p:cxnSp>
      <p:grpSp>
        <p:nvGrpSpPr>
          <p:cNvPr id="123" name="Group 102"/>
          <p:cNvGrpSpPr>
            <a:grpSpLocks/>
          </p:cNvGrpSpPr>
          <p:nvPr/>
        </p:nvGrpSpPr>
        <p:grpSpPr bwMode="auto">
          <a:xfrm>
            <a:off x="3640138" y="1360488"/>
            <a:ext cx="914400" cy="914400"/>
            <a:chOff x="3956050" y="1546225"/>
            <a:chExt cx="914400" cy="914400"/>
          </a:xfrm>
        </p:grpSpPr>
        <p:sp>
          <p:nvSpPr>
            <p:cNvPr id="124" name="Oval 38"/>
            <p:cNvSpPr>
              <a:spLocks noChangeArrowheads="1"/>
            </p:cNvSpPr>
            <p:nvPr/>
          </p:nvSpPr>
          <p:spPr bwMode="auto">
            <a:xfrm>
              <a:off x="3956050" y="1546225"/>
              <a:ext cx="914400" cy="914400"/>
            </a:xfrm>
            <a:prstGeom prst="ellipse">
              <a:avLst/>
            </a:prstGeom>
            <a:solidFill>
              <a:srgbClr val="FFFFFF"/>
            </a:solidFill>
            <a:ln w="28575" algn="ctr">
              <a:solidFill>
                <a:srgbClr val="FD0000"/>
              </a:solidFill>
              <a:prstDash val="sysDot"/>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25" name="Picture 39" descr="Reporting.bmp"/>
            <p:cNvPicPr>
              <a:picLocks noChangeAspect="1"/>
            </p:cNvPicPr>
            <p:nvPr/>
          </p:nvPicPr>
          <p:blipFill>
            <a:blip r:embed="rId2" cstate="print"/>
            <a:srcRect/>
            <a:stretch>
              <a:fillRect/>
            </a:stretch>
          </p:blipFill>
          <p:spPr bwMode="auto">
            <a:xfrm>
              <a:off x="4159250" y="1633538"/>
              <a:ext cx="569913" cy="698500"/>
            </a:xfrm>
            <a:prstGeom prst="rect">
              <a:avLst/>
            </a:prstGeom>
            <a:noFill/>
            <a:ln w="9525">
              <a:noFill/>
              <a:miter lim="800000"/>
              <a:headEnd/>
              <a:tailEnd/>
            </a:ln>
          </p:spPr>
        </p:pic>
      </p:gr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Queuing Changes</a:t>
            </a:r>
            <a:endParaRPr lang="en-US" dirty="0"/>
          </a:p>
        </p:txBody>
      </p:sp>
      <p:sp>
        <p:nvSpPr>
          <p:cNvPr id="4" name="Rectangle 3"/>
          <p:cNvSpPr/>
          <p:nvPr/>
        </p:nvSpPr>
        <p:spPr bwMode="auto">
          <a:xfrm>
            <a:off x="0" y="3933824"/>
            <a:ext cx="9144000" cy="2238375"/>
          </a:xfrm>
          <a:prstGeom prst="rect">
            <a:avLst/>
          </a:prstGeom>
          <a:solidFill>
            <a:schemeClr val="accent2"/>
          </a:solidFill>
          <a:ln w="1905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effectLst/>
              <a:latin typeface="Arial" charset="0"/>
            </a:endParaRPr>
          </a:p>
        </p:txBody>
      </p:sp>
      <p:pic>
        <p:nvPicPr>
          <p:cNvPr id="5" name="Picture 4" descr="D:\Work\Marketing\Pics and diagrams\End_User.gif"/>
          <p:cNvPicPr>
            <a:picLocks noChangeAspect="1" noChangeArrowheads="1"/>
          </p:cNvPicPr>
          <p:nvPr/>
        </p:nvPicPr>
        <p:blipFill>
          <a:blip r:embed="rId2" cstate="print"/>
          <a:srcRect/>
          <a:stretch>
            <a:fillRect/>
          </a:stretch>
        </p:blipFill>
        <p:spPr bwMode="auto">
          <a:xfrm>
            <a:off x="1292967" y="988737"/>
            <a:ext cx="685800" cy="681038"/>
          </a:xfrm>
          <a:prstGeom prst="rect">
            <a:avLst/>
          </a:prstGeom>
          <a:noFill/>
        </p:spPr>
      </p:pic>
      <p:sp>
        <p:nvSpPr>
          <p:cNvPr id="6" name="Down Arrow 5"/>
          <p:cNvSpPr/>
          <p:nvPr/>
        </p:nvSpPr>
        <p:spPr bwMode="auto">
          <a:xfrm>
            <a:off x="1467095" y="1717929"/>
            <a:ext cx="408562" cy="486383"/>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7" name="TextBox 6"/>
          <p:cNvSpPr txBox="1"/>
          <p:nvPr/>
        </p:nvSpPr>
        <p:spPr>
          <a:xfrm>
            <a:off x="427857" y="1724186"/>
            <a:ext cx="1095173" cy="341632"/>
          </a:xfrm>
          <a:prstGeom prst="rect">
            <a:avLst/>
          </a:prstGeom>
          <a:noFill/>
        </p:spPr>
        <p:txBody>
          <a:bodyPr wrap="none" rtlCol="0">
            <a:spAutoFit/>
          </a:bodyPr>
          <a:lstStyle/>
          <a:p>
            <a:r>
              <a:rPr lang="en-US" sz="1800" dirty="0" smtClean="0"/>
              <a:t>Request</a:t>
            </a:r>
            <a:endParaRPr lang="en-US" dirty="0"/>
          </a:p>
        </p:txBody>
      </p:sp>
      <p:sp>
        <p:nvSpPr>
          <p:cNvPr id="8" name="Parallelogram 7"/>
          <p:cNvSpPr/>
          <p:nvPr/>
        </p:nvSpPr>
        <p:spPr bwMode="auto">
          <a:xfrm>
            <a:off x="955272" y="2261325"/>
            <a:ext cx="1418493" cy="633046"/>
          </a:xfrm>
          <a:prstGeom prst="parallelogram">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smtClean="0">
                <a:ln>
                  <a:noFill/>
                </a:ln>
                <a:solidFill>
                  <a:schemeClr val="tx1"/>
                </a:solidFill>
                <a:effectLst/>
                <a:latin typeface="Arial" charset="0"/>
              </a:rPr>
              <a:t>Assign</a:t>
            </a:r>
          </a:p>
        </p:txBody>
      </p:sp>
      <p:sp>
        <p:nvSpPr>
          <p:cNvPr id="9" name="Rounded Rectangle 8"/>
          <p:cNvSpPr/>
          <p:nvPr/>
        </p:nvSpPr>
        <p:spPr bwMode="auto">
          <a:xfrm>
            <a:off x="3492825" y="1323030"/>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Static Reports</a:t>
            </a:r>
          </a:p>
        </p:txBody>
      </p:sp>
      <p:sp>
        <p:nvSpPr>
          <p:cNvPr id="10" name="Rounded Rectangle 9"/>
          <p:cNvSpPr/>
          <p:nvPr/>
        </p:nvSpPr>
        <p:spPr bwMode="auto">
          <a:xfrm>
            <a:off x="3492825" y="2234166"/>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solidFill>
                  <a:schemeClr val="tx1"/>
                </a:solidFill>
                <a:latin typeface="Arial" charset="0"/>
              </a:rPr>
              <a:t>Tactical Queries</a:t>
            </a:r>
            <a:endParaRPr kumimoji="0" lang="en-US" sz="1600" b="0"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3492825" y="3136676"/>
            <a:ext cx="1400783" cy="60311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Ad-hoc</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Workload</a:t>
            </a:r>
          </a:p>
        </p:txBody>
      </p:sp>
      <p:cxnSp>
        <p:nvCxnSpPr>
          <p:cNvPr id="12" name="Elbow Connector 11"/>
          <p:cNvCxnSpPr>
            <a:stCxn id="8" idx="2"/>
            <a:endCxn id="9" idx="1"/>
          </p:cNvCxnSpPr>
          <p:nvPr/>
        </p:nvCxnSpPr>
        <p:spPr bwMode="auto">
          <a:xfrm flipV="1">
            <a:off x="2294634" y="1624588"/>
            <a:ext cx="1198191" cy="953260"/>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3" name="Elbow Connector 12"/>
          <p:cNvCxnSpPr>
            <a:stCxn id="8" idx="2"/>
            <a:endCxn id="10" idx="1"/>
          </p:cNvCxnSpPr>
          <p:nvPr/>
        </p:nvCxnSpPr>
        <p:spPr bwMode="auto">
          <a:xfrm flipV="1">
            <a:off x="2294634" y="2535724"/>
            <a:ext cx="1198191" cy="42124"/>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4" name="Elbow Connector 13"/>
          <p:cNvCxnSpPr>
            <a:stCxn id="8" idx="2"/>
            <a:endCxn id="11" idx="1"/>
          </p:cNvCxnSpPr>
          <p:nvPr/>
        </p:nvCxnSpPr>
        <p:spPr bwMode="auto">
          <a:xfrm>
            <a:off x="2294634" y="2577848"/>
            <a:ext cx="1198191" cy="860386"/>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pic>
        <p:nvPicPr>
          <p:cNvPr id="15" name="Picture 4" descr="Exadata_1up_0114_dark_rt2.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543799" y="1146158"/>
            <a:ext cx="1242739" cy="2634607"/>
          </a:xfrm>
          <a:prstGeom prst="rect">
            <a:avLst/>
          </a:prstGeom>
          <a:noFill/>
          <a:ln w="9525">
            <a:noFill/>
            <a:miter lim="800000"/>
            <a:headEnd/>
            <a:tailEnd/>
          </a:ln>
        </p:spPr>
      </p:pic>
      <p:sp>
        <p:nvSpPr>
          <p:cNvPr id="16" name="Can 15"/>
          <p:cNvSpPr/>
          <p:nvPr/>
        </p:nvSpPr>
        <p:spPr bwMode="auto">
          <a:xfrm rot="5400000">
            <a:off x="6545154" y="2048158"/>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6280363" y="2380688"/>
            <a:ext cx="822661" cy="313932"/>
          </a:xfrm>
          <a:prstGeom prst="rect">
            <a:avLst/>
          </a:prstGeom>
          <a:noFill/>
        </p:spPr>
        <p:txBody>
          <a:bodyPr wrap="none" rtlCol="0">
            <a:spAutoFit/>
          </a:bodyPr>
          <a:lstStyle/>
          <a:p>
            <a:r>
              <a:rPr lang="en-US" sz="1600" dirty="0" smtClean="0"/>
              <a:t>Queue</a:t>
            </a:r>
            <a:endParaRPr lang="en-US" sz="1600" dirty="0"/>
          </a:p>
        </p:txBody>
      </p:sp>
      <p:cxnSp>
        <p:nvCxnSpPr>
          <p:cNvPr id="18" name="Elbow Connector 17"/>
          <p:cNvCxnSpPr>
            <a:stCxn id="16" idx="1"/>
          </p:cNvCxnSpPr>
          <p:nvPr/>
        </p:nvCxnSpPr>
        <p:spPr bwMode="auto">
          <a:xfrm flipV="1">
            <a:off x="7182488" y="2140610"/>
            <a:ext cx="489709" cy="398343"/>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a:stCxn id="11" idx="3"/>
            <a:endCxn id="22" idx="3"/>
          </p:cNvCxnSpPr>
          <p:nvPr/>
        </p:nvCxnSpPr>
        <p:spPr bwMode="auto">
          <a:xfrm flipV="1">
            <a:off x="4893608" y="3434303"/>
            <a:ext cx="1307290" cy="3931"/>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a:stCxn id="10" idx="3"/>
            <a:endCxn id="16" idx="3"/>
          </p:cNvCxnSpPr>
          <p:nvPr/>
        </p:nvCxnSpPr>
        <p:spPr bwMode="auto">
          <a:xfrm>
            <a:off x="4893608" y="2535724"/>
            <a:ext cx="1307290" cy="3229"/>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a:stCxn id="9" idx="3"/>
          </p:cNvCxnSpPr>
          <p:nvPr/>
        </p:nvCxnSpPr>
        <p:spPr bwMode="auto">
          <a:xfrm>
            <a:off x="4893608" y="1624588"/>
            <a:ext cx="1288240" cy="4815"/>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sp>
        <p:nvSpPr>
          <p:cNvPr id="22" name="Can 21"/>
          <p:cNvSpPr/>
          <p:nvPr/>
        </p:nvSpPr>
        <p:spPr bwMode="auto">
          <a:xfrm rot="5400000">
            <a:off x="6545154" y="2943508"/>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6280363" y="3276038"/>
            <a:ext cx="822661" cy="313932"/>
          </a:xfrm>
          <a:prstGeom prst="rect">
            <a:avLst/>
          </a:prstGeom>
          <a:noFill/>
        </p:spPr>
        <p:txBody>
          <a:bodyPr wrap="none" rtlCol="0">
            <a:spAutoFit/>
          </a:bodyPr>
          <a:lstStyle/>
          <a:p>
            <a:r>
              <a:rPr lang="en-US" sz="1600" dirty="0" smtClean="0"/>
              <a:t>Queue</a:t>
            </a:r>
            <a:endParaRPr lang="en-US" sz="1600" dirty="0"/>
          </a:p>
        </p:txBody>
      </p:sp>
      <p:grpSp>
        <p:nvGrpSpPr>
          <p:cNvPr id="24" name="Group 28"/>
          <p:cNvGrpSpPr/>
          <p:nvPr/>
        </p:nvGrpSpPr>
        <p:grpSpPr>
          <a:xfrm>
            <a:off x="6181848" y="1471138"/>
            <a:ext cx="981590" cy="313932"/>
            <a:chOff x="6210423" y="3471388"/>
            <a:chExt cx="981590" cy="313932"/>
          </a:xfrm>
        </p:grpSpPr>
        <p:sp>
          <p:nvSpPr>
            <p:cNvPr id="26" name="Can 25"/>
            <p:cNvSpPr/>
            <p:nvPr/>
          </p:nvSpPr>
          <p:spPr bwMode="auto">
            <a:xfrm rot="5400000">
              <a:off x="6554679" y="3138858"/>
              <a:ext cx="293078" cy="981590"/>
            </a:xfrm>
            <a:prstGeom prst="can">
              <a:avLst/>
            </a:prstGeom>
            <a:solidFill>
              <a:schemeClr val="accent6">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27" name="TextBox 26"/>
            <p:cNvSpPr txBox="1"/>
            <p:nvPr/>
          </p:nvSpPr>
          <p:spPr>
            <a:xfrm>
              <a:off x="6289888" y="3471388"/>
              <a:ext cx="822661" cy="313932"/>
            </a:xfrm>
            <a:prstGeom prst="rect">
              <a:avLst/>
            </a:prstGeom>
            <a:noFill/>
          </p:spPr>
          <p:txBody>
            <a:bodyPr wrap="none" rtlCol="0">
              <a:spAutoFit/>
            </a:bodyPr>
            <a:lstStyle/>
            <a:p>
              <a:r>
                <a:rPr lang="en-US" sz="1600" dirty="0" smtClean="0"/>
                <a:t>Queue</a:t>
              </a:r>
              <a:endParaRPr lang="en-US" sz="1600" dirty="0"/>
            </a:p>
          </p:txBody>
        </p:sp>
      </p:grpSp>
      <p:cxnSp>
        <p:nvCxnSpPr>
          <p:cNvPr id="31" name="Elbow Connector 30"/>
          <p:cNvCxnSpPr>
            <a:stCxn id="22" idx="1"/>
          </p:cNvCxnSpPr>
          <p:nvPr/>
        </p:nvCxnSpPr>
        <p:spPr bwMode="auto">
          <a:xfrm flipV="1">
            <a:off x="7182488" y="3035961"/>
            <a:ext cx="480184" cy="398342"/>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34" name="Elbow Connector 33"/>
          <p:cNvCxnSpPr/>
          <p:nvPr/>
        </p:nvCxnSpPr>
        <p:spPr bwMode="auto">
          <a:xfrm>
            <a:off x="7163438" y="1629403"/>
            <a:ext cx="513712" cy="256547"/>
          </a:xfrm>
          <a:prstGeom prst="bentConnector3">
            <a:avLst>
              <a:gd name="adj1" fmla="val 50000"/>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nvGrpSpPr>
          <p:cNvPr id="25" name="Group 39"/>
          <p:cNvGrpSpPr/>
          <p:nvPr/>
        </p:nvGrpSpPr>
        <p:grpSpPr>
          <a:xfrm>
            <a:off x="4906102" y="1104900"/>
            <a:ext cx="1655272" cy="2419350"/>
            <a:chOff x="4934677" y="3181350"/>
            <a:chExt cx="1655272" cy="2419350"/>
          </a:xfrm>
        </p:grpSpPr>
        <p:grpSp>
          <p:nvGrpSpPr>
            <p:cNvPr id="28" name="Group 35"/>
            <p:cNvGrpSpPr/>
            <p:nvPr/>
          </p:nvGrpSpPr>
          <p:grpSpPr>
            <a:xfrm>
              <a:off x="4934677" y="3181350"/>
              <a:ext cx="697628" cy="2419350"/>
              <a:chOff x="6830152" y="342900"/>
              <a:chExt cx="697628" cy="2419350"/>
            </a:xfrm>
          </p:grpSpPr>
          <p:sp>
            <p:nvSpPr>
              <p:cNvPr id="35" name="Rectangle 34"/>
              <p:cNvSpPr/>
              <p:nvPr/>
            </p:nvSpPr>
            <p:spPr bwMode="auto">
              <a:xfrm>
                <a:off x="6858000" y="342900"/>
                <a:ext cx="628650" cy="2419350"/>
              </a:xfrm>
              <a:prstGeom prst="rect">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6830152" y="476250"/>
                <a:ext cx="697628" cy="369332"/>
              </a:xfrm>
              <a:prstGeom prst="rect">
                <a:avLst/>
              </a:prstGeom>
              <a:noFill/>
            </p:spPr>
            <p:txBody>
              <a:bodyPr wrap="none" rtlCol="0">
                <a:spAutoFit/>
              </a:bodyPr>
              <a:lstStyle/>
              <a:p>
                <a:r>
                  <a:rPr lang="en-US" dirty="0" smtClean="0"/>
                  <a:t>25%</a:t>
                </a:r>
                <a:endParaRPr lang="en-US" dirty="0"/>
              </a:p>
            </p:txBody>
          </p:sp>
          <p:sp>
            <p:nvSpPr>
              <p:cNvPr id="32" name="TextBox 31"/>
              <p:cNvSpPr txBox="1"/>
              <p:nvPr/>
            </p:nvSpPr>
            <p:spPr>
              <a:xfrm>
                <a:off x="6830152" y="1390650"/>
                <a:ext cx="697628" cy="369332"/>
              </a:xfrm>
              <a:prstGeom prst="rect">
                <a:avLst/>
              </a:prstGeom>
              <a:noFill/>
            </p:spPr>
            <p:txBody>
              <a:bodyPr wrap="none" rtlCol="0">
                <a:spAutoFit/>
              </a:bodyPr>
              <a:lstStyle/>
              <a:p>
                <a:r>
                  <a:rPr lang="en-US" dirty="0" smtClean="0"/>
                  <a:t>25%</a:t>
                </a:r>
                <a:endParaRPr lang="en-US" dirty="0"/>
              </a:p>
            </p:txBody>
          </p:sp>
          <p:sp>
            <p:nvSpPr>
              <p:cNvPr id="33" name="TextBox 32"/>
              <p:cNvSpPr txBox="1"/>
              <p:nvPr/>
            </p:nvSpPr>
            <p:spPr>
              <a:xfrm>
                <a:off x="6830152" y="2238375"/>
                <a:ext cx="697628" cy="369332"/>
              </a:xfrm>
              <a:prstGeom prst="rect">
                <a:avLst/>
              </a:prstGeom>
              <a:noFill/>
            </p:spPr>
            <p:txBody>
              <a:bodyPr wrap="none" rtlCol="0">
                <a:spAutoFit/>
              </a:bodyPr>
              <a:lstStyle/>
              <a:p>
                <a:r>
                  <a:rPr lang="en-US" dirty="0" smtClean="0"/>
                  <a:t>50%</a:t>
                </a:r>
                <a:endParaRPr lang="en-US" dirty="0"/>
              </a:p>
            </p:txBody>
          </p:sp>
        </p:grpSp>
        <p:sp>
          <p:nvSpPr>
            <p:cNvPr id="37" name="TextBox 36"/>
            <p:cNvSpPr txBox="1"/>
            <p:nvPr/>
          </p:nvSpPr>
          <p:spPr>
            <a:xfrm>
              <a:off x="5939182" y="3209925"/>
              <a:ext cx="612668" cy="369332"/>
            </a:xfrm>
            <a:prstGeom prst="rect">
              <a:avLst/>
            </a:prstGeom>
            <a:noFill/>
            <a:ln>
              <a:solidFill>
                <a:srgbClr val="0070C0"/>
              </a:solidFill>
            </a:ln>
          </p:spPr>
          <p:txBody>
            <a:bodyPr wrap="none" rtlCol="0">
              <a:spAutoFit/>
            </a:bodyPr>
            <a:lstStyle/>
            <a:p>
              <a:r>
                <a:rPr lang="en-US" dirty="0" smtClean="0"/>
                <a:t>256</a:t>
              </a:r>
              <a:endParaRPr lang="en-US" dirty="0"/>
            </a:p>
          </p:txBody>
        </p:sp>
        <p:sp>
          <p:nvSpPr>
            <p:cNvPr id="38" name="TextBox 37"/>
            <p:cNvSpPr txBox="1"/>
            <p:nvPr/>
          </p:nvSpPr>
          <p:spPr>
            <a:xfrm>
              <a:off x="5967757" y="4095750"/>
              <a:ext cx="612668" cy="369332"/>
            </a:xfrm>
            <a:prstGeom prst="rect">
              <a:avLst/>
            </a:prstGeom>
            <a:noFill/>
            <a:ln>
              <a:solidFill>
                <a:srgbClr val="0070C0"/>
              </a:solidFill>
            </a:ln>
          </p:spPr>
          <p:txBody>
            <a:bodyPr wrap="none" rtlCol="0">
              <a:spAutoFit/>
            </a:bodyPr>
            <a:lstStyle/>
            <a:p>
              <a:r>
                <a:rPr lang="en-US" dirty="0" smtClean="0"/>
                <a:t>256</a:t>
              </a:r>
              <a:endParaRPr lang="en-US" dirty="0"/>
            </a:p>
          </p:txBody>
        </p:sp>
        <p:sp>
          <p:nvSpPr>
            <p:cNvPr id="39" name="TextBox 38"/>
            <p:cNvSpPr txBox="1"/>
            <p:nvPr/>
          </p:nvSpPr>
          <p:spPr>
            <a:xfrm>
              <a:off x="5977281" y="5010150"/>
              <a:ext cx="612668" cy="369332"/>
            </a:xfrm>
            <a:prstGeom prst="rect">
              <a:avLst/>
            </a:prstGeom>
            <a:noFill/>
            <a:ln>
              <a:solidFill>
                <a:srgbClr val="0070C0"/>
              </a:solidFill>
            </a:ln>
          </p:spPr>
          <p:txBody>
            <a:bodyPr wrap="none" rtlCol="0">
              <a:spAutoFit/>
            </a:bodyPr>
            <a:lstStyle/>
            <a:p>
              <a:r>
                <a:rPr lang="en-US" dirty="0" smtClean="0"/>
                <a:t>512</a:t>
              </a:r>
              <a:endParaRPr lang="en-US" dirty="0"/>
            </a:p>
          </p:txBody>
        </p:sp>
      </p:grpSp>
      <p:sp>
        <p:nvSpPr>
          <p:cNvPr id="3" name="Content Placeholder 2"/>
          <p:cNvSpPr>
            <a:spLocks noGrp="1"/>
          </p:cNvSpPr>
          <p:nvPr>
            <p:ph idx="1"/>
          </p:nvPr>
        </p:nvSpPr>
        <p:spPr>
          <a:xfrm>
            <a:off x="781050" y="4171950"/>
            <a:ext cx="7537450" cy="942975"/>
          </a:xfrm>
        </p:spPr>
        <p:txBody>
          <a:bodyPr/>
          <a:lstStyle/>
          <a:p>
            <a:r>
              <a:rPr lang="en-US" dirty="0" smtClean="0"/>
              <a:t>Set CPU and other Thresholds per Group</a:t>
            </a:r>
          </a:p>
          <a:p>
            <a:r>
              <a:rPr lang="en-US" dirty="0" smtClean="0"/>
              <a:t>Determine Priorities</a:t>
            </a:r>
            <a:endParaRPr lang="en-US" dirty="0"/>
          </a:p>
        </p:txBody>
      </p:sp>
      <p:sp>
        <p:nvSpPr>
          <p:cNvPr id="40" name="Content Placeholder 2"/>
          <p:cNvSpPr txBox="1">
            <a:spLocks/>
          </p:cNvSpPr>
          <p:nvPr/>
        </p:nvSpPr>
        <p:spPr bwMode="auto">
          <a:xfrm>
            <a:off x="790575" y="5095875"/>
            <a:ext cx="7537450" cy="94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algn="l" eaLnBrk="0" hangingPunct="0">
              <a:lnSpc>
                <a:spcPct val="100000"/>
              </a:lnSpc>
              <a:spcBef>
                <a:spcPct val="20000"/>
              </a:spcBef>
              <a:buClr>
                <a:srgbClr val="FF0000"/>
              </a:buClr>
              <a:buFont typeface="Times" pitchFamily="18" charset="0"/>
              <a:buChar char="•"/>
            </a:pPr>
            <a:r>
              <a:rPr lang="en-US" sz="2400" b="0" kern="0" dirty="0" smtClean="0">
                <a:solidFill>
                  <a:srgbClr val="000000"/>
                </a:solidFill>
                <a:latin typeface="Arial"/>
              </a:rPr>
              <a:t>Queuing is embedded with DBRM</a:t>
            </a:r>
          </a:p>
          <a:p>
            <a:pPr marL="227013" lvl="0" indent="-227013" algn="l" eaLnBrk="0" hangingPunct="0">
              <a:lnSpc>
                <a:spcPct val="100000"/>
              </a:lnSpc>
              <a:spcBef>
                <a:spcPct val="20000"/>
              </a:spcBef>
              <a:buClr>
                <a:srgbClr val="FF0000"/>
              </a:buClr>
              <a:buFont typeface="Times" pitchFamily="18" charset="0"/>
              <a:buChar char="•"/>
            </a:pPr>
            <a:r>
              <a:rPr lang="en-US" sz="2400" b="0" kern="0" dirty="0" smtClean="0">
                <a:solidFill>
                  <a:srgbClr val="000000"/>
                </a:solidFill>
                <a:latin typeface="Arial"/>
              </a:rPr>
              <a:t>One queue per consumer group</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grpSp>
        <p:nvGrpSpPr>
          <p:cNvPr id="41" name="Group 35"/>
          <p:cNvGrpSpPr/>
          <p:nvPr/>
        </p:nvGrpSpPr>
        <p:grpSpPr>
          <a:xfrm>
            <a:off x="2620102" y="1143000"/>
            <a:ext cx="697628" cy="2419350"/>
            <a:chOff x="6830152" y="342900"/>
            <a:chExt cx="697628" cy="2419350"/>
          </a:xfrm>
        </p:grpSpPr>
        <p:sp>
          <p:nvSpPr>
            <p:cNvPr id="42" name="Rectangle 41"/>
            <p:cNvSpPr/>
            <p:nvPr/>
          </p:nvSpPr>
          <p:spPr bwMode="auto">
            <a:xfrm>
              <a:off x="6858000" y="342900"/>
              <a:ext cx="628650" cy="2419350"/>
            </a:xfrm>
            <a:prstGeom prst="rect">
              <a:avLst/>
            </a:prstGeom>
            <a:solidFill>
              <a:schemeClr val="bg1"/>
            </a:solidFill>
            <a:ln w="19050" cap="flat" cmpd="sng" algn="ctr">
              <a:solidFill>
                <a:srgbClr val="00B0F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3" name="TextBox 42"/>
            <p:cNvSpPr txBox="1"/>
            <p:nvPr/>
          </p:nvSpPr>
          <p:spPr>
            <a:xfrm>
              <a:off x="6830152" y="476250"/>
              <a:ext cx="697628" cy="369332"/>
            </a:xfrm>
            <a:prstGeom prst="rect">
              <a:avLst/>
            </a:prstGeom>
            <a:noFill/>
          </p:spPr>
          <p:txBody>
            <a:bodyPr wrap="none" rtlCol="0">
              <a:spAutoFit/>
            </a:bodyPr>
            <a:lstStyle/>
            <a:p>
              <a:r>
                <a:rPr lang="en-US" dirty="0" smtClean="0"/>
                <a:t>15%</a:t>
              </a:r>
              <a:endParaRPr lang="en-US" dirty="0"/>
            </a:p>
          </p:txBody>
        </p:sp>
        <p:sp>
          <p:nvSpPr>
            <p:cNvPr id="44" name="TextBox 43"/>
            <p:cNvSpPr txBox="1"/>
            <p:nvPr/>
          </p:nvSpPr>
          <p:spPr>
            <a:xfrm>
              <a:off x="6830152" y="1390650"/>
              <a:ext cx="697628" cy="369332"/>
            </a:xfrm>
            <a:prstGeom prst="rect">
              <a:avLst/>
            </a:prstGeom>
            <a:noFill/>
          </p:spPr>
          <p:txBody>
            <a:bodyPr wrap="none" rtlCol="0">
              <a:spAutoFit/>
            </a:bodyPr>
            <a:lstStyle/>
            <a:p>
              <a:r>
                <a:rPr lang="en-US" dirty="0" smtClean="0"/>
                <a:t>20%</a:t>
              </a:r>
              <a:endParaRPr lang="en-US" dirty="0"/>
            </a:p>
          </p:txBody>
        </p:sp>
        <p:sp>
          <p:nvSpPr>
            <p:cNvPr id="45" name="TextBox 44"/>
            <p:cNvSpPr txBox="1"/>
            <p:nvPr/>
          </p:nvSpPr>
          <p:spPr>
            <a:xfrm>
              <a:off x="6830152" y="2238375"/>
              <a:ext cx="697628" cy="369332"/>
            </a:xfrm>
            <a:prstGeom prst="rect">
              <a:avLst/>
            </a:prstGeom>
            <a:noFill/>
          </p:spPr>
          <p:txBody>
            <a:bodyPr wrap="none" rtlCol="0">
              <a:spAutoFit/>
            </a:bodyPr>
            <a:lstStyle/>
            <a:p>
              <a:r>
                <a:rPr lang="en-US" dirty="0" smtClean="0"/>
                <a:t>65%</a:t>
              </a:r>
              <a:endParaRPr lang="en-US" dirty="0"/>
            </a:p>
          </p:txBody>
        </p:sp>
      </p:gr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96150" y="685800"/>
            <a:ext cx="1847850" cy="2028825"/>
          </a:xfrm>
          <a:prstGeom prst="rect">
            <a:avLst/>
          </a:prstGeom>
          <a:solidFill>
            <a:srgbClr val="B8B8B8"/>
          </a:solidFill>
          <a:ln w="12700" algn="ctr">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18435" name="Picture 3" descr="Right Red"/>
          <p:cNvPicPr>
            <a:picLocks noChangeAspect="1" noChangeArrowheads="1"/>
          </p:cNvPicPr>
          <p:nvPr/>
        </p:nvPicPr>
        <p:blipFill>
          <a:blip r:embed="rId3" cstate="print"/>
          <a:srcRect/>
          <a:stretch>
            <a:fillRect/>
          </a:stretch>
        </p:blipFill>
        <p:spPr bwMode="auto">
          <a:xfrm>
            <a:off x="7248525" y="0"/>
            <a:ext cx="1895475" cy="685800"/>
          </a:xfrm>
          <a:prstGeom prst="rect">
            <a:avLst/>
          </a:prstGeom>
          <a:noFill/>
          <a:ln w="9525">
            <a:noFill/>
            <a:miter lim="800000"/>
            <a:headEnd/>
            <a:tailEnd/>
          </a:ln>
        </p:spPr>
      </p:pic>
      <p:sp>
        <p:nvSpPr>
          <p:cNvPr id="18436" name="Text Box 4"/>
          <p:cNvSpPr txBox="1">
            <a:spLocks noChangeArrowheads="1"/>
          </p:cNvSpPr>
          <p:nvPr/>
        </p:nvSpPr>
        <p:spPr bwMode="auto">
          <a:xfrm>
            <a:off x="333375" y="2387746"/>
            <a:ext cx="7572375" cy="457946"/>
          </a:xfrm>
          <a:prstGeom prst="rect">
            <a:avLst/>
          </a:prstGeom>
          <a:noFill/>
          <a:ln w="9525">
            <a:noFill/>
            <a:round/>
            <a:headEnd/>
            <a:tailEnd/>
          </a:ln>
        </p:spPr>
        <p:txBody>
          <a:bodyPr wrap="square" lIns="0" tIns="0" rIns="0" bIns="0">
            <a:spAutoFit/>
          </a:bodyPr>
          <a:lstStyle/>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A Small Case Study</a:t>
            </a:r>
          </a:p>
        </p:txBody>
      </p:sp>
      <p:pic>
        <p:nvPicPr>
          <p:cNvPr id="18437" name="Picture 5"/>
          <p:cNvPicPr>
            <a:picLocks noChangeAspect="1" noChangeArrowheads="1"/>
          </p:cNvPicPr>
          <p:nvPr/>
        </p:nvPicPr>
        <p:blipFill>
          <a:blip r:embed="rId4" cstate="print"/>
          <a:srcRect r="3826"/>
          <a:stretch>
            <a:fillRect/>
          </a:stretch>
        </p:blipFill>
        <p:spPr bwMode="auto">
          <a:xfrm>
            <a:off x="7247107" y="666345"/>
            <a:ext cx="1896894" cy="2130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Case: Main Workload</a:t>
            </a:r>
            <a:endParaRPr lang="en-US" dirty="0" smtClean="0"/>
          </a:p>
        </p:txBody>
      </p:sp>
      <p:sp>
        <p:nvSpPr>
          <p:cNvPr id="6147" name="Rectangle 3"/>
          <p:cNvSpPr>
            <a:spLocks noGrp="1" noChangeArrowheads="1"/>
          </p:cNvSpPr>
          <p:nvPr>
            <p:ph type="body" idx="1"/>
          </p:nvPr>
        </p:nvSpPr>
        <p:spPr>
          <a:xfrm>
            <a:off x="596900" y="1279524"/>
            <a:ext cx="8178800" cy="4416425"/>
          </a:xfrm>
        </p:spPr>
        <p:txBody>
          <a:bodyPr/>
          <a:lstStyle/>
          <a:p>
            <a:pPr eaLnBrk="1" hangingPunct="1">
              <a:buNone/>
            </a:pPr>
            <a:r>
              <a:rPr lang="en-US" sz="2000" dirty="0" smtClean="0"/>
              <a:t>Customer </a:t>
            </a:r>
            <a:r>
              <a:rPr lang="en-US" sz="2000" dirty="0" smtClean="0"/>
              <a:t>is implementing a DSS workload on a database machine. The machine is currently only used for the US based operations. </a:t>
            </a:r>
            <a:endParaRPr lang="en-US" sz="2000" dirty="0" smtClean="0"/>
          </a:p>
          <a:p>
            <a:pPr eaLnBrk="1" hangingPunct="1">
              <a:buNone/>
            </a:pPr>
            <a:r>
              <a:rPr lang="en-US" sz="2000" b="1" dirty="0" smtClean="0"/>
              <a:t>Operational </a:t>
            </a:r>
            <a:r>
              <a:rPr lang="en-US" sz="2000" b="1" dirty="0" smtClean="0"/>
              <a:t>hours are 6am EST until 12 midnight EST </a:t>
            </a:r>
            <a:r>
              <a:rPr lang="en-US" sz="2000" dirty="0" smtClean="0"/>
              <a:t>to service online call center access to the DSS system during the entire day (including for pacific and Hawaii time zone customers). </a:t>
            </a:r>
            <a:endParaRPr lang="en-US" sz="2000" dirty="0" smtClean="0"/>
          </a:p>
          <a:p>
            <a:pPr eaLnBrk="1" hangingPunct="1">
              <a:buNone/>
            </a:pPr>
            <a:r>
              <a:rPr lang="en-US" sz="2000" dirty="0" smtClean="0"/>
              <a:t>During </a:t>
            </a:r>
            <a:r>
              <a:rPr lang="en-US" sz="2000" dirty="0" smtClean="0"/>
              <a:t>these hours the load is </a:t>
            </a:r>
            <a:r>
              <a:rPr lang="en-US" sz="2000" b="1" dirty="0" smtClean="0"/>
              <a:t>mostly CRM app </a:t>
            </a:r>
            <a:r>
              <a:rPr lang="en-US" sz="2000" dirty="0" smtClean="0"/>
              <a:t>access into relatively large volumes of historical customer, order and historical user satisfaction information and Analytics access using Business Objects. </a:t>
            </a:r>
            <a:endParaRPr lang="en-US" sz="2000" dirty="0" smtClean="0"/>
          </a:p>
          <a:p>
            <a:pPr eaLnBrk="1" hangingPunct="1">
              <a:buNone/>
            </a:pPr>
            <a:r>
              <a:rPr lang="en-US" sz="2000" dirty="0" smtClean="0"/>
              <a:t>To </a:t>
            </a:r>
            <a:r>
              <a:rPr lang="en-US" sz="2000" dirty="0" smtClean="0"/>
              <a:t>ensure high customer satisfaction, </a:t>
            </a:r>
            <a:r>
              <a:rPr lang="en-US" sz="2000" b="1" dirty="0" smtClean="0"/>
              <a:t>CRM access is crucial </a:t>
            </a:r>
            <a:r>
              <a:rPr lang="en-US" sz="2000" dirty="0" smtClean="0"/>
              <a:t>and should never be blocked by any other queries. </a:t>
            </a:r>
            <a:endParaRPr lang="en-US" sz="2000" dirty="0" smtClean="0"/>
          </a:p>
          <a:p>
            <a:pPr eaLnBrk="1" hangingPunct="1">
              <a:buNone/>
            </a:pPr>
            <a:r>
              <a:rPr lang="en-US" sz="2000" b="1" dirty="0" smtClean="0"/>
              <a:t>Analytics </a:t>
            </a:r>
            <a:r>
              <a:rPr lang="en-US" sz="2000" b="1" dirty="0" smtClean="0"/>
              <a:t>are almost as important </a:t>
            </a:r>
            <a:r>
              <a:rPr lang="en-US" sz="2000" dirty="0" smtClean="0"/>
              <a:t>during the day as they will identify cross sales, however the queries are a lot more resource intensive and the users can wait longer for the results.</a:t>
            </a:r>
          </a:p>
          <a:p>
            <a:pPr eaLnBrk="1" hangingPunct="1">
              <a:buNone/>
            </a:pPr>
            <a:endParaRPr lang="en-US" sz="2000" dirty="0" smtClean="0"/>
          </a:p>
          <a:p>
            <a:pPr eaLnBrk="1" hangingPunct="1">
              <a:buNone/>
            </a:pPr>
            <a:endParaRPr lang="en-US" sz="2000" dirty="0"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Case: Data Loading</a:t>
            </a:r>
            <a:endParaRPr lang="en-US" dirty="0" smtClean="0"/>
          </a:p>
        </p:txBody>
      </p:sp>
      <p:sp>
        <p:nvSpPr>
          <p:cNvPr id="6147" name="Rectangle 3"/>
          <p:cNvSpPr>
            <a:spLocks noGrp="1" noChangeArrowheads="1"/>
          </p:cNvSpPr>
          <p:nvPr>
            <p:ph type="body" idx="1"/>
          </p:nvPr>
        </p:nvSpPr>
        <p:spPr>
          <a:xfrm>
            <a:off x="596900" y="1279524"/>
            <a:ext cx="8178800" cy="4416425"/>
          </a:xfrm>
        </p:spPr>
        <p:txBody>
          <a:bodyPr/>
          <a:lstStyle/>
          <a:p>
            <a:pPr>
              <a:buNone/>
            </a:pPr>
            <a:r>
              <a:rPr lang="en-US" sz="2000" dirty="0" smtClean="0"/>
              <a:t>Data loads are continuous for small reference data sets and for some </a:t>
            </a:r>
            <a:r>
              <a:rPr lang="en-US" sz="2000" b="1" dirty="0" smtClean="0"/>
              <a:t>small crucial updates </a:t>
            </a:r>
            <a:r>
              <a:rPr lang="en-US" sz="2000" dirty="0" smtClean="0"/>
              <a:t>to core data warehouse data. Most large loads are still run in the nightly batch window</a:t>
            </a:r>
            <a:r>
              <a:rPr lang="en-US" sz="2000" dirty="0" smtClean="0"/>
              <a:t>.</a:t>
            </a:r>
          </a:p>
          <a:p>
            <a:pPr>
              <a:buNone/>
            </a:pPr>
            <a:r>
              <a:rPr lang="en-US" sz="2000" dirty="0" smtClean="0"/>
              <a:t> </a:t>
            </a:r>
          </a:p>
          <a:p>
            <a:pPr>
              <a:buNone/>
            </a:pPr>
            <a:r>
              <a:rPr lang="en-US" sz="2000" dirty="0" smtClean="0"/>
              <a:t>It </a:t>
            </a:r>
            <a:r>
              <a:rPr lang="en-US" sz="2000" dirty="0" smtClean="0"/>
              <a:t>is </a:t>
            </a:r>
            <a:r>
              <a:rPr lang="en-US" sz="2000" b="1" dirty="0" smtClean="0"/>
              <a:t>crucial that the nightly batch window is met </a:t>
            </a:r>
            <a:r>
              <a:rPr lang="en-US" sz="2000" dirty="0" smtClean="0"/>
              <a:t>so all data is up-to-date the next date. This will remain in place until a continuous load for all data is in place. </a:t>
            </a:r>
            <a:endParaRPr lang="en-US" sz="2000" dirty="0" smtClean="0"/>
          </a:p>
          <a:p>
            <a:pPr>
              <a:buNone/>
            </a:pPr>
            <a:endParaRPr lang="en-US" sz="2000" dirty="0" smtClean="0"/>
          </a:p>
          <a:p>
            <a:pPr>
              <a:buNone/>
            </a:pPr>
            <a:r>
              <a:rPr lang="en-US" sz="2000" dirty="0" smtClean="0"/>
              <a:t>Typically </a:t>
            </a:r>
            <a:r>
              <a:rPr lang="en-US" sz="2000" b="1" dirty="0" smtClean="0"/>
              <a:t>no end users are on the system </a:t>
            </a:r>
            <a:r>
              <a:rPr lang="en-US" sz="2000" dirty="0" smtClean="0"/>
              <a:t>(or should be on the system) during ETL batch load windows.</a:t>
            </a:r>
            <a:endParaRPr lang="en-US" sz="2000"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User Profiles</a:t>
            </a:r>
            <a:endParaRPr lang="en-US" dirty="0"/>
          </a:p>
        </p:txBody>
      </p:sp>
      <p:sp>
        <p:nvSpPr>
          <p:cNvPr id="3" name="Content Placeholder 2"/>
          <p:cNvSpPr>
            <a:spLocks noGrp="1"/>
          </p:cNvSpPr>
          <p:nvPr>
            <p:ph idx="1"/>
          </p:nvPr>
        </p:nvSpPr>
        <p:spPr/>
        <p:txBody>
          <a:bodyPr/>
          <a:lstStyle/>
          <a:p>
            <a:r>
              <a:rPr lang="en-US" dirty="0" smtClean="0"/>
              <a:t>Based </a:t>
            </a:r>
            <a:r>
              <a:rPr lang="en-US" dirty="0" smtClean="0"/>
              <a:t>on the user communities that work on the system, the customer has done some of your homework already by identifying the user groups:</a:t>
            </a:r>
          </a:p>
          <a:p>
            <a:pPr lvl="0"/>
            <a:r>
              <a:rPr lang="en-US" dirty="0" smtClean="0"/>
              <a:t>CRM users, identified by either their application type or usernames</a:t>
            </a:r>
          </a:p>
          <a:p>
            <a:pPr lvl="0"/>
            <a:r>
              <a:rPr lang="en-US" dirty="0" smtClean="0"/>
              <a:t>BO Users, identified by their username used to query the DB =&gt; BO_ACCESS_USER</a:t>
            </a:r>
          </a:p>
          <a:p>
            <a:pPr lvl="0"/>
            <a:r>
              <a:rPr lang="en-US" dirty="0" smtClean="0"/>
              <a:t>ETL batch jobs identified by their username for the DB =&gt; B_ETL</a:t>
            </a:r>
          </a:p>
          <a:p>
            <a:pPr lvl="0"/>
            <a:r>
              <a:rPr lang="en-US" dirty="0" smtClean="0"/>
              <a:t>ETL trickle jobs identified by their username for the DB =&gt; T_ETL</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grpSp>
        <p:nvGrpSpPr>
          <p:cNvPr id="3" name="Group 33"/>
          <p:cNvGrpSpPr/>
          <p:nvPr/>
        </p:nvGrpSpPr>
        <p:grpSpPr>
          <a:xfrm>
            <a:off x="180975" y="1143000"/>
            <a:ext cx="8801100" cy="1181100"/>
            <a:chOff x="180975" y="1143000"/>
            <a:chExt cx="8801100" cy="1181100"/>
          </a:xfrm>
        </p:grpSpPr>
        <p:sp>
          <p:nvSpPr>
            <p:cNvPr id="4" name="TextBox 3"/>
            <p:cNvSpPr txBox="1"/>
            <p:nvPr/>
          </p:nvSpPr>
          <p:spPr>
            <a:xfrm>
              <a:off x="258633" y="1600200"/>
              <a:ext cx="1039067" cy="369332"/>
            </a:xfrm>
            <a:prstGeom prst="rect">
              <a:avLst/>
            </a:prstGeom>
            <a:noFill/>
          </p:spPr>
          <p:txBody>
            <a:bodyPr wrap="none" rtlCol="0">
              <a:spAutoFit/>
            </a:bodyPr>
            <a:lstStyle/>
            <a:p>
              <a:r>
                <a:rPr lang="en-US" dirty="0" smtClean="0"/>
                <a:t>Step 1:</a:t>
              </a:r>
              <a:endParaRPr lang="en-US" dirty="0"/>
            </a:p>
          </p:txBody>
        </p:sp>
        <p:sp>
          <p:nvSpPr>
            <p:cNvPr id="5" name="Rounded Rectangle 4"/>
            <p:cNvSpPr/>
            <p:nvPr/>
          </p:nvSpPr>
          <p:spPr bwMode="auto">
            <a:xfrm>
              <a:off x="24955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Online plan</a:t>
              </a:r>
              <a:endParaRPr kumimoji="0" lang="en-US"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47434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Batch plan</a:t>
              </a:r>
              <a:endParaRPr kumimoji="0" lang="en-US" sz="2400" b="0" i="0" u="none" strike="noStrike" cap="none" normalizeH="0" baseline="0" dirty="0" smtClean="0">
                <a:ln>
                  <a:noFill/>
                </a:ln>
                <a:solidFill>
                  <a:schemeClr val="tx1"/>
                </a:solidFill>
                <a:effectLst/>
                <a:latin typeface="Arial" charset="0"/>
              </a:endParaRPr>
            </a:p>
          </p:txBody>
        </p:sp>
        <p:cxnSp>
          <p:nvCxnSpPr>
            <p:cNvPr id="8" name="Straight Connector 7"/>
            <p:cNvCxnSpPr/>
            <p:nvPr/>
          </p:nvCxnSpPr>
          <p:spPr bwMode="auto">
            <a:xfrm>
              <a:off x="180975" y="232410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sp>
          <p:nvSpPr>
            <p:cNvPr id="14" name="Rectangle 13"/>
            <p:cNvSpPr/>
            <p:nvPr/>
          </p:nvSpPr>
          <p:spPr bwMode="auto">
            <a:xfrm>
              <a:off x="7058025" y="1143000"/>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Create 2 resource plans for different periods</a:t>
              </a:r>
              <a:r>
                <a:rPr kumimoji="0" lang="en-US" sz="1600" b="0" i="0" u="none" strike="noStrike" cap="none" normalizeH="0" dirty="0" smtClean="0">
                  <a:ln>
                    <a:noFill/>
                  </a:ln>
                  <a:solidFill>
                    <a:schemeClr val="tx1"/>
                  </a:solidFill>
                  <a:effectLst/>
                  <a:latin typeface="Arial" charset="0"/>
                </a:rPr>
                <a:t> during the day</a:t>
              </a:r>
              <a:endParaRPr kumimoji="0" lang="en-US" sz="1600" b="0" i="0" u="none" strike="noStrike" cap="none" normalizeH="0" baseline="0" dirty="0" smtClean="0">
                <a:ln>
                  <a:noFill/>
                </a:ln>
                <a:solidFill>
                  <a:schemeClr val="tx1"/>
                </a:solidFill>
                <a:effectLst/>
                <a:latin typeface="Arial" charset="0"/>
              </a:endParaRPr>
            </a:p>
          </p:txBody>
        </p:sp>
      </p:grpSp>
      <p:grpSp>
        <p:nvGrpSpPr>
          <p:cNvPr id="7" name="Group 34"/>
          <p:cNvGrpSpPr/>
          <p:nvPr/>
        </p:nvGrpSpPr>
        <p:grpSpPr>
          <a:xfrm>
            <a:off x="180975" y="2695575"/>
            <a:ext cx="8782050" cy="2962275"/>
            <a:chOff x="180975" y="2695575"/>
            <a:chExt cx="8782050" cy="2962275"/>
          </a:xfrm>
        </p:grpSpPr>
        <p:cxnSp>
          <p:nvCxnSpPr>
            <p:cNvPr id="33" name="Straight Connector 32"/>
            <p:cNvCxnSpPr/>
            <p:nvPr/>
          </p:nvCxnSpPr>
          <p:spPr bwMode="auto">
            <a:xfrm>
              <a:off x="180975" y="459105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sp>
          <p:nvSpPr>
            <p:cNvPr id="9" name="TextBox 8"/>
            <p:cNvSpPr txBox="1"/>
            <p:nvPr/>
          </p:nvSpPr>
          <p:spPr>
            <a:xfrm>
              <a:off x="268158" y="2695575"/>
              <a:ext cx="1039067" cy="369332"/>
            </a:xfrm>
            <a:prstGeom prst="rect">
              <a:avLst/>
            </a:prstGeom>
            <a:noFill/>
          </p:spPr>
          <p:txBody>
            <a:bodyPr wrap="none" rtlCol="0">
              <a:spAutoFit/>
            </a:bodyPr>
            <a:lstStyle/>
            <a:p>
              <a:r>
                <a:rPr lang="en-US" dirty="0" smtClean="0"/>
                <a:t>Step 2:</a:t>
              </a:r>
              <a:endParaRPr lang="en-US" dirty="0"/>
            </a:p>
          </p:txBody>
        </p:sp>
        <p:sp>
          <p:nvSpPr>
            <p:cNvPr id="10" name="Rounded Rectangle 9"/>
            <p:cNvSpPr/>
            <p:nvPr/>
          </p:nvSpPr>
          <p:spPr bwMode="auto">
            <a:xfrm>
              <a:off x="5133975" y="291465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CRM</a:t>
              </a:r>
            </a:p>
          </p:txBody>
        </p:sp>
        <p:sp>
          <p:nvSpPr>
            <p:cNvPr id="11" name="Rounded Rectangle 10"/>
            <p:cNvSpPr/>
            <p:nvPr/>
          </p:nvSpPr>
          <p:spPr bwMode="auto">
            <a:xfrm>
              <a:off x="5143500" y="365760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BO_TR</a:t>
              </a:r>
            </a:p>
          </p:txBody>
        </p:sp>
        <p:sp>
          <p:nvSpPr>
            <p:cNvPr id="12" name="Rounded Rectangle 11"/>
            <p:cNvSpPr/>
            <p:nvPr/>
          </p:nvSpPr>
          <p:spPr bwMode="auto">
            <a:xfrm>
              <a:off x="5153025" y="4410075"/>
              <a:ext cx="1247775" cy="552450"/>
            </a:xfrm>
            <a:prstGeom prst="roundRect">
              <a:avLst/>
            </a:prstGeom>
            <a:solidFill>
              <a:schemeClr val="bg1"/>
            </a:solid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t>Batch</a:t>
              </a:r>
              <a:endParaRPr kumimoji="0" lang="en-US" sz="16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5162550" y="5105400"/>
              <a:ext cx="1247775" cy="552450"/>
            </a:xfrm>
            <a:prstGeom prst="round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solidFill>
                    <a:schemeClr val="bg2"/>
                  </a:solidFill>
                </a:rPr>
                <a:t>Others</a:t>
              </a:r>
              <a:endParaRPr kumimoji="0" lang="en-US" sz="1600" b="0" i="0" u="none" strike="noStrike" cap="none" normalizeH="0" baseline="0" dirty="0" smtClean="0">
                <a:ln>
                  <a:noFill/>
                </a:ln>
                <a:solidFill>
                  <a:schemeClr val="bg2"/>
                </a:solidFill>
                <a:effectLst/>
                <a:latin typeface="Arial" charset="0"/>
              </a:endParaRPr>
            </a:p>
          </p:txBody>
        </p:sp>
        <p:sp>
          <p:nvSpPr>
            <p:cNvPr id="15" name="Rectangle 14"/>
            <p:cNvSpPr/>
            <p:nvPr/>
          </p:nvSpPr>
          <p:spPr bwMode="auto">
            <a:xfrm>
              <a:off x="7019925" y="2752725"/>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Create 3 groups</a:t>
              </a:r>
              <a:r>
                <a:rPr lang="en-US" sz="1600" b="0" dirty="0" smtClean="0"/>
                <a:t> and ensure Others is in the plan</a:t>
              </a:r>
              <a:endParaRPr kumimoji="0" lang="en-US" sz="1600" b="0" i="0" u="none" strike="noStrike" cap="none" normalizeH="0" baseline="0" dirty="0" smtClean="0">
                <a:ln>
                  <a:noFill/>
                </a:ln>
                <a:solidFill>
                  <a:schemeClr val="tx1"/>
                </a:solidFill>
                <a:effectLst/>
                <a:latin typeface="Arial" charset="0"/>
              </a:endParaRPr>
            </a:p>
          </p:txBody>
        </p:sp>
      </p:grpSp>
      <p:grpSp>
        <p:nvGrpSpPr>
          <p:cNvPr id="20" name="Group 35"/>
          <p:cNvGrpSpPr/>
          <p:nvPr/>
        </p:nvGrpSpPr>
        <p:grpSpPr>
          <a:xfrm>
            <a:off x="315783" y="2724150"/>
            <a:ext cx="8571042" cy="3105150"/>
            <a:chOff x="315783" y="2724150"/>
            <a:chExt cx="8571042" cy="3105150"/>
          </a:xfrm>
        </p:grpSpPr>
        <p:sp>
          <p:nvSpPr>
            <p:cNvPr id="29" name="Rectangle 28"/>
            <p:cNvSpPr/>
            <p:nvPr/>
          </p:nvSpPr>
          <p:spPr bwMode="auto">
            <a:xfrm>
              <a:off x="2362200" y="3676650"/>
              <a:ext cx="1247775" cy="2076450"/>
            </a:xfrm>
            <a:prstGeom prst="rect">
              <a:avLst/>
            </a:prstGeom>
            <a:solidFill>
              <a:schemeClr val="accent5">
                <a:lumMod val="20000"/>
                <a:lumOff val="80000"/>
              </a:schemeClr>
            </a:solidFill>
            <a:ln w="19050" cap="flat" cmpd="sng" algn="ctr">
              <a:solidFill>
                <a:schemeClr val="accent1">
                  <a:lumMod val="20000"/>
                  <a:lumOff val="80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2466975" y="3790950"/>
              <a:ext cx="1028700" cy="476250"/>
            </a:xfrm>
            <a:prstGeom prst="ellipse">
              <a:avLst/>
            </a:prstGeom>
            <a:noFill/>
            <a:ln w="19050" cap="flat" cmpd="sng" algn="ctr">
              <a:solidFill>
                <a:srgbClr val="0070C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BO</a:t>
              </a:r>
              <a:endParaRPr kumimoji="0" lang="en-US"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2457450" y="4819650"/>
              <a:ext cx="1028700" cy="476250"/>
            </a:xfrm>
            <a:prstGeom prst="ellipse">
              <a:avLst/>
            </a:prstGeom>
            <a:noFill/>
            <a:ln w="19050" cap="flat" cmpd="sng" algn="ctr">
              <a:solidFill>
                <a:srgbClr val="0070C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charset="0"/>
                </a:rPr>
                <a:t>B_ETL</a:t>
              </a:r>
            </a:p>
          </p:txBody>
        </p:sp>
        <p:sp>
          <p:nvSpPr>
            <p:cNvPr id="18" name="Oval 17"/>
            <p:cNvSpPr/>
            <p:nvPr/>
          </p:nvSpPr>
          <p:spPr bwMode="auto">
            <a:xfrm>
              <a:off x="2457450" y="4305300"/>
              <a:ext cx="1028700" cy="476250"/>
            </a:xfrm>
            <a:prstGeom prst="ellipse">
              <a:avLst/>
            </a:prstGeom>
            <a:noFill/>
            <a:ln w="19050" cap="flat" cmpd="sng" algn="ctr">
              <a:solidFill>
                <a:srgbClr val="0070C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400" b="0" dirty="0" smtClean="0"/>
                <a:t>T</a:t>
              </a:r>
              <a:r>
                <a:rPr kumimoji="0" lang="en-US" sz="1400" b="0" i="0" u="none" strike="noStrike" cap="none" normalizeH="0" baseline="0" dirty="0" smtClean="0">
                  <a:ln>
                    <a:noFill/>
                  </a:ln>
                  <a:solidFill>
                    <a:schemeClr val="tx1"/>
                  </a:solidFill>
                  <a:effectLst/>
                  <a:latin typeface="Arial" charset="0"/>
                </a:rPr>
                <a:t>_ETL</a:t>
              </a:r>
            </a:p>
          </p:txBody>
        </p:sp>
        <p:sp>
          <p:nvSpPr>
            <p:cNvPr id="19" name="Snip Diagonal Corner Rectangle 18"/>
            <p:cNvSpPr/>
            <p:nvPr/>
          </p:nvSpPr>
          <p:spPr bwMode="auto">
            <a:xfrm>
              <a:off x="2495550" y="2971800"/>
              <a:ext cx="1114425" cy="495300"/>
            </a:xfrm>
            <a:prstGeom prst="snip2DiagRect">
              <a:avLst>
                <a:gd name="adj1" fmla="val 33333"/>
                <a:gd name="adj2" fmla="val 16667"/>
              </a:avLst>
            </a:prstGeom>
            <a:noFill/>
            <a:ln w="19050" cap="flat" cmpd="sng" algn="ctr">
              <a:solidFill>
                <a:srgbClr val="7030A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CRM</a:t>
              </a:r>
            </a:p>
          </p:txBody>
        </p:sp>
        <p:cxnSp>
          <p:nvCxnSpPr>
            <p:cNvPr id="21" name="Straight Arrow Connector 20"/>
            <p:cNvCxnSpPr>
              <a:stCxn id="19" idx="0"/>
              <a:endCxn id="10" idx="1"/>
            </p:cNvCxnSpPr>
            <p:nvPr/>
          </p:nvCxnSpPr>
          <p:spPr bwMode="auto">
            <a:xfrm flipV="1">
              <a:off x="3609975" y="3190875"/>
              <a:ext cx="1524000" cy="28575"/>
            </a:xfrm>
            <a:prstGeom prst="straightConnector1">
              <a:avLst/>
            </a:prstGeom>
            <a:noFill/>
            <a:ln w="9525" cap="flat" cmpd="sng" algn="ctr">
              <a:solidFill>
                <a:schemeClr val="tx1"/>
              </a:solidFill>
              <a:prstDash val="solid"/>
              <a:round/>
              <a:headEnd type="none" w="med" len="med"/>
              <a:tailEnd type="arrow"/>
            </a:ln>
            <a:effectLst/>
          </p:spPr>
        </p:cxnSp>
        <p:cxnSp>
          <p:nvCxnSpPr>
            <p:cNvPr id="23" name="Straight Arrow Connector 22"/>
            <p:cNvCxnSpPr>
              <a:stCxn id="16" idx="6"/>
              <a:endCxn id="11" idx="1"/>
            </p:cNvCxnSpPr>
            <p:nvPr/>
          </p:nvCxnSpPr>
          <p:spPr bwMode="auto">
            <a:xfrm flipV="1">
              <a:off x="3495675" y="3933825"/>
              <a:ext cx="1647825" cy="95250"/>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p:cNvCxnSpPr>
              <a:stCxn id="18" idx="6"/>
              <a:endCxn id="11" idx="1"/>
            </p:cNvCxnSpPr>
            <p:nvPr/>
          </p:nvCxnSpPr>
          <p:spPr bwMode="auto">
            <a:xfrm flipV="1">
              <a:off x="3486150" y="3933825"/>
              <a:ext cx="1657350" cy="609600"/>
            </a:xfrm>
            <a:prstGeom prst="straightConnector1">
              <a:avLst/>
            </a:prstGeom>
            <a:noFill/>
            <a:ln w="9525" cap="flat" cmpd="sng" algn="ctr">
              <a:solidFill>
                <a:schemeClr val="tx1"/>
              </a:solidFill>
              <a:prstDash val="solid"/>
              <a:round/>
              <a:headEnd type="none" w="med" len="med"/>
              <a:tailEnd type="arrow"/>
            </a:ln>
            <a:effectLst/>
          </p:spPr>
        </p:cxnSp>
        <p:cxnSp>
          <p:nvCxnSpPr>
            <p:cNvPr id="27" name="Straight Arrow Connector 26"/>
            <p:cNvCxnSpPr>
              <a:stCxn id="17" idx="6"/>
              <a:endCxn id="12" idx="1"/>
            </p:cNvCxnSpPr>
            <p:nvPr/>
          </p:nvCxnSpPr>
          <p:spPr bwMode="auto">
            <a:xfrm flipV="1">
              <a:off x="3486150" y="4686300"/>
              <a:ext cx="1666875" cy="371475"/>
            </a:xfrm>
            <a:prstGeom prst="straightConnector1">
              <a:avLst/>
            </a:prstGeom>
            <a:noFill/>
            <a:ln w="9525" cap="flat" cmpd="sng" algn="ctr">
              <a:solidFill>
                <a:schemeClr val="tx1"/>
              </a:solidFill>
              <a:prstDash val="solid"/>
              <a:round/>
              <a:headEnd type="none" w="med" len="med"/>
              <a:tailEnd type="arrow"/>
            </a:ln>
            <a:effectLst/>
          </p:spPr>
        </p:cxnSp>
        <p:sp>
          <p:nvSpPr>
            <p:cNvPr id="28" name="TextBox 27"/>
            <p:cNvSpPr txBox="1"/>
            <p:nvPr/>
          </p:nvSpPr>
          <p:spPr>
            <a:xfrm>
              <a:off x="2227845" y="2724150"/>
              <a:ext cx="891591" cy="313932"/>
            </a:xfrm>
            <a:prstGeom prst="rect">
              <a:avLst/>
            </a:prstGeom>
            <a:noFill/>
          </p:spPr>
          <p:txBody>
            <a:bodyPr wrap="none" rtlCol="0">
              <a:spAutoFit/>
            </a:bodyPr>
            <a:lstStyle/>
            <a:p>
              <a:r>
                <a:rPr lang="en-US" sz="1600" b="0" dirty="0" smtClean="0"/>
                <a:t>Context</a:t>
              </a:r>
              <a:endParaRPr lang="en-US" sz="1600" b="0" dirty="0"/>
            </a:p>
          </p:txBody>
        </p:sp>
        <p:sp>
          <p:nvSpPr>
            <p:cNvPr id="30" name="TextBox 29"/>
            <p:cNvSpPr txBox="1"/>
            <p:nvPr/>
          </p:nvSpPr>
          <p:spPr>
            <a:xfrm>
              <a:off x="2342182" y="5429250"/>
              <a:ext cx="720069" cy="313932"/>
            </a:xfrm>
            <a:prstGeom prst="rect">
              <a:avLst/>
            </a:prstGeom>
            <a:noFill/>
          </p:spPr>
          <p:txBody>
            <a:bodyPr wrap="none" rtlCol="0">
              <a:spAutoFit/>
            </a:bodyPr>
            <a:lstStyle/>
            <a:p>
              <a:r>
                <a:rPr lang="en-US" sz="1600" b="0" dirty="0" smtClean="0"/>
                <a:t>Users</a:t>
              </a:r>
              <a:endParaRPr lang="en-US" sz="1600" b="0" dirty="0"/>
            </a:p>
          </p:txBody>
        </p:sp>
        <p:sp>
          <p:nvSpPr>
            <p:cNvPr id="31" name="TextBox 30"/>
            <p:cNvSpPr txBox="1"/>
            <p:nvPr/>
          </p:nvSpPr>
          <p:spPr>
            <a:xfrm>
              <a:off x="315783" y="4772025"/>
              <a:ext cx="1039067" cy="369332"/>
            </a:xfrm>
            <a:prstGeom prst="rect">
              <a:avLst/>
            </a:prstGeom>
            <a:noFill/>
          </p:spPr>
          <p:txBody>
            <a:bodyPr wrap="none" rtlCol="0">
              <a:spAutoFit/>
            </a:bodyPr>
            <a:lstStyle/>
            <a:p>
              <a:r>
                <a:rPr lang="en-US" dirty="0" smtClean="0"/>
                <a:t>Step 3:</a:t>
              </a:r>
              <a:endParaRPr lang="en-US" dirty="0"/>
            </a:p>
          </p:txBody>
        </p:sp>
        <p:sp>
          <p:nvSpPr>
            <p:cNvPr id="32" name="Rectangle 31"/>
            <p:cNvSpPr/>
            <p:nvPr/>
          </p:nvSpPr>
          <p:spPr bwMode="auto">
            <a:xfrm>
              <a:off x="6962775" y="4791075"/>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Map “who” to the resource</a:t>
              </a:r>
              <a:r>
                <a:rPr kumimoji="0" lang="en-US" sz="1600" b="0" i="0" u="none" strike="noStrike" cap="none" normalizeH="0" dirty="0" smtClean="0">
                  <a:ln>
                    <a:noFill/>
                  </a:ln>
                  <a:solidFill>
                    <a:schemeClr val="tx1"/>
                  </a:solidFill>
                  <a:effectLst/>
                  <a:latin typeface="Arial" charset="0"/>
                </a:rPr>
                <a:t> plans using username and app context</a:t>
              </a:r>
              <a:endParaRPr kumimoji="0" lang="en-US" sz="1600" b="0" i="0" u="none" strike="noStrike" cap="none" normalizeH="0" baseline="0" dirty="0" smtClean="0">
                <a:ln>
                  <a:noFill/>
                </a:ln>
                <a:solidFill>
                  <a:schemeClr val="tx1"/>
                </a:solidFill>
                <a:effectLst/>
                <a:latin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5" name="Rounded Rectangle 4"/>
          <p:cNvSpPr/>
          <p:nvPr/>
        </p:nvSpPr>
        <p:spPr bwMode="auto">
          <a:xfrm>
            <a:off x="24955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Online plan</a:t>
            </a:r>
            <a:endParaRPr kumimoji="0" lang="en-US"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47434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Batch plan</a:t>
            </a:r>
            <a:endParaRPr kumimoji="0" lang="en-US" sz="2400" b="0" i="0" u="none" strike="noStrike" cap="none" normalizeH="0" baseline="0" dirty="0" smtClean="0">
              <a:ln>
                <a:noFill/>
              </a:ln>
              <a:solidFill>
                <a:schemeClr val="tx1"/>
              </a:solidFill>
              <a:effectLst/>
              <a:latin typeface="Arial" charset="0"/>
            </a:endParaRPr>
          </a:p>
        </p:txBody>
      </p:sp>
      <p:cxnSp>
        <p:nvCxnSpPr>
          <p:cNvPr id="8" name="Straight Connector 7"/>
          <p:cNvCxnSpPr/>
          <p:nvPr/>
        </p:nvCxnSpPr>
        <p:spPr bwMode="auto">
          <a:xfrm>
            <a:off x="180975" y="232410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grpSp>
        <p:nvGrpSpPr>
          <p:cNvPr id="3" name="Group 34"/>
          <p:cNvGrpSpPr/>
          <p:nvPr/>
        </p:nvGrpSpPr>
        <p:grpSpPr>
          <a:xfrm>
            <a:off x="180975" y="2914650"/>
            <a:ext cx="8782050" cy="2743200"/>
            <a:chOff x="180975" y="2914650"/>
            <a:chExt cx="8782050" cy="2743200"/>
          </a:xfrm>
        </p:grpSpPr>
        <p:cxnSp>
          <p:nvCxnSpPr>
            <p:cNvPr id="33" name="Straight Connector 32"/>
            <p:cNvCxnSpPr/>
            <p:nvPr/>
          </p:nvCxnSpPr>
          <p:spPr bwMode="auto">
            <a:xfrm>
              <a:off x="180975" y="459105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sp>
          <p:nvSpPr>
            <p:cNvPr id="10" name="Rounded Rectangle 9"/>
            <p:cNvSpPr/>
            <p:nvPr/>
          </p:nvSpPr>
          <p:spPr bwMode="auto">
            <a:xfrm>
              <a:off x="5133975" y="291465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CRM</a:t>
              </a:r>
            </a:p>
          </p:txBody>
        </p:sp>
        <p:sp>
          <p:nvSpPr>
            <p:cNvPr id="11" name="Rounded Rectangle 10"/>
            <p:cNvSpPr/>
            <p:nvPr/>
          </p:nvSpPr>
          <p:spPr bwMode="auto">
            <a:xfrm>
              <a:off x="5143500" y="365760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BO_TR</a:t>
              </a:r>
            </a:p>
          </p:txBody>
        </p:sp>
        <p:sp>
          <p:nvSpPr>
            <p:cNvPr id="12" name="Rounded Rectangle 11"/>
            <p:cNvSpPr/>
            <p:nvPr/>
          </p:nvSpPr>
          <p:spPr bwMode="auto">
            <a:xfrm>
              <a:off x="5153025" y="4410075"/>
              <a:ext cx="1247775" cy="552450"/>
            </a:xfrm>
            <a:prstGeom prst="roundRect">
              <a:avLst/>
            </a:prstGeom>
            <a:solidFill>
              <a:schemeClr val="bg1"/>
            </a:solid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t>Batch</a:t>
              </a:r>
              <a:endParaRPr kumimoji="0" lang="en-US" sz="16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5162550" y="5105400"/>
              <a:ext cx="1247775" cy="552450"/>
            </a:xfrm>
            <a:prstGeom prst="round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solidFill>
                    <a:schemeClr val="bg2"/>
                  </a:solidFill>
                </a:rPr>
                <a:t>Others</a:t>
              </a:r>
              <a:endParaRPr kumimoji="0" lang="en-US" sz="1600" b="0" i="0" u="none" strike="noStrike" cap="none" normalizeH="0" baseline="0" dirty="0" smtClean="0">
                <a:ln>
                  <a:noFill/>
                </a:ln>
                <a:solidFill>
                  <a:schemeClr val="bg2"/>
                </a:solidFill>
                <a:effectLst/>
                <a:latin typeface="Arial" charset="0"/>
              </a:endParaRPr>
            </a:p>
          </p:txBody>
        </p:sp>
      </p:grpSp>
      <p:grpSp>
        <p:nvGrpSpPr>
          <p:cNvPr id="4" name="Group 42"/>
          <p:cNvGrpSpPr/>
          <p:nvPr/>
        </p:nvGrpSpPr>
        <p:grpSpPr>
          <a:xfrm>
            <a:off x="306259" y="1143000"/>
            <a:ext cx="8675816" cy="3962399"/>
            <a:chOff x="306259" y="1143000"/>
            <a:chExt cx="8675816" cy="3962399"/>
          </a:xfrm>
        </p:grpSpPr>
        <p:sp>
          <p:nvSpPr>
            <p:cNvPr id="14" name="Rectangle 13"/>
            <p:cNvSpPr/>
            <p:nvPr/>
          </p:nvSpPr>
          <p:spPr bwMode="auto">
            <a:xfrm>
              <a:off x="7058025" y="1143000"/>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Add groups</a:t>
              </a:r>
              <a:r>
                <a:rPr kumimoji="0" lang="en-US" sz="1600" b="0" i="0" u="none" strike="noStrike" cap="none" normalizeH="0" dirty="0" smtClean="0">
                  <a:ln>
                    <a:noFill/>
                  </a:ln>
                  <a:solidFill>
                    <a:schemeClr val="tx1"/>
                  </a:solidFill>
                  <a:effectLst/>
                  <a:latin typeface="Arial" charset="0"/>
                </a:rPr>
                <a:t> to the plans to ensure they can be set</a:t>
              </a:r>
              <a:endParaRPr kumimoji="0" lang="en-US" sz="1600" b="0" i="0" u="none" strike="noStrike" cap="none" normalizeH="0" baseline="0" dirty="0" smtClean="0">
                <a:ln>
                  <a:noFill/>
                </a:ln>
                <a:solidFill>
                  <a:schemeClr val="tx1"/>
                </a:solidFill>
                <a:effectLst/>
                <a:latin typeface="Arial" charset="0"/>
              </a:endParaRPr>
            </a:p>
          </p:txBody>
        </p:sp>
        <p:sp>
          <p:nvSpPr>
            <p:cNvPr id="34" name="TextBox 33"/>
            <p:cNvSpPr txBox="1"/>
            <p:nvPr/>
          </p:nvSpPr>
          <p:spPr>
            <a:xfrm>
              <a:off x="306259" y="1524000"/>
              <a:ext cx="1039067" cy="369332"/>
            </a:xfrm>
            <a:prstGeom prst="rect">
              <a:avLst/>
            </a:prstGeom>
            <a:noFill/>
          </p:spPr>
          <p:txBody>
            <a:bodyPr wrap="none" rtlCol="0">
              <a:spAutoFit/>
            </a:bodyPr>
            <a:lstStyle/>
            <a:p>
              <a:r>
                <a:rPr lang="en-US" dirty="0" smtClean="0"/>
                <a:t>Step 4:</a:t>
              </a:r>
              <a:endParaRPr lang="en-US" dirty="0"/>
            </a:p>
          </p:txBody>
        </p:sp>
        <p:cxnSp>
          <p:nvCxnSpPr>
            <p:cNvPr id="36" name="Elbow Connector 35"/>
            <p:cNvCxnSpPr>
              <a:stCxn id="5" idx="2"/>
              <a:endCxn id="10" idx="0"/>
            </p:cNvCxnSpPr>
            <p:nvPr/>
          </p:nvCxnSpPr>
          <p:spPr bwMode="auto">
            <a:xfrm rot="16200000" flipH="1">
              <a:off x="4012407" y="1169193"/>
              <a:ext cx="904875" cy="2586038"/>
            </a:xfrm>
            <a:prstGeom prst="bentConnector3">
              <a:avLst>
                <a:gd name="adj1" fmla="val 50000"/>
              </a:avLst>
            </a:prstGeom>
            <a:noFill/>
            <a:ln w="9525" cap="flat" cmpd="sng" algn="ctr">
              <a:solidFill>
                <a:schemeClr val="tx2"/>
              </a:solidFill>
              <a:prstDash val="solid"/>
              <a:round/>
              <a:headEnd type="none" w="med" len="med"/>
              <a:tailEnd type="arrow"/>
            </a:ln>
            <a:effectLst/>
          </p:spPr>
        </p:cxnSp>
        <p:cxnSp>
          <p:nvCxnSpPr>
            <p:cNvPr id="38" name="Straight Arrow Connector 37"/>
            <p:cNvCxnSpPr>
              <a:stCxn id="10" idx="2"/>
              <a:endCxn id="11" idx="0"/>
            </p:cNvCxnSpPr>
            <p:nvPr/>
          </p:nvCxnSpPr>
          <p:spPr bwMode="auto">
            <a:xfrm rot="16200000" flipH="1">
              <a:off x="5667375" y="3557587"/>
              <a:ext cx="190500" cy="9525"/>
            </a:xfrm>
            <a:prstGeom prst="straightConnector1">
              <a:avLst/>
            </a:prstGeom>
            <a:noFill/>
            <a:ln w="9525" cap="flat" cmpd="sng" algn="ctr">
              <a:solidFill>
                <a:schemeClr val="tx2"/>
              </a:solidFill>
              <a:prstDash val="solid"/>
              <a:round/>
              <a:headEnd type="none" w="med" len="med"/>
              <a:tailEnd type="arrow"/>
            </a:ln>
            <a:effectLst/>
          </p:spPr>
        </p:cxnSp>
        <p:cxnSp>
          <p:nvCxnSpPr>
            <p:cNvPr id="40" name="Straight Arrow Connector 39"/>
            <p:cNvCxnSpPr>
              <a:stCxn id="11" idx="2"/>
              <a:endCxn id="12" idx="0"/>
            </p:cNvCxnSpPr>
            <p:nvPr/>
          </p:nvCxnSpPr>
          <p:spPr bwMode="auto">
            <a:xfrm rot="16200000" flipH="1">
              <a:off x="5672138" y="4305299"/>
              <a:ext cx="200025" cy="9525"/>
            </a:xfrm>
            <a:prstGeom prst="straightConnector1">
              <a:avLst/>
            </a:prstGeom>
            <a:noFill/>
            <a:ln w="9525" cap="flat" cmpd="sng" algn="ctr">
              <a:solidFill>
                <a:schemeClr val="tx2"/>
              </a:solidFill>
              <a:prstDash val="solid"/>
              <a:round/>
              <a:headEnd type="none" w="med" len="med"/>
              <a:tailEnd type="arrow"/>
            </a:ln>
            <a:effectLst/>
          </p:spPr>
        </p:cxnSp>
        <p:cxnSp>
          <p:nvCxnSpPr>
            <p:cNvPr id="42" name="Straight Arrow Connector 41"/>
            <p:cNvCxnSpPr>
              <a:stCxn id="12" idx="2"/>
              <a:endCxn id="13" idx="0"/>
            </p:cNvCxnSpPr>
            <p:nvPr/>
          </p:nvCxnSpPr>
          <p:spPr bwMode="auto">
            <a:xfrm rot="16200000" flipH="1">
              <a:off x="5710238" y="5029199"/>
              <a:ext cx="142875" cy="9525"/>
            </a:xfrm>
            <a:prstGeom prst="straightConnector1">
              <a:avLst/>
            </a:prstGeom>
            <a:noFill/>
            <a:ln w="9525" cap="flat" cmpd="sng" algn="ctr">
              <a:solidFill>
                <a:schemeClr val="tx2"/>
              </a:solidFill>
              <a:prstDash val="solid"/>
              <a:round/>
              <a:headEnd type="none" w="med" len="med"/>
              <a:tailEnd type="arrow"/>
            </a:ln>
            <a:effectLst/>
          </p:spPr>
        </p:cxnSp>
      </p:grpSp>
      <p:grpSp>
        <p:nvGrpSpPr>
          <p:cNvPr id="7" name="Group 53"/>
          <p:cNvGrpSpPr/>
          <p:nvPr/>
        </p:nvGrpSpPr>
        <p:grpSpPr>
          <a:xfrm>
            <a:off x="200025" y="2609850"/>
            <a:ext cx="4458268" cy="3036332"/>
            <a:chOff x="200025" y="2609850"/>
            <a:chExt cx="4458268" cy="3036332"/>
          </a:xfrm>
        </p:grpSpPr>
        <p:grpSp>
          <p:nvGrpSpPr>
            <p:cNvPr id="9" name="Group 51"/>
            <p:cNvGrpSpPr/>
            <p:nvPr/>
          </p:nvGrpSpPr>
          <p:grpSpPr>
            <a:xfrm>
              <a:off x="200025" y="2609850"/>
              <a:ext cx="4458268" cy="3036332"/>
              <a:chOff x="200025" y="2609850"/>
              <a:chExt cx="4458268" cy="3036332"/>
            </a:xfrm>
          </p:grpSpPr>
          <p:sp>
            <p:nvSpPr>
              <p:cNvPr id="44" name="TextBox 43"/>
              <p:cNvSpPr txBox="1"/>
              <p:nvPr/>
            </p:nvSpPr>
            <p:spPr>
              <a:xfrm>
                <a:off x="382459" y="2800350"/>
                <a:ext cx="1039067" cy="369332"/>
              </a:xfrm>
              <a:prstGeom prst="rect">
                <a:avLst/>
              </a:prstGeom>
              <a:noFill/>
            </p:spPr>
            <p:txBody>
              <a:bodyPr wrap="none" rtlCol="0">
                <a:spAutoFit/>
              </a:bodyPr>
              <a:lstStyle/>
              <a:p>
                <a:r>
                  <a:rPr lang="en-US" dirty="0" smtClean="0"/>
                  <a:t>Step 5:</a:t>
                </a:r>
                <a:endParaRPr lang="en-US" dirty="0"/>
              </a:p>
            </p:txBody>
          </p:sp>
          <p:sp>
            <p:nvSpPr>
              <p:cNvPr id="45" name="Rectangle 44"/>
              <p:cNvSpPr/>
              <p:nvPr/>
            </p:nvSpPr>
            <p:spPr bwMode="auto">
              <a:xfrm>
                <a:off x="200025" y="3371850"/>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Resource priorities for each group in a plan (note differs per plan)</a:t>
                </a:r>
              </a:p>
            </p:txBody>
          </p:sp>
          <p:sp>
            <p:nvSpPr>
              <p:cNvPr id="46" name="TextBox 45"/>
              <p:cNvSpPr txBox="1"/>
              <p:nvPr/>
            </p:nvSpPr>
            <p:spPr>
              <a:xfrm>
                <a:off x="2841640" y="2609850"/>
                <a:ext cx="845103" cy="313932"/>
              </a:xfrm>
              <a:prstGeom prst="rect">
                <a:avLst/>
              </a:prstGeom>
              <a:noFill/>
            </p:spPr>
            <p:txBody>
              <a:bodyPr wrap="none" rtlCol="0">
                <a:spAutoFit/>
              </a:bodyPr>
              <a:lstStyle/>
              <a:p>
                <a:r>
                  <a:rPr lang="en-US" sz="1600" b="0" dirty="0" smtClean="0"/>
                  <a:t>Level 1</a:t>
                </a:r>
                <a:endParaRPr lang="en-US" sz="1600" b="0" dirty="0"/>
              </a:p>
            </p:txBody>
          </p:sp>
          <p:sp>
            <p:nvSpPr>
              <p:cNvPr id="47" name="TextBox 46"/>
              <p:cNvSpPr txBox="1"/>
              <p:nvPr/>
            </p:nvSpPr>
            <p:spPr>
              <a:xfrm>
                <a:off x="3813190" y="2619375"/>
                <a:ext cx="845103" cy="313932"/>
              </a:xfrm>
              <a:prstGeom prst="rect">
                <a:avLst/>
              </a:prstGeom>
              <a:noFill/>
            </p:spPr>
            <p:txBody>
              <a:bodyPr wrap="none" rtlCol="0">
                <a:spAutoFit/>
              </a:bodyPr>
              <a:lstStyle/>
              <a:p>
                <a:r>
                  <a:rPr lang="en-US" sz="1600" b="0" dirty="0" smtClean="0"/>
                  <a:t>Level 2</a:t>
                </a:r>
                <a:endParaRPr lang="en-US" sz="1600" b="0" dirty="0"/>
              </a:p>
            </p:txBody>
          </p:sp>
          <p:sp>
            <p:nvSpPr>
              <p:cNvPr id="48" name="TextBox 47"/>
              <p:cNvSpPr txBox="1"/>
              <p:nvPr/>
            </p:nvSpPr>
            <p:spPr>
              <a:xfrm>
                <a:off x="3019665" y="3076575"/>
                <a:ext cx="470000" cy="369332"/>
              </a:xfrm>
              <a:prstGeom prst="rect">
                <a:avLst/>
              </a:prstGeom>
              <a:noFill/>
            </p:spPr>
            <p:txBody>
              <a:bodyPr wrap="none" rtlCol="0">
                <a:spAutoFit/>
              </a:bodyPr>
              <a:lstStyle/>
              <a:p>
                <a:r>
                  <a:rPr lang="en-US" dirty="0" smtClean="0"/>
                  <a:t>90</a:t>
                </a:r>
                <a:endParaRPr lang="en-US" dirty="0"/>
              </a:p>
            </p:txBody>
          </p:sp>
          <p:sp>
            <p:nvSpPr>
              <p:cNvPr id="49" name="TextBox 48"/>
              <p:cNvSpPr txBox="1"/>
              <p:nvPr/>
            </p:nvSpPr>
            <p:spPr>
              <a:xfrm>
                <a:off x="3019665" y="3762375"/>
                <a:ext cx="470000" cy="369332"/>
              </a:xfrm>
              <a:prstGeom prst="rect">
                <a:avLst/>
              </a:prstGeom>
              <a:noFill/>
            </p:spPr>
            <p:txBody>
              <a:bodyPr wrap="none" rtlCol="0">
                <a:spAutoFit/>
              </a:bodyPr>
              <a:lstStyle/>
              <a:p>
                <a:r>
                  <a:rPr lang="en-US" dirty="0" smtClean="0"/>
                  <a:t>10</a:t>
                </a:r>
                <a:endParaRPr lang="en-US" dirty="0"/>
              </a:p>
            </p:txBody>
          </p:sp>
          <p:sp>
            <p:nvSpPr>
              <p:cNvPr id="50" name="TextBox 49"/>
              <p:cNvSpPr txBox="1"/>
              <p:nvPr/>
            </p:nvSpPr>
            <p:spPr>
              <a:xfrm>
                <a:off x="3943590" y="3781425"/>
                <a:ext cx="470000" cy="369332"/>
              </a:xfrm>
              <a:prstGeom prst="rect">
                <a:avLst/>
              </a:prstGeom>
              <a:noFill/>
            </p:spPr>
            <p:txBody>
              <a:bodyPr wrap="none" rtlCol="0">
                <a:spAutoFit/>
              </a:bodyPr>
              <a:lstStyle/>
              <a:p>
                <a:r>
                  <a:rPr lang="en-US" dirty="0" smtClean="0"/>
                  <a:t>70</a:t>
                </a:r>
                <a:endParaRPr lang="en-US" dirty="0"/>
              </a:p>
            </p:txBody>
          </p:sp>
          <p:sp>
            <p:nvSpPr>
              <p:cNvPr id="51" name="TextBox 50"/>
              <p:cNvSpPr txBox="1"/>
              <p:nvPr/>
            </p:nvSpPr>
            <p:spPr>
              <a:xfrm>
                <a:off x="3943590" y="5276850"/>
                <a:ext cx="470000" cy="369332"/>
              </a:xfrm>
              <a:prstGeom prst="rect">
                <a:avLst/>
              </a:prstGeom>
              <a:noFill/>
            </p:spPr>
            <p:txBody>
              <a:bodyPr wrap="none" rtlCol="0">
                <a:spAutoFit/>
              </a:bodyPr>
              <a:lstStyle/>
              <a:p>
                <a:r>
                  <a:rPr lang="en-US" dirty="0" smtClean="0"/>
                  <a:t>20</a:t>
                </a:r>
                <a:endParaRPr lang="en-US" dirty="0"/>
              </a:p>
            </p:txBody>
          </p:sp>
        </p:grpSp>
        <p:sp>
          <p:nvSpPr>
            <p:cNvPr id="53" name="TextBox 52"/>
            <p:cNvSpPr txBox="1"/>
            <p:nvPr/>
          </p:nvSpPr>
          <p:spPr>
            <a:xfrm>
              <a:off x="3915015" y="4533900"/>
              <a:ext cx="470000" cy="369332"/>
            </a:xfrm>
            <a:prstGeom prst="rect">
              <a:avLst/>
            </a:prstGeom>
            <a:noFill/>
          </p:spPr>
          <p:txBody>
            <a:bodyPr wrap="none" rtlCol="0">
              <a:spAutoFit/>
            </a:bodyPr>
            <a:lstStyle/>
            <a:p>
              <a:r>
                <a:rPr lang="en-US" dirty="0" smtClean="0"/>
                <a:t>10</a:t>
              </a:r>
              <a:endParaRPr lang="en-US" dirty="0"/>
            </a:p>
          </p:txBody>
        </p:sp>
      </p:grpSp>
      <p:grpSp>
        <p:nvGrpSpPr>
          <p:cNvPr id="15" name="Group 69"/>
          <p:cNvGrpSpPr/>
          <p:nvPr/>
        </p:nvGrpSpPr>
        <p:grpSpPr>
          <a:xfrm>
            <a:off x="180975" y="2476500"/>
            <a:ext cx="7239604" cy="3790950"/>
            <a:chOff x="180975" y="2476500"/>
            <a:chExt cx="7239604" cy="3790950"/>
          </a:xfrm>
        </p:grpSpPr>
        <p:sp>
          <p:nvSpPr>
            <p:cNvPr id="55" name="TextBox 54"/>
            <p:cNvSpPr txBox="1"/>
            <p:nvPr/>
          </p:nvSpPr>
          <p:spPr>
            <a:xfrm>
              <a:off x="363409" y="4657725"/>
              <a:ext cx="1039067" cy="369332"/>
            </a:xfrm>
            <a:prstGeom prst="rect">
              <a:avLst/>
            </a:prstGeom>
            <a:noFill/>
          </p:spPr>
          <p:txBody>
            <a:bodyPr wrap="none" rtlCol="0">
              <a:spAutoFit/>
            </a:bodyPr>
            <a:lstStyle/>
            <a:p>
              <a:r>
                <a:rPr lang="en-US" dirty="0" smtClean="0"/>
                <a:t>Step 6:</a:t>
              </a:r>
              <a:endParaRPr lang="en-US" dirty="0"/>
            </a:p>
          </p:txBody>
        </p:sp>
        <p:sp>
          <p:nvSpPr>
            <p:cNvPr id="56" name="Rectangle 55"/>
            <p:cNvSpPr/>
            <p:nvPr/>
          </p:nvSpPr>
          <p:spPr bwMode="auto">
            <a:xfrm>
              <a:off x="180975" y="5229225"/>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Limit</a:t>
              </a:r>
              <a:r>
                <a:rPr kumimoji="0" lang="en-US" sz="1600" b="0" i="0" u="none" strike="noStrike" cap="none" normalizeH="0" dirty="0" smtClean="0">
                  <a:ln>
                    <a:noFill/>
                  </a:ln>
                  <a:solidFill>
                    <a:schemeClr val="tx1"/>
                  </a:solidFill>
                  <a:effectLst/>
                  <a:latin typeface="Arial" charset="0"/>
                </a:rPr>
                <a:t> the DOPs for each of the groups per plan</a:t>
              </a:r>
              <a:endParaRPr kumimoji="0" lang="en-US" sz="1600" b="0" i="0" u="none" strike="noStrike" cap="none" normalizeH="0" baseline="0" dirty="0" smtClean="0">
                <a:ln>
                  <a:noFill/>
                </a:ln>
                <a:solidFill>
                  <a:schemeClr val="tx1"/>
                </a:solidFill>
                <a:effectLst/>
                <a:latin typeface="Arial" charset="0"/>
              </a:endParaRPr>
            </a:p>
          </p:txBody>
        </p:sp>
        <p:grpSp>
          <p:nvGrpSpPr>
            <p:cNvPr id="16" name="Group 59"/>
            <p:cNvGrpSpPr/>
            <p:nvPr/>
          </p:nvGrpSpPr>
          <p:grpSpPr>
            <a:xfrm>
              <a:off x="6705600" y="2943225"/>
              <a:ext cx="495300" cy="485775"/>
              <a:chOff x="6181725" y="2724150"/>
              <a:chExt cx="495300" cy="485775"/>
            </a:xfrm>
          </p:grpSpPr>
          <p:sp>
            <p:nvSpPr>
              <p:cNvPr id="57" name="Isosceles Triangle 56"/>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59" name="TextBox 58"/>
              <p:cNvSpPr txBox="1"/>
              <p:nvPr/>
            </p:nvSpPr>
            <p:spPr>
              <a:xfrm>
                <a:off x="6262824" y="2819400"/>
                <a:ext cx="327334" cy="369332"/>
              </a:xfrm>
              <a:prstGeom prst="rect">
                <a:avLst/>
              </a:prstGeom>
              <a:noFill/>
            </p:spPr>
            <p:txBody>
              <a:bodyPr wrap="none" rtlCol="0">
                <a:spAutoFit/>
              </a:bodyPr>
              <a:lstStyle/>
              <a:p>
                <a:r>
                  <a:rPr lang="en-US" dirty="0" smtClean="0"/>
                  <a:t>4</a:t>
                </a:r>
                <a:endParaRPr lang="en-US" dirty="0"/>
              </a:p>
            </p:txBody>
          </p:sp>
        </p:grpSp>
        <p:grpSp>
          <p:nvGrpSpPr>
            <p:cNvPr id="17" name="Group 61"/>
            <p:cNvGrpSpPr/>
            <p:nvPr/>
          </p:nvGrpSpPr>
          <p:grpSpPr>
            <a:xfrm>
              <a:off x="6686550" y="3695700"/>
              <a:ext cx="495300" cy="513082"/>
              <a:chOff x="6162675" y="3476625"/>
              <a:chExt cx="495300" cy="513082"/>
            </a:xfrm>
          </p:grpSpPr>
          <p:sp>
            <p:nvSpPr>
              <p:cNvPr id="58" name="Isosceles Triangle 57"/>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1" name="TextBox 60"/>
              <p:cNvSpPr txBox="1"/>
              <p:nvPr/>
            </p:nvSpPr>
            <p:spPr>
              <a:xfrm>
                <a:off x="6186868" y="3648075"/>
                <a:ext cx="441147" cy="341632"/>
              </a:xfrm>
              <a:prstGeom prst="rect">
                <a:avLst/>
              </a:prstGeom>
              <a:noFill/>
            </p:spPr>
            <p:txBody>
              <a:bodyPr wrap="none" rtlCol="0">
                <a:spAutoFit/>
              </a:bodyPr>
              <a:lstStyle/>
              <a:p>
                <a:r>
                  <a:rPr lang="en-US" sz="1800" dirty="0" smtClean="0"/>
                  <a:t>32</a:t>
                </a:r>
                <a:endParaRPr lang="en-US" sz="1800" dirty="0"/>
              </a:p>
            </p:txBody>
          </p:sp>
        </p:grpSp>
        <p:grpSp>
          <p:nvGrpSpPr>
            <p:cNvPr id="18" name="Group 62"/>
            <p:cNvGrpSpPr/>
            <p:nvPr/>
          </p:nvGrpSpPr>
          <p:grpSpPr>
            <a:xfrm>
              <a:off x="6686550" y="4410075"/>
              <a:ext cx="495300" cy="513082"/>
              <a:chOff x="6162675" y="3476625"/>
              <a:chExt cx="495300" cy="513082"/>
            </a:xfrm>
          </p:grpSpPr>
          <p:sp>
            <p:nvSpPr>
              <p:cNvPr id="64" name="Isosceles Triangle 63"/>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5" name="TextBox 64"/>
              <p:cNvSpPr txBox="1"/>
              <p:nvPr/>
            </p:nvSpPr>
            <p:spPr>
              <a:xfrm>
                <a:off x="6186868" y="3648075"/>
                <a:ext cx="441146" cy="341632"/>
              </a:xfrm>
              <a:prstGeom prst="rect">
                <a:avLst/>
              </a:prstGeom>
              <a:noFill/>
            </p:spPr>
            <p:txBody>
              <a:bodyPr wrap="none" rtlCol="0">
                <a:spAutoFit/>
              </a:bodyPr>
              <a:lstStyle/>
              <a:p>
                <a:r>
                  <a:rPr lang="en-US" sz="1800" dirty="0" smtClean="0"/>
                  <a:t>16</a:t>
                </a:r>
                <a:endParaRPr lang="en-US" sz="1800" dirty="0"/>
              </a:p>
            </p:txBody>
          </p:sp>
        </p:grpSp>
        <p:grpSp>
          <p:nvGrpSpPr>
            <p:cNvPr id="19" name="Group 65"/>
            <p:cNvGrpSpPr/>
            <p:nvPr/>
          </p:nvGrpSpPr>
          <p:grpSpPr>
            <a:xfrm>
              <a:off x="6677025" y="5114925"/>
              <a:ext cx="495300" cy="485775"/>
              <a:chOff x="6181725" y="2724150"/>
              <a:chExt cx="495300" cy="485775"/>
            </a:xfrm>
          </p:grpSpPr>
          <p:sp>
            <p:nvSpPr>
              <p:cNvPr id="67" name="Isosceles Triangle 66"/>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8" name="TextBox 67"/>
              <p:cNvSpPr txBox="1"/>
              <p:nvPr/>
            </p:nvSpPr>
            <p:spPr>
              <a:xfrm>
                <a:off x="6262824" y="2819400"/>
                <a:ext cx="327334" cy="369332"/>
              </a:xfrm>
              <a:prstGeom prst="rect">
                <a:avLst/>
              </a:prstGeom>
              <a:noFill/>
            </p:spPr>
            <p:txBody>
              <a:bodyPr wrap="none" rtlCol="0">
                <a:spAutoFit/>
              </a:bodyPr>
              <a:lstStyle/>
              <a:p>
                <a:r>
                  <a:rPr lang="en-US" dirty="0" smtClean="0"/>
                  <a:t>1</a:t>
                </a:r>
                <a:endParaRPr lang="en-US" dirty="0"/>
              </a:p>
            </p:txBody>
          </p:sp>
        </p:grpSp>
        <p:sp>
          <p:nvSpPr>
            <p:cNvPr id="69" name="TextBox 68"/>
            <p:cNvSpPr txBox="1"/>
            <p:nvPr/>
          </p:nvSpPr>
          <p:spPr>
            <a:xfrm>
              <a:off x="6403954" y="2476500"/>
              <a:ext cx="1016625" cy="313932"/>
            </a:xfrm>
            <a:prstGeom prst="rect">
              <a:avLst/>
            </a:prstGeom>
            <a:noFill/>
          </p:spPr>
          <p:txBody>
            <a:bodyPr wrap="none" rtlCol="0">
              <a:spAutoFit/>
            </a:bodyPr>
            <a:lstStyle/>
            <a:p>
              <a:r>
                <a:rPr lang="en-US" sz="1600" b="0" dirty="0" err="1" smtClean="0"/>
                <a:t>MaxDOP</a:t>
              </a:r>
              <a:endParaRPr lang="en-US" sz="1600" b="0"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5" name="Rounded Rectangle 4"/>
          <p:cNvSpPr/>
          <p:nvPr/>
        </p:nvSpPr>
        <p:spPr bwMode="auto">
          <a:xfrm>
            <a:off x="24955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Online plan</a:t>
            </a:r>
            <a:endParaRPr kumimoji="0" lang="en-US"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47434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Batch plan</a:t>
            </a:r>
            <a:endParaRPr kumimoji="0" lang="en-US" sz="2400" b="0" i="0" u="none" strike="noStrike" cap="none" normalizeH="0" baseline="0" dirty="0" smtClean="0">
              <a:ln>
                <a:noFill/>
              </a:ln>
              <a:solidFill>
                <a:schemeClr val="tx1"/>
              </a:solidFill>
              <a:effectLst/>
              <a:latin typeface="Arial" charset="0"/>
            </a:endParaRPr>
          </a:p>
        </p:txBody>
      </p:sp>
      <p:cxnSp>
        <p:nvCxnSpPr>
          <p:cNvPr id="8" name="Straight Connector 7"/>
          <p:cNvCxnSpPr/>
          <p:nvPr/>
        </p:nvCxnSpPr>
        <p:spPr bwMode="auto">
          <a:xfrm>
            <a:off x="180975" y="232410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grpSp>
        <p:nvGrpSpPr>
          <p:cNvPr id="3" name="Group 34"/>
          <p:cNvGrpSpPr/>
          <p:nvPr/>
        </p:nvGrpSpPr>
        <p:grpSpPr>
          <a:xfrm>
            <a:off x="180975" y="2914650"/>
            <a:ext cx="8782050" cy="2743200"/>
            <a:chOff x="180975" y="2914650"/>
            <a:chExt cx="8782050" cy="2743200"/>
          </a:xfrm>
        </p:grpSpPr>
        <p:cxnSp>
          <p:nvCxnSpPr>
            <p:cNvPr id="33" name="Straight Connector 32"/>
            <p:cNvCxnSpPr/>
            <p:nvPr/>
          </p:nvCxnSpPr>
          <p:spPr bwMode="auto">
            <a:xfrm>
              <a:off x="180975" y="459105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sp>
          <p:nvSpPr>
            <p:cNvPr id="10" name="Rounded Rectangle 9"/>
            <p:cNvSpPr/>
            <p:nvPr/>
          </p:nvSpPr>
          <p:spPr bwMode="auto">
            <a:xfrm>
              <a:off x="5133975" y="291465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CRM</a:t>
              </a:r>
            </a:p>
          </p:txBody>
        </p:sp>
        <p:sp>
          <p:nvSpPr>
            <p:cNvPr id="11" name="Rounded Rectangle 10"/>
            <p:cNvSpPr/>
            <p:nvPr/>
          </p:nvSpPr>
          <p:spPr bwMode="auto">
            <a:xfrm>
              <a:off x="5143500" y="365760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BO_TR</a:t>
              </a:r>
            </a:p>
          </p:txBody>
        </p:sp>
        <p:sp>
          <p:nvSpPr>
            <p:cNvPr id="12" name="Rounded Rectangle 11"/>
            <p:cNvSpPr/>
            <p:nvPr/>
          </p:nvSpPr>
          <p:spPr bwMode="auto">
            <a:xfrm>
              <a:off x="5153025" y="4410075"/>
              <a:ext cx="1247775" cy="552450"/>
            </a:xfrm>
            <a:prstGeom prst="roundRect">
              <a:avLst/>
            </a:prstGeom>
            <a:solidFill>
              <a:schemeClr val="bg1"/>
            </a:solid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t>Batch</a:t>
              </a:r>
              <a:endParaRPr kumimoji="0" lang="en-US" sz="16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5162550" y="5105400"/>
              <a:ext cx="1247775" cy="552450"/>
            </a:xfrm>
            <a:prstGeom prst="round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solidFill>
                    <a:schemeClr val="bg2"/>
                  </a:solidFill>
                </a:rPr>
                <a:t>Others</a:t>
              </a:r>
              <a:endParaRPr kumimoji="0" lang="en-US" sz="1600" b="0" i="0" u="none" strike="noStrike" cap="none" normalizeH="0" baseline="0" dirty="0" smtClean="0">
                <a:ln>
                  <a:noFill/>
                </a:ln>
                <a:solidFill>
                  <a:schemeClr val="bg2"/>
                </a:solidFill>
                <a:effectLst/>
                <a:latin typeface="Arial" charset="0"/>
              </a:endParaRPr>
            </a:p>
          </p:txBody>
        </p:sp>
      </p:grpSp>
      <p:cxnSp>
        <p:nvCxnSpPr>
          <p:cNvPr id="36" name="Elbow Connector 35"/>
          <p:cNvCxnSpPr>
            <a:stCxn id="5" idx="2"/>
            <a:endCxn id="10" idx="0"/>
          </p:cNvCxnSpPr>
          <p:nvPr/>
        </p:nvCxnSpPr>
        <p:spPr bwMode="auto">
          <a:xfrm rot="16200000" flipH="1">
            <a:off x="4012407" y="1169193"/>
            <a:ext cx="904875" cy="2586038"/>
          </a:xfrm>
          <a:prstGeom prst="bentConnector3">
            <a:avLst>
              <a:gd name="adj1" fmla="val 50000"/>
            </a:avLst>
          </a:prstGeom>
          <a:noFill/>
          <a:ln w="9525" cap="flat" cmpd="sng" algn="ctr">
            <a:solidFill>
              <a:schemeClr val="tx2"/>
            </a:solidFill>
            <a:prstDash val="solid"/>
            <a:round/>
            <a:headEnd type="none" w="med" len="med"/>
            <a:tailEnd type="arrow"/>
          </a:ln>
          <a:effectLst/>
        </p:spPr>
      </p:cxnSp>
      <p:cxnSp>
        <p:nvCxnSpPr>
          <p:cNvPr id="38" name="Straight Arrow Connector 37"/>
          <p:cNvCxnSpPr>
            <a:stCxn id="10" idx="2"/>
            <a:endCxn id="11" idx="0"/>
          </p:cNvCxnSpPr>
          <p:nvPr/>
        </p:nvCxnSpPr>
        <p:spPr bwMode="auto">
          <a:xfrm rot="16200000" flipH="1">
            <a:off x="5667375" y="3557587"/>
            <a:ext cx="190500" cy="9525"/>
          </a:xfrm>
          <a:prstGeom prst="straightConnector1">
            <a:avLst/>
          </a:prstGeom>
          <a:noFill/>
          <a:ln w="9525" cap="flat" cmpd="sng" algn="ctr">
            <a:solidFill>
              <a:schemeClr val="tx2"/>
            </a:solidFill>
            <a:prstDash val="solid"/>
            <a:round/>
            <a:headEnd type="none" w="med" len="med"/>
            <a:tailEnd type="arrow"/>
          </a:ln>
          <a:effectLst/>
        </p:spPr>
      </p:cxnSp>
      <p:cxnSp>
        <p:nvCxnSpPr>
          <p:cNvPr id="40" name="Straight Arrow Connector 39"/>
          <p:cNvCxnSpPr>
            <a:stCxn id="11" idx="2"/>
            <a:endCxn id="12" idx="0"/>
          </p:cNvCxnSpPr>
          <p:nvPr/>
        </p:nvCxnSpPr>
        <p:spPr bwMode="auto">
          <a:xfrm rot="16200000" flipH="1">
            <a:off x="5672138" y="4305299"/>
            <a:ext cx="200025" cy="9525"/>
          </a:xfrm>
          <a:prstGeom prst="straightConnector1">
            <a:avLst/>
          </a:prstGeom>
          <a:noFill/>
          <a:ln w="9525" cap="flat" cmpd="sng" algn="ctr">
            <a:solidFill>
              <a:schemeClr val="tx2"/>
            </a:solidFill>
            <a:prstDash val="solid"/>
            <a:round/>
            <a:headEnd type="none" w="med" len="med"/>
            <a:tailEnd type="arrow"/>
          </a:ln>
          <a:effectLst/>
        </p:spPr>
      </p:cxnSp>
      <p:cxnSp>
        <p:nvCxnSpPr>
          <p:cNvPr id="42" name="Straight Arrow Connector 41"/>
          <p:cNvCxnSpPr>
            <a:stCxn id="12" idx="2"/>
            <a:endCxn id="13" idx="0"/>
          </p:cNvCxnSpPr>
          <p:nvPr/>
        </p:nvCxnSpPr>
        <p:spPr bwMode="auto">
          <a:xfrm rot="16200000" flipH="1">
            <a:off x="5710238" y="5029199"/>
            <a:ext cx="142875" cy="9525"/>
          </a:xfrm>
          <a:prstGeom prst="straightConnector1">
            <a:avLst/>
          </a:prstGeom>
          <a:noFill/>
          <a:ln w="9525" cap="flat" cmpd="sng" algn="ctr">
            <a:solidFill>
              <a:schemeClr val="tx2"/>
            </a:solidFill>
            <a:prstDash val="solid"/>
            <a:round/>
            <a:headEnd type="none" w="med" len="med"/>
            <a:tailEnd type="arrow"/>
          </a:ln>
          <a:effectLst/>
        </p:spPr>
      </p:cxnSp>
      <p:sp>
        <p:nvSpPr>
          <p:cNvPr id="46" name="TextBox 45"/>
          <p:cNvSpPr txBox="1"/>
          <p:nvPr/>
        </p:nvSpPr>
        <p:spPr>
          <a:xfrm>
            <a:off x="2841640" y="2609850"/>
            <a:ext cx="845103" cy="313932"/>
          </a:xfrm>
          <a:prstGeom prst="rect">
            <a:avLst/>
          </a:prstGeom>
          <a:noFill/>
        </p:spPr>
        <p:txBody>
          <a:bodyPr wrap="none" rtlCol="0">
            <a:spAutoFit/>
          </a:bodyPr>
          <a:lstStyle/>
          <a:p>
            <a:r>
              <a:rPr lang="en-US" sz="1600" b="0" dirty="0" smtClean="0"/>
              <a:t>Level 1</a:t>
            </a:r>
            <a:endParaRPr lang="en-US" sz="1600" b="0" dirty="0"/>
          </a:p>
        </p:txBody>
      </p:sp>
      <p:sp>
        <p:nvSpPr>
          <p:cNvPr id="47" name="TextBox 46"/>
          <p:cNvSpPr txBox="1"/>
          <p:nvPr/>
        </p:nvSpPr>
        <p:spPr>
          <a:xfrm>
            <a:off x="3813190" y="2619375"/>
            <a:ext cx="845103" cy="313932"/>
          </a:xfrm>
          <a:prstGeom prst="rect">
            <a:avLst/>
          </a:prstGeom>
          <a:noFill/>
        </p:spPr>
        <p:txBody>
          <a:bodyPr wrap="none" rtlCol="0">
            <a:spAutoFit/>
          </a:bodyPr>
          <a:lstStyle/>
          <a:p>
            <a:r>
              <a:rPr lang="en-US" sz="1600" b="0" dirty="0" smtClean="0"/>
              <a:t>Level 2</a:t>
            </a:r>
            <a:endParaRPr lang="en-US" sz="1600" b="0" dirty="0"/>
          </a:p>
        </p:txBody>
      </p:sp>
      <p:sp>
        <p:nvSpPr>
          <p:cNvPr id="48" name="TextBox 47"/>
          <p:cNvSpPr txBox="1"/>
          <p:nvPr/>
        </p:nvSpPr>
        <p:spPr>
          <a:xfrm>
            <a:off x="3019665" y="3076575"/>
            <a:ext cx="470000" cy="369332"/>
          </a:xfrm>
          <a:prstGeom prst="rect">
            <a:avLst/>
          </a:prstGeom>
          <a:noFill/>
        </p:spPr>
        <p:txBody>
          <a:bodyPr wrap="none" rtlCol="0">
            <a:spAutoFit/>
          </a:bodyPr>
          <a:lstStyle/>
          <a:p>
            <a:r>
              <a:rPr lang="en-US" dirty="0" smtClean="0"/>
              <a:t>90</a:t>
            </a:r>
            <a:endParaRPr lang="en-US" dirty="0"/>
          </a:p>
        </p:txBody>
      </p:sp>
      <p:sp>
        <p:nvSpPr>
          <p:cNvPr id="49" name="TextBox 48"/>
          <p:cNvSpPr txBox="1"/>
          <p:nvPr/>
        </p:nvSpPr>
        <p:spPr>
          <a:xfrm>
            <a:off x="3019665" y="3762375"/>
            <a:ext cx="470000" cy="369332"/>
          </a:xfrm>
          <a:prstGeom prst="rect">
            <a:avLst/>
          </a:prstGeom>
          <a:noFill/>
        </p:spPr>
        <p:txBody>
          <a:bodyPr wrap="none" rtlCol="0">
            <a:spAutoFit/>
          </a:bodyPr>
          <a:lstStyle/>
          <a:p>
            <a:r>
              <a:rPr lang="en-US" dirty="0" smtClean="0"/>
              <a:t>10</a:t>
            </a:r>
            <a:endParaRPr lang="en-US" dirty="0"/>
          </a:p>
        </p:txBody>
      </p:sp>
      <p:sp>
        <p:nvSpPr>
          <p:cNvPr id="50" name="TextBox 49"/>
          <p:cNvSpPr txBox="1"/>
          <p:nvPr/>
        </p:nvSpPr>
        <p:spPr>
          <a:xfrm>
            <a:off x="3943590" y="3781425"/>
            <a:ext cx="470000" cy="369332"/>
          </a:xfrm>
          <a:prstGeom prst="rect">
            <a:avLst/>
          </a:prstGeom>
          <a:noFill/>
        </p:spPr>
        <p:txBody>
          <a:bodyPr wrap="none" rtlCol="0">
            <a:spAutoFit/>
          </a:bodyPr>
          <a:lstStyle/>
          <a:p>
            <a:r>
              <a:rPr lang="en-US" dirty="0" smtClean="0"/>
              <a:t>70</a:t>
            </a:r>
            <a:endParaRPr lang="en-US" dirty="0"/>
          </a:p>
        </p:txBody>
      </p:sp>
      <p:sp>
        <p:nvSpPr>
          <p:cNvPr id="51" name="TextBox 50"/>
          <p:cNvSpPr txBox="1"/>
          <p:nvPr/>
        </p:nvSpPr>
        <p:spPr>
          <a:xfrm>
            <a:off x="3943590" y="5276850"/>
            <a:ext cx="470000" cy="369332"/>
          </a:xfrm>
          <a:prstGeom prst="rect">
            <a:avLst/>
          </a:prstGeom>
          <a:noFill/>
        </p:spPr>
        <p:txBody>
          <a:bodyPr wrap="none" rtlCol="0">
            <a:spAutoFit/>
          </a:bodyPr>
          <a:lstStyle/>
          <a:p>
            <a:r>
              <a:rPr lang="en-US" dirty="0" smtClean="0"/>
              <a:t>20</a:t>
            </a:r>
            <a:endParaRPr lang="en-US" dirty="0"/>
          </a:p>
        </p:txBody>
      </p:sp>
      <p:sp>
        <p:nvSpPr>
          <p:cNvPr id="53" name="TextBox 52"/>
          <p:cNvSpPr txBox="1"/>
          <p:nvPr/>
        </p:nvSpPr>
        <p:spPr>
          <a:xfrm>
            <a:off x="3915015" y="4533900"/>
            <a:ext cx="470000" cy="369332"/>
          </a:xfrm>
          <a:prstGeom prst="rect">
            <a:avLst/>
          </a:prstGeom>
          <a:noFill/>
        </p:spPr>
        <p:txBody>
          <a:bodyPr wrap="none" rtlCol="0">
            <a:spAutoFit/>
          </a:bodyPr>
          <a:lstStyle/>
          <a:p>
            <a:r>
              <a:rPr lang="en-US" dirty="0" smtClean="0"/>
              <a:t>10</a:t>
            </a:r>
            <a:endParaRPr lang="en-US" dirty="0"/>
          </a:p>
        </p:txBody>
      </p:sp>
      <p:grpSp>
        <p:nvGrpSpPr>
          <p:cNvPr id="4" name="Group 59"/>
          <p:cNvGrpSpPr/>
          <p:nvPr/>
        </p:nvGrpSpPr>
        <p:grpSpPr>
          <a:xfrm>
            <a:off x="6705600" y="2943225"/>
            <a:ext cx="495300" cy="485775"/>
            <a:chOff x="6181725" y="2724150"/>
            <a:chExt cx="495300" cy="485775"/>
          </a:xfrm>
        </p:grpSpPr>
        <p:sp>
          <p:nvSpPr>
            <p:cNvPr id="57" name="Isosceles Triangle 56"/>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59" name="TextBox 58"/>
            <p:cNvSpPr txBox="1"/>
            <p:nvPr/>
          </p:nvSpPr>
          <p:spPr>
            <a:xfrm>
              <a:off x="6262824" y="2819400"/>
              <a:ext cx="327334" cy="369332"/>
            </a:xfrm>
            <a:prstGeom prst="rect">
              <a:avLst/>
            </a:prstGeom>
            <a:noFill/>
          </p:spPr>
          <p:txBody>
            <a:bodyPr wrap="none" rtlCol="0">
              <a:spAutoFit/>
            </a:bodyPr>
            <a:lstStyle/>
            <a:p>
              <a:r>
                <a:rPr lang="en-US" dirty="0" smtClean="0"/>
                <a:t>4</a:t>
              </a:r>
              <a:endParaRPr lang="en-US" dirty="0"/>
            </a:p>
          </p:txBody>
        </p:sp>
      </p:grpSp>
      <p:grpSp>
        <p:nvGrpSpPr>
          <p:cNvPr id="7" name="Group 61"/>
          <p:cNvGrpSpPr/>
          <p:nvPr/>
        </p:nvGrpSpPr>
        <p:grpSpPr>
          <a:xfrm>
            <a:off x="6686550" y="3695700"/>
            <a:ext cx="495300" cy="513082"/>
            <a:chOff x="6162675" y="3476625"/>
            <a:chExt cx="495300" cy="513082"/>
          </a:xfrm>
        </p:grpSpPr>
        <p:sp>
          <p:nvSpPr>
            <p:cNvPr id="58" name="Isosceles Triangle 57"/>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1" name="TextBox 60"/>
            <p:cNvSpPr txBox="1"/>
            <p:nvPr/>
          </p:nvSpPr>
          <p:spPr>
            <a:xfrm>
              <a:off x="6186868" y="3648075"/>
              <a:ext cx="441147" cy="341632"/>
            </a:xfrm>
            <a:prstGeom prst="rect">
              <a:avLst/>
            </a:prstGeom>
            <a:noFill/>
          </p:spPr>
          <p:txBody>
            <a:bodyPr wrap="none" rtlCol="0">
              <a:spAutoFit/>
            </a:bodyPr>
            <a:lstStyle/>
            <a:p>
              <a:r>
                <a:rPr lang="en-US" sz="1800" dirty="0" smtClean="0"/>
                <a:t>32</a:t>
              </a:r>
              <a:endParaRPr lang="en-US" sz="1800" dirty="0"/>
            </a:p>
          </p:txBody>
        </p:sp>
      </p:grpSp>
      <p:grpSp>
        <p:nvGrpSpPr>
          <p:cNvPr id="9" name="Group 62"/>
          <p:cNvGrpSpPr/>
          <p:nvPr/>
        </p:nvGrpSpPr>
        <p:grpSpPr>
          <a:xfrm>
            <a:off x="6686550" y="4410075"/>
            <a:ext cx="495300" cy="513082"/>
            <a:chOff x="6162675" y="3476625"/>
            <a:chExt cx="495300" cy="513082"/>
          </a:xfrm>
        </p:grpSpPr>
        <p:sp>
          <p:nvSpPr>
            <p:cNvPr id="64" name="Isosceles Triangle 63"/>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5" name="TextBox 64"/>
            <p:cNvSpPr txBox="1"/>
            <p:nvPr/>
          </p:nvSpPr>
          <p:spPr>
            <a:xfrm>
              <a:off x="6186868" y="3648075"/>
              <a:ext cx="441146" cy="341632"/>
            </a:xfrm>
            <a:prstGeom prst="rect">
              <a:avLst/>
            </a:prstGeom>
            <a:noFill/>
          </p:spPr>
          <p:txBody>
            <a:bodyPr wrap="none" rtlCol="0">
              <a:spAutoFit/>
            </a:bodyPr>
            <a:lstStyle/>
            <a:p>
              <a:r>
                <a:rPr lang="en-US" sz="1800" dirty="0" smtClean="0"/>
                <a:t>16</a:t>
              </a:r>
              <a:endParaRPr lang="en-US" sz="1800" dirty="0"/>
            </a:p>
          </p:txBody>
        </p:sp>
      </p:grpSp>
      <p:grpSp>
        <p:nvGrpSpPr>
          <p:cNvPr id="14" name="Group 65"/>
          <p:cNvGrpSpPr/>
          <p:nvPr/>
        </p:nvGrpSpPr>
        <p:grpSpPr>
          <a:xfrm>
            <a:off x="6677025" y="5114925"/>
            <a:ext cx="495300" cy="485775"/>
            <a:chOff x="6181725" y="2724150"/>
            <a:chExt cx="495300" cy="485775"/>
          </a:xfrm>
        </p:grpSpPr>
        <p:sp>
          <p:nvSpPr>
            <p:cNvPr id="67" name="Isosceles Triangle 66"/>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8" name="TextBox 67"/>
            <p:cNvSpPr txBox="1"/>
            <p:nvPr/>
          </p:nvSpPr>
          <p:spPr>
            <a:xfrm>
              <a:off x="6262824" y="2819400"/>
              <a:ext cx="327334" cy="369332"/>
            </a:xfrm>
            <a:prstGeom prst="rect">
              <a:avLst/>
            </a:prstGeom>
            <a:noFill/>
          </p:spPr>
          <p:txBody>
            <a:bodyPr wrap="none" rtlCol="0">
              <a:spAutoFit/>
            </a:bodyPr>
            <a:lstStyle/>
            <a:p>
              <a:r>
                <a:rPr lang="en-US" dirty="0" smtClean="0"/>
                <a:t>1</a:t>
              </a:r>
              <a:endParaRPr lang="en-US" dirty="0"/>
            </a:p>
          </p:txBody>
        </p:sp>
      </p:grpSp>
      <p:sp>
        <p:nvSpPr>
          <p:cNvPr id="69" name="TextBox 68"/>
          <p:cNvSpPr txBox="1"/>
          <p:nvPr/>
        </p:nvSpPr>
        <p:spPr>
          <a:xfrm>
            <a:off x="6403954" y="2476500"/>
            <a:ext cx="1016625" cy="313932"/>
          </a:xfrm>
          <a:prstGeom prst="rect">
            <a:avLst/>
          </a:prstGeom>
          <a:noFill/>
        </p:spPr>
        <p:txBody>
          <a:bodyPr wrap="none" rtlCol="0">
            <a:spAutoFit/>
          </a:bodyPr>
          <a:lstStyle/>
          <a:p>
            <a:r>
              <a:rPr lang="en-US" sz="1600" b="0" dirty="0" err="1" smtClean="0"/>
              <a:t>MaxDOP</a:t>
            </a:r>
            <a:endParaRPr lang="en-US" sz="1600" b="0" dirty="0"/>
          </a:p>
        </p:txBody>
      </p:sp>
      <p:grpSp>
        <p:nvGrpSpPr>
          <p:cNvPr id="15" name="Group 84"/>
          <p:cNvGrpSpPr/>
          <p:nvPr/>
        </p:nvGrpSpPr>
        <p:grpSpPr>
          <a:xfrm>
            <a:off x="200025" y="2476500"/>
            <a:ext cx="8225640" cy="3124200"/>
            <a:chOff x="200025" y="2476500"/>
            <a:chExt cx="8225640" cy="3124200"/>
          </a:xfrm>
        </p:grpSpPr>
        <p:sp>
          <p:nvSpPr>
            <p:cNvPr id="44" name="TextBox 43"/>
            <p:cNvSpPr txBox="1"/>
            <p:nvPr/>
          </p:nvSpPr>
          <p:spPr>
            <a:xfrm>
              <a:off x="382459" y="2800350"/>
              <a:ext cx="1039067" cy="369332"/>
            </a:xfrm>
            <a:prstGeom prst="rect">
              <a:avLst/>
            </a:prstGeom>
            <a:noFill/>
          </p:spPr>
          <p:txBody>
            <a:bodyPr wrap="none" rtlCol="0">
              <a:spAutoFit/>
            </a:bodyPr>
            <a:lstStyle/>
            <a:p>
              <a:r>
                <a:rPr lang="en-US" dirty="0" smtClean="0"/>
                <a:t>Step 7:</a:t>
              </a:r>
              <a:endParaRPr lang="en-US" dirty="0"/>
            </a:p>
          </p:txBody>
        </p:sp>
        <p:sp>
          <p:nvSpPr>
            <p:cNvPr id="45" name="Rectangle 44"/>
            <p:cNvSpPr/>
            <p:nvPr/>
          </p:nvSpPr>
          <p:spPr bwMode="auto">
            <a:xfrm>
              <a:off x="200025" y="3371850"/>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Set queue levels for</a:t>
              </a:r>
              <a:r>
                <a:rPr kumimoji="0" lang="en-US" sz="1600" b="0" i="0" u="none" strike="noStrike" cap="none" normalizeH="0" dirty="0" smtClean="0">
                  <a:ln>
                    <a:noFill/>
                  </a:ln>
                  <a:solidFill>
                    <a:schemeClr val="tx1"/>
                  </a:solidFill>
                  <a:effectLst/>
                  <a:latin typeface="Arial" charset="0"/>
                </a:rPr>
                <a:t> each the groups per plan</a:t>
              </a:r>
              <a:endParaRPr kumimoji="0" lang="en-US" sz="1600" b="0" i="0" u="none" strike="noStrike" cap="none" normalizeH="0" baseline="0" dirty="0" smtClean="0">
                <a:ln>
                  <a:noFill/>
                </a:ln>
                <a:solidFill>
                  <a:schemeClr val="tx1"/>
                </a:solidFill>
                <a:effectLst/>
                <a:latin typeface="Arial" charset="0"/>
              </a:endParaRPr>
            </a:p>
          </p:txBody>
        </p:sp>
        <p:grpSp>
          <p:nvGrpSpPr>
            <p:cNvPr id="16" name="Group 70"/>
            <p:cNvGrpSpPr/>
            <p:nvPr/>
          </p:nvGrpSpPr>
          <p:grpSpPr>
            <a:xfrm>
              <a:off x="7772400" y="2943225"/>
              <a:ext cx="495300" cy="485775"/>
              <a:chOff x="6181725" y="2724150"/>
              <a:chExt cx="495300" cy="485775"/>
            </a:xfrm>
          </p:grpSpPr>
          <p:sp>
            <p:nvSpPr>
              <p:cNvPr id="72" name="Isosceles Triangle 71"/>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73" name="TextBox 72"/>
              <p:cNvSpPr txBox="1"/>
              <p:nvPr/>
            </p:nvSpPr>
            <p:spPr>
              <a:xfrm>
                <a:off x="6220345" y="2819400"/>
                <a:ext cx="412292" cy="313932"/>
              </a:xfrm>
              <a:prstGeom prst="rect">
                <a:avLst/>
              </a:prstGeom>
              <a:noFill/>
            </p:spPr>
            <p:txBody>
              <a:bodyPr wrap="none" rtlCol="0">
                <a:spAutoFit/>
              </a:bodyPr>
              <a:lstStyle/>
              <a:p>
                <a:r>
                  <a:rPr lang="en-US" sz="1600" dirty="0" smtClean="0"/>
                  <a:t>70</a:t>
                </a:r>
                <a:endParaRPr lang="en-US" sz="1600" dirty="0"/>
              </a:p>
            </p:txBody>
          </p:sp>
        </p:grpSp>
        <p:grpSp>
          <p:nvGrpSpPr>
            <p:cNvPr id="17" name="Group 73"/>
            <p:cNvGrpSpPr/>
            <p:nvPr/>
          </p:nvGrpSpPr>
          <p:grpSpPr>
            <a:xfrm>
              <a:off x="7753350" y="3695700"/>
              <a:ext cx="495300" cy="513082"/>
              <a:chOff x="6162675" y="3476625"/>
              <a:chExt cx="495300" cy="513082"/>
            </a:xfrm>
          </p:grpSpPr>
          <p:sp>
            <p:nvSpPr>
              <p:cNvPr id="75" name="Isosceles Triangle 74"/>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76" name="TextBox 75"/>
              <p:cNvSpPr txBox="1"/>
              <p:nvPr/>
            </p:nvSpPr>
            <p:spPr>
              <a:xfrm>
                <a:off x="6186868" y="3648075"/>
                <a:ext cx="441147" cy="341632"/>
              </a:xfrm>
              <a:prstGeom prst="rect">
                <a:avLst/>
              </a:prstGeom>
              <a:noFill/>
            </p:spPr>
            <p:txBody>
              <a:bodyPr wrap="none" rtlCol="0">
                <a:spAutoFit/>
              </a:bodyPr>
              <a:lstStyle/>
              <a:p>
                <a:r>
                  <a:rPr lang="en-US" sz="1800" dirty="0" smtClean="0"/>
                  <a:t>30</a:t>
                </a:r>
                <a:endParaRPr lang="en-US" sz="1800" dirty="0"/>
              </a:p>
            </p:txBody>
          </p:sp>
        </p:grpSp>
        <p:grpSp>
          <p:nvGrpSpPr>
            <p:cNvPr id="18" name="Group 76"/>
            <p:cNvGrpSpPr/>
            <p:nvPr/>
          </p:nvGrpSpPr>
          <p:grpSpPr>
            <a:xfrm>
              <a:off x="7753350" y="4410075"/>
              <a:ext cx="495300" cy="513082"/>
              <a:chOff x="6162675" y="3476625"/>
              <a:chExt cx="495300" cy="513082"/>
            </a:xfrm>
          </p:grpSpPr>
          <p:sp>
            <p:nvSpPr>
              <p:cNvPr id="78" name="Isosceles Triangle 77"/>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79" name="TextBox 78"/>
              <p:cNvSpPr txBox="1"/>
              <p:nvPr/>
            </p:nvSpPr>
            <p:spPr>
              <a:xfrm>
                <a:off x="6231752" y="3648075"/>
                <a:ext cx="351378" cy="341632"/>
              </a:xfrm>
              <a:prstGeom prst="rect">
                <a:avLst/>
              </a:prstGeom>
              <a:noFill/>
            </p:spPr>
            <p:txBody>
              <a:bodyPr wrap="none" rtlCol="0">
                <a:spAutoFit/>
              </a:bodyPr>
              <a:lstStyle/>
              <a:p>
                <a:r>
                  <a:rPr lang="en-US" sz="1800" dirty="0" smtClean="0"/>
                  <a:t>U</a:t>
                </a:r>
                <a:endParaRPr lang="en-US" sz="1800" dirty="0"/>
              </a:p>
            </p:txBody>
          </p:sp>
        </p:grpSp>
        <p:grpSp>
          <p:nvGrpSpPr>
            <p:cNvPr id="19" name="Group 79"/>
            <p:cNvGrpSpPr/>
            <p:nvPr/>
          </p:nvGrpSpPr>
          <p:grpSpPr>
            <a:xfrm>
              <a:off x="7743825" y="5114925"/>
              <a:ext cx="495300" cy="485775"/>
              <a:chOff x="6181725" y="2724150"/>
              <a:chExt cx="495300" cy="485775"/>
            </a:xfrm>
          </p:grpSpPr>
          <p:sp>
            <p:nvSpPr>
              <p:cNvPr id="81" name="Isosceles Triangle 80"/>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6250802" y="2819400"/>
                <a:ext cx="351378" cy="341632"/>
              </a:xfrm>
              <a:prstGeom prst="rect">
                <a:avLst/>
              </a:prstGeom>
              <a:noFill/>
            </p:spPr>
            <p:txBody>
              <a:bodyPr wrap="none" rtlCol="0">
                <a:spAutoFit/>
              </a:bodyPr>
              <a:lstStyle/>
              <a:p>
                <a:r>
                  <a:rPr lang="en-US" sz="1800" dirty="0" smtClean="0"/>
                  <a:t>U</a:t>
                </a:r>
                <a:endParaRPr lang="en-US" dirty="0"/>
              </a:p>
            </p:txBody>
          </p:sp>
        </p:grpSp>
        <p:sp>
          <p:nvSpPr>
            <p:cNvPr id="83" name="TextBox 82"/>
            <p:cNvSpPr txBox="1"/>
            <p:nvPr/>
          </p:nvSpPr>
          <p:spPr>
            <a:xfrm>
              <a:off x="7532471" y="2476500"/>
              <a:ext cx="893194" cy="313932"/>
            </a:xfrm>
            <a:prstGeom prst="rect">
              <a:avLst/>
            </a:prstGeom>
            <a:noFill/>
          </p:spPr>
          <p:txBody>
            <a:bodyPr wrap="none" rtlCol="0">
              <a:spAutoFit/>
            </a:bodyPr>
            <a:lstStyle/>
            <a:p>
              <a:r>
                <a:rPr lang="en-US" sz="1600" b="0" dirty="0" smtClean="0"/>
                <a:t>%target</a:t>
              </a:r>
              <a:endParaRPr lang="en-US" sz="1600" b="0" dirty="0"/>
            </a:p>
          </p:txBody>
        </p:sp>
      </p:grpSp>
      <p:grpSp>
        <p:nvGrpSpPr>
          <p:cNvPr id="20" name="Group 89"/>
          <p:cNvGrpSpPr/>
          <p:nvPr/>
        </p:nvGrpSpPr>
        <p:grpSpPr>
          <a:xfrm>
            <a:off x="180975" y="4495800"/>
            <a:ext cx="5334000" cy="1771650"/>
            <a:chOff x="180975" y="4495800"/>
            <a:chExt cx="5334000" cy="1771650"/>
          </a:xfrm>
        </p:grpSpPr>
        <p:sp>
          <p:nvSpPr>
            <p:cNvPr id="55" name="TextBox 54"/>
            <p:cNvSpPr txBox="1"/>
            <p:nvPr/>
          </p:nvSpPr>
          <p:spPr>
            <a:xfrm>
              <a:off x="363409" y="4657725"/>
              <a:ext cx="1039067" cy="369332"/>
            </a:xfrm>
            <a:prstGeom prst="rect">
              <a:avLst/>
            </a:prstGeom>
            <a:noFill/>
          </p:spPr>
          <p:txBody>
            <a:bodyPr wrap="none" rtlCol="0">
              <a:spAutoFit/>
            </a:bodyPr>
            <a:lstStyle/>
            <a:p>
              <a:r>
                <a:rPr lang="en-US" dirty="0" smtClean="0"/>
                <a:t>Step 8:</a:t>
              </a:r>
              <a:endParaRPr lang="en-US" dirty="0"/>
            </a:p>
          </p:txBody>
        </p:sp>
        <p:sp>
          <p:nvSpPr>
            <p:cNvPr id="56" name="Rectangle 55"/>
            <p:cNvSpPr/>
            <p:nvPr/>
          </p:nvSpPr>
          <p:spPr bwMode="auto">
            <a:xfrm>
              <a:off x="180975" y="5229225"/>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Limit session</a:t>
              </a:r>
              <a:r>
                <a:rPr lang="en-US" sz="1600" b="0" dirty="0" smtClean="0"/>
                <a:t>s (optional) for some of the groups per plan</a:t>
              </a:r>
              <a:endParaRPr kumimoji="0" lang="en-US" sz="16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5162550" y="4495800"/>
              <a:ext cx="352425" cy="352425"/>
            </a:xfrm>
            <a:prstGeom prst="ellipse">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1</a:t>
              </a:r>
            </a:p>
          </p:txBody>
        </p:sp>
        <p:sp>
          <p:nvSpPr>
            <p:cNvPr id="89" name="Oval 88"/>
            <p:cNvSpPr/>
            <p:nvPr/>
          </p:nvSpPr>
          <p:spPr bwMode="auto">
            <a:xfrm>
              <a:off x="5143500" y="5200650"/>
              <a:ext cx="352425" cy="352425"/>
            </a:xfrm>
            <a:prstGeom prst="ellipse">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1</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5" name="Rounded Rectangle 4"/>
          <p:cNvSpPr/>
          <p:nvPr/>
        </p:nvSpPr>
        <p:spPr bwMode="auto">
          <a:xfrm>
            <a:off x="24955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Online plan</a:t>
            </a:r>
            <a:endParaRPr kumimoji="0" lang="en-US"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4743450" y="1447800"/>
            <a:ext cx="1352550" cy="561975"/>
          </a:xfrm>
          <a:prstGeom prst="roundRect">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Batch plan</a:t>
            </a:r>
            <a:endParaRPr kumimoji="0" lang="en-US" sz="2400" b="0" i="0" u="none" strike="noStrike" cap="none" normalizeH="0" baseline="0" dirty="0" smtClean="0">
              <a:ln>
                <a:noFill/>
              </a:ln>
              <a:solidFill>
                <a:schemeClr val="tx1"/>
              </a:solidFill>
              <a:effectLst/>
              <a:latin typeface="Arial" charset="0"/>
            </a:endParaRPr>
          </a:p>
        </p:txBody>
      </p:sp>
      <p:cxnSp>
        <p:nvCxnSpPr>
          <p:cNvPr id="8" name="Straight Connector 7"/>
          <p:cNvCxnSpPr/>
          <p:nvPr/>
        </p:nvCxnSpPr>
        <p:spPr bwMode="auto">
          <a:xfrm>
            <a:off x="180975" y="232410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grpSp>
        <p:nvGrpSpPr>
          <p:cNvPr id="3" name="Group 34"/>
          <p:cNvGrpSpPr/>
          <p:nvPr/>
        </p:nvGrpSpPr>
        <p:grpSpPr>
          <a:xfrm>
            <a:off x="180975" y="2914650"/>
            <a:ext cx="8782050" cy="2743200"/>
            <a:chOff x="180975" y="2914650"/>
            <a:chExt cx="8782050" cy="2743200"/>
          </a:xfrm>
        </p:grpSpPr>
        <p:cxnSp>
          <p:nvCxnSpPr>
            <p:cNvPr id="33" name="Straight Connector 32"/>
            <p:cNvCxnSpPr/>
            <p:nvPr/>
          </p:nvCxnSpPr>
          <p:spPr bwMode="auto">
            <a:xfrm>
              <a:off x="180975" y="4591050"/>
              <a:ext cx="8782050" cy="0"/>
            </a:xfrm>
            <a:prstGeom prst="line">
              <a:avLst/>
            </a:prstGeom>
            <a:noFill/>
            <a:ln w="28575" cap="flat" cmpd="sng" algn="ctr">
              <a:solidFill>
                <a:schemeClr val="accent3">
                  <a:lumMod val="75000"/>
                </a:schemeClr>
              </a:solidFill>
              <a:prstDash val="solid"/>
              <a:round/>
              <a:headEnd type="none" w="med" len="med"/>
              <a:tailEnd type="none" w="med" len="med"/>
            </a:ln>
            <a:effectLst/>
          </p:spPr>
        </p:cxnSp>
        <p:sp>
          <p:nvSpPr>
            <p:cNvPr id="10" name="Rounded Rectangle 9"/>
            <p:cNvSpPr/>
            <p:nvPr/>
          </p:nvSpPr>
          <p:spPr bwMode="auto">
            <a:xfrm>
              <a:off x="5133975" y="291465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CRM</a:t>
              </a:r>
            </a:p>
          </p:txBody>
        </p:sp>
        <p:sp>
          <p:nvSpPr>
            <p:cNvPr id="11" name="Rounded Rectangle 10"/>
            <p:cNvSpPr/>
            <p:nvPr/>
          </p:nvSpPr>
          <p:spPr bwMode="auto">
            <a:xfrm>
              <a:off x="5143500" y="3657600"/>
              <a:ext cx="1247775" cy="55245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BO_TR</a:t>
              </a:r>
            </a:p>
          </p:txBody>
        </p:sp>
        <p:sp>
          <p:nvSpPr>
            <p:cNvPr id="12" name="Rounded Rectangle 11"/>
            <p:cNvSpPr/>
            <p:nvPr/>
          </p:nvSpPr>
          <p:spPr bwMode="auto">
            <a:xfrm>
              <a:off x="5153025" y="4410075"/>
              <a:ext cx="1247775" cy="552450"/>
            </a:xfrm>
            <a:prstGeom prst="roundRect">
              <a:avLst/>
            </a:prstGeom>
            <a:solidFill>
              <a:schemeClr val="bg1"/>
            </a:solidFill>
            <a:ln w="19050" cap="flat" cmpd="sng" algn="ctr">
              <a:solidFill>
                <a:srgbClr val="00B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t>Batch</a:t>
              </a:r>
              <a:endParaRPr kumimoji="0" lang="en-US" sz="16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5162550" y="5105400"/>
              <a:ext cx="1247775" cy="552450"/>
            </a:xfrm>
            <a:prstGeom prst="round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1600" b="0" dirty="0" smtClean="0">
                  <a:solidFill>
                    <a:schemeClr val="bg2"/>
                  </a:solidFill>
                </a:rPr>
                <a:t>Others</a:t>
              </a:r>
              <a:endParaRPr kumimoji="0" lang="en-US" sz="1600" b="0" i="0" u="none" strike="noStrike" cap="none" normalizeH="0" baseline="0" dirty="0" smtClean="0">
                <a:ln>
                  <a:noFill/>
                </a:ln>
                <a:solidFill>
                  <a:schemeClr val="bg2"/>
                </a:solidFill>
                <a:effectLst/>
                <a:latin typeface="Arial" charset="0"/>
              </a:endParaRPr>
            </a:p>
          </p:txBody>
        </p:sp>
      </p:grpSp>
      <p:cxnSp>
        <p:nvCxnSpPr>
          <p:cNvPr id="36" name="Elbow Connector 35"/>
          <p:cNvCxnSpPr>
            <a:stCxn id="5" idx="2"/>
            <a:endCxn id="10" idx="0"/>
          </p:cNvCxnSpPr>
          <p:nvPr/>
        </p:nvCxnSpPr>
        <p:spPr bwMode="auto">
          <a:xfrm rot="16200000" flipH="1">
            <a:off x="4012407" y="1169193"/>
            <a:ext cx="904875" cy="2586038"/>
          </a:xfrm>
          <a:prstGeom prst="bentConnector3">
            <a:avLst>
              <a:gd name="adj1" fmla="val 50000"/>
            </a:avLst>
          </a:prstGeom>
          <a:noFill/>
          <a:ln w="9525" cap="flat" cmpd="sng" algn="ctr">
            <a:solidFill>
              <a:schemeClr val="tx2"/>
            </a:solidFill>
            <a:prstDash val="solid"/>
            <a:round/>
            <a:headEnd type="none" w="med" len="med"/>
            <a:tailEnd type="arrow"/>
          </a:ln>
          <a:effectLst/>
        </p:spPr>
      </p:cxnSp>
      <p:cxnSp>
        <p:nvCxnSpPr>
          <p:cNvPr id="38" name="Straight Arrow Connector 37"/>
          <p:cNvCxnSpPr>
            <a:stCxn id="10" idx="2"/>
            <a:endCxn id="11" idx="0"/>
          </p:cNvCxnSpPr>
          <p:nvPr/>
        </p:nvCxnSpPr>
        <p:spPr bwMode="auto">
          <a:xfrm rot="16200000" flipH="1">
            <a:off x="5667375" y="3557587"/>
            <a:ext cx="190500" cy="9525"/>
          </a:xfrm>
          <a:prstGeom prst="straightConnector1">
            <a:avLst/>
          </a:prstGeom>
          <a:noFill/>
          <a:ln w="9525" cap="flat" cmpd="sng" algn="ctr">
            <a:solidFill>
              <a:schemeClr val="tx2"/>
            </a:solidFill>
            <a:prstDash val="solid"/>
            <a:round/>
            <a:headEnd type="none" w="med" len="med"/>
            <a:tailEnd type="arrow"/>
          </a:ln>
          <a:effectLst/>
        </p:spPr>
      </p:cxnSp>
      <p:cxnSp>
        <p:nvCxnSpPr>
          <p:cNvPr id="40" name="Straight Arrow Connector 39"/>
          <p:cNvCxnSpPr>
            <a:stCxn id="11" idx="2"/>
            <a:endCxn id="12" idx="0"/>
          </p:cNvCxnSpPr>
          <p:nvPr/>
        </p:nvCxnSpPr>
        <p:spPr bwMode="auto">
          <a:xfrm rot="16200000" flipH="1">
            <a:off x="5672138" y="4305299"/>
            <a:ext cx="200025" cy="9525"/>
          </a:xfrm>
          <a:prstGeom prst="straightConnector1">
            <a:avLst/>
          </a:prstGeom>
          <a:noFill/>
          <a:ln w="9525" cap="flat" cmpd="sng" algn="ctr">
            <a:solidFill>
              <a:schemeClr val="tx2"/>
            </a:solidFill>
            <a:prstDash val="solid"/>
            <a:round/>
            <a:headEnd type="none" w="med" len="med"/>
            <a:tailEnd type="arrow"/>
          </a:ln>
          <a:effectLst/>
        </p:spPr>
      </p:cxnSp>
      <p:cxnSp>
        <p:nvCxnSpPr>
          <p:cNvPr id="42" name="Straight Arrow Connector 41"/>
          <p:cNvCxnSpPr>
            <a:stCxn id="12" idx="2"/>
            <a:endCxn id="13" idx="0"/>
          </p:cNvCxnSpPr>
          <p:nvPr/>
        </p:nvCxnSpPr>
        <p:spPr bwMode="auto">
          <a:xfrm rot="16200000" flipH="1">
            <a:off x="5710238" y="5029199"/>
            <a:ext cx="142875" cy="9525"/>
          </a:xfrm>
          <a:prstGeom prst="straightConnector1">
            <a:avLst/>
          </a:prstGeom>
          <a:noFill/>
          <a:ln w="9525" cap="flat" cmpd="sng" algn="ctr">
            <a:solidFill>
              <a:schemeClr val="tx2"/>
            </a:solidFill>
            <a:prstDash val="solid"/>
            <a:round/>
            <a:headEnd type="none" w="med" len="med"/>
            <a:tailEnd type="arrow"/>
          </a:ln>
          <a:effectLst/>
        </p:spPr>
      </p:cxnSp>
      <p:sp>
        <p:nvSpPr>
          <p:cNvPr id="46" name="TextBox 45"/>
          <p:cNvSpPr txBox="1"/>
          <p:nvPr/>
        </p:nvSpPr>
        <p:spPr>
          <a:xfrm>
            <a:off x="2841640" y="2609850"/>
            <a:ext cx="845103" cy="313932"/>
          </a:xfrm>
          <a:prstGeom prst="rect">
            <a:avLst/>
          </a:prstGeom>
          <a:noFill/>
        </p:spPr>
        <p:txBody>
          <a:bodyPr wrap="none" rtlCol="0">
            <a:spAutoFit/>
          </a:bodyPr>
          <a:lstStyle/>
          <a:p>
            <a:r>
              <a:rPr lang="en-US" sz="1600" b="0" dirty="0" smtClean="0"/>
              <a:t>Level 1</a:t>
            </a:r>
            <a:endParaRPr lang="en-US" sz="1600" b="0" dirty="0"/>
          </a:p>
        </p:txBody>
      </p:sp>
      <p:sp>
        <p:nvSpPr>
          <p:cNvPr id="47" name="TextBox 46"/>
          <p:cNvSpPr txBox="1"/>
          <p:nvPr/>
        </p:nvSpPr>
        <p:spPr>
          <a:xfrm>
            <a:off x="3813190" y="2619375"/>
            <a:ext cx="845103" cy="313932"/>
          </a:xfrm>
          <a:prstGeom prst="rect">
            <a:avLst/>
          </a:prstGeom>
          <a:noFill/>
        </p:spPr>
        <p:txBody>
          <a:bodyPr wrap="none" rtlCol="0">
            <a:spAutoFit/>
          </a:bodyPr>
          <a:lstStyle/>
          <a:p>
            <a:r>
              <a:rPr lang="en-US" sz="1600" b="0" dirty="0" smtClean="0"/>
              <a:t>Level 2</a:t>
            </a:r>
            <a:endParaRPr lang="en-US" sz="1600" b="0" dirty="0"/>
          </a:p>
        </p:txBody>
      </p:sp>
      <p:sp>
        <p:nvSpPr>
          <p:cNvPr id="48" name="TextBox 47"/>
          <p:cNvSpPr txBox="1"/>
          <p:nvPr/>
        </p:nvSpPr>
        <p:spPr>
          <a:xfrm>
            <a:off x="3019665" y="3076575"/>
            <a:ext cx="470000" cy="369332"/>
          </a:xfrm>
          <a:prstGeom prst="rect">
            <a:avLst/>
          </a:prstGeom>
          <a:noFill/>
        </p:spPr>
        <p:txBody>
          <a:bodyPr wrap="none" rtlCol="0">
            <a:spAutoFit/>
          </a:bodyPr>
          <a:lstStyle/>
          <a:p>
            <a:r>
              <a:rPr lang="en-US" dirty="0" smtClean="0"/>
              <a:t>90</a:t>
            </a:r>
            <a:endParaRPr lang="en-US" dirty="0"/>
          </a:p>
        </p:txBody>
      </p:sp>
      <p:sp>
        <p:nvSpPr>
          <p:cNvPr id="49" name="TextBox 48"/>
          <p:cNvSpPr txBox="1"/>
          <p:nvPr/>
        </p:nvSpPr>
        <p:spPr>
          <a:xfrm>
            <a:off x="3019665" y="3762375"/>
            <a:ext cx="470000" cy="369332"/>
          </a:xfrm>
          <a:prstGeom prst="rect">
            <a:avLst/>
          </a:prstGeom>
          <a:noFill/>
        </p:spPr>
        <p:txBody>
          <a:bodyPr wrap="none" rtlCol="0">
            <a:spAutoFit/>
          </a:bodyPr>
          <a:lstStyle/>
          <a:p>
            <a:r>
              <a:rPr lang="en-US" dirty="0" smtClean="0"/>
              <a:t>10</a:t>
            </a:r>
            <a:endParaRPr lang="en-US" dirty="0"/>
          </a:p>
        </p:txBody>
      </p:sp>
      <p:sp>
        <p:nvSpPr>
          <p:cNvPr id="50" name="TextBox 49"/>
          <p:cNvSpPr txBox="1"/>
          <p:nvPr/>
        </p:nvSpPr>
        <p:spPr>
          <a:xfrm>
            <a:off x="3943590" y="3781425"/>
            <a:ext cx="470000" cy="369332"/>
          </a:xfrm>
          <a:prstGeom prst="rect">
            <a:avLst/>
          </a:prstGeom>
          <a:noFill/>
        </p:spPr>
        <p:txBody>
          <a:bodyPr wrap="none" rtlCol="0">
            <a:spAutoFit/>
          </a:bodyPr>
          <a:lstStyle/>
          <a:p>
            <a:r>
              <a:rPr lang="en-US" dirty="0" smtClean="0"/>
              <a:t>70</a:t>
            </a:r>
            <a:endParaRPr lang="en-US" dirty="0"/>
          </a:p>
        </p:txBody>
      </p:sp>
      <p:sp>
        <p:nvSpPr>
          <p:cNvPr id="51" name="TextBox 50"/>
          <p:cNvSpPr txBox="1"/>
          <p:nvPr/>
        </p:nvSpPr>
        <p:spPr>
          <a:xfrm>
            <a:off x="3943590" y="5276850"/>
            <a:ext cx="470000" cy="369332"/>
          </a:xfrm>
          <a:prstGeom prst="rect">
            <a:avLst/>
          </a:prstGeom>
          <a:noFill/>
        </p:spPr>
        <p:txBody>
          <a:bodyPr wrap="none" rtlCol="0">
            <a:spAutoFit/>
          </a:bodyPr>
          <a:lstStyle/>
          <a:p>
            <a:r>
              <a:rPr lang="en-US" dirty="0" smtClean="0"/>
              <a:t>20</a:t>
            </a:r>
            <a:endParaRPr lang="en-US" dirty="0"/>
          </a:p>
        </p:txBody>
      </p:sp>
      <p:sp>
        <p:nvSpPr>
          <p:cNvPr id="53" name="TextBox 52"/>
          <p:cNvSpPr txBox="1"/>
          <p:nvPr/>
        </p:nvSpPr>
        <p:spPr>
          <a:xfrm>
            <a:off x="3915015" y="4533900"/>
            <a:ext cx="470000" cy="369332"/>
          </a:xfrm>
          <a:prstGeom prst="rect">
            <a:avLst/>
          </a:prstGeom>
          <a:noFill/>
        </p:spPr>
        <p:txBody>
          <a:bodyPr wrap="none" rtlCol="0">
            <a:spAutoFit/>
          </a:bodyPr>
          <a:lstStyle/>
          <a:p>
            <a:r>
              <a:rPr lang="en-US" dirty="0" smtClean="0"/>
              <a:t>10</a:t>
            </a:r>
            <a:endParaRPr lang="en-US" dirty="0"/>
          </a:p>
        </p:txBody>
      </p:sp>
      <p:grpSp>
        <p:nvGrpSpPr>
          <p:cNvPr id="4" name="Group 59"/>
          <p:cNvGrpSpPr/>
          <p:nvPr/>
        </p:nvGrpSpPr>
        <p:grpSpPr>
          <a:xfrm>
            <a:off x="6705600" y="2943225"/>
            <a:ext cx="495300" cy="485775"/>
            <a:chOff x="6181725" y="2724150"/>
            <a:chExt cx="495300" cy="485775"/>
          </a:xfrm>
        </p:grpSpPr>
        <p:sp>
          <p:nvSpPr>
            <p:cNvPr id="57" name="Isosceles Triangle 56"/>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59" name="TextBox 58"/>
            <p:cNvSpPr txBox="1"/>
            <p:nvPr/>
          </p:nvSpPr>
          <p:spPr>
            <a:xfrm>
              <a:off x="6262824" y="2819400"/>
              <a:ext cx="327334" cy="369332"/>
            </a:xfrm>
            <a:prstGeom prst="rect">
              <a:avLst/>
            </a:prstGeom>
            <a:noFill/>
          </p:spPr>
          <p:txBody>
            <a:bodyPr wrap="none" rtlCol="0">
              <a:spAutoFit/>
            </a:bodyPr>
            <a:lstStyle/>
            <a:p>
              <a:r>
                <a:rPr lang="en-US" dirty="0" smtClean="0"/>
                <a:t>4</a:t>
              </a:r>
              <a:endParaRPr lang="en-US" dirty="0"/>
            </a:p>
          </p:txBody>
        </p:sp>
      </p:grpSp>
      <p:grpSp>
        <p:nvGrpSpPr>
          <p:cNvPr id="7" name="Group 61"/>
          <p:cNvGrpSpPr/>
          <p:nvPr/>
        </p:nvGrpSpPr>
        <p:grpSpPr>
          <a:xfrm>
            <a:off x="6686550" y="3695700"/>
            <a:ext cx="495300" cy="513082"/>
            <a:chOff x="6162675" y="3476625"/>
            <a:chExt cx="495300" cy="513082"/>
          </a:xfrm>
        </p:grpSpPr>
        <p:sp>
          <p:nvSpPr>
            <p:cNvPr id="58" name="Isosceles Triangle 57"/>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1" name="TextBox 60"/>
            <p:cNvSpPr txBox="1"/>
            <p:nvPr/>
          </p:nvSpPr>
          <p:spPr>
            <a:xfrm>
              <a:off x="6186868" y="3648075"/>
              <a:ext cx="441147" cy="341632"/>
            </a:xfrm>
            <a:prstGeom prst="rect">
              <a:avLst/>
            </a:prstGeom>
            <a:noFill/>
          </p:spPr>
          <p:txBody>
            <a:bodyPr wrap="none" rtlCol="0">
              <a:spAutoFit/>
            </a:bodyPr>
            <a:lstStyle/>
            <a:p>
              <a:r>
                <a:rPr lang="en-US" sz="1800" dirty="0" smtClean="0"/>
                <a:t>32</a:t>
              </a:r>
              <a:endParaRPr lang="en-US" sz="1800" dirty="0"/>
            </a:p>
          </p:txBody>
        </p:sp>
      </p:grpSp>
      <p:grpSp>
        <p:nvGrpSpPr>
          <p:cNvPr id="9" name="Group 62"/>
          <p:cNvGrpSpPr/>
          <p:nvPr/>
        </p:nvGrpSpPr>
        <p:grpSpPr>
          <a:xfrm>
            <a:off x="6686550" y="4410075"/>
            <a:ext cx="495300" cy="513082"/>
            <a:chOff x="6162675" y="3476625"/>
            <a:chExt cx="495300" cy="513082"/>
          </a:xfrm>
        </p:grpSpPr>
        <p:sp>
          <p:nvSpPr>
            <p:cNvPr id="64" name="Isosceles Triangle 63"/>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5" name="TextBox 64"/>
            <p:cNvSpPr txBox="1"/>
            <p:nvPr/>
          </p:nvSpPr>
          <p:spPr>
            <a:xfrm>
              <a:off x="6186868" y="3648075"/>
              <a:ext cx="441146" cy="341632"/>
            </a:xfrm>
            <a:prstGeom prst="rect">
              <a:avLst/>
            </a:prstGeom>
            <a:noFill/>
          </p:spPr>
          <p:txBody>
            <a:bodyPr wrap="none" rtlCol="0">
              <a:spAutoFit/>
            </a:bodyPr>
            <a:lstStyle/>
            <a:p>
              <a:r>
                <a:rPr lang="en-US" sz="1800" dirty="0" smtClean="0"/>
                <a:t>16</a:t>
              </a:r>
              <a:endParaRPr lang="en-US" sz="1800" dirty="0"/>
            </a:p>
          </p:txBody>
        </p:sp>
      </p:grpSp>
      <p:grpSp>
        <p:nvGrpSpPr>
          <p:cNvPr id="14" name="Group 65"/>
          <p:cNvGrpSpPr/>
          <p:nvPr/>
        </p:nvGrpSpPr>
        <p:grpSpPr>
          <a:xfrm>
            <a:off x="6677025" y="5114925"/>
            <a:ext cx="495300" cy="485775"/>
            <a:chOff x="6181725" y="2724150"/>
            <a:chExt cx="495300" cy="485775"/>
          </a:xfrm>
        </p:grpSpPr>
        <p:sp>
          <p:nvSpPr>
            <p:cNvPr id="67" name="Isosceles Triangle 66"/>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8" name="TextBox 67"/>
            <p:cNvSpPr txBox="1"/>
            <p:nvPr/>
          </p:nvSpPr>
          <p:spPr>
            <a:xfrm>
              <a:off x="6262824" y="2819400"/>
              <a:ext cx="327334" cy="369332"/>
            </a:xfrm>
            <a:prstGeom prst="rect">
              <a:avLst/>
            </a:prstGeom>
            <a:noFill/>
          </p:spPr>
          <p:txBody>
            <a:bodyPr wrap="none" rtlCol="0">
              <a:spAutoFit/>
            </a:bodyPr>
            <a:lstStyle/>
            <a:p>
              <a:r>
                <a:rPr lang="en-US" dirty="0" smtClean="0"/>
                <a:t>1</a:t>
              </a:r>
              <a:endParaRPr lang="en-US" dirty="0"/>
            </a:p>
          </p:txBody>
        </p:sp>
      </p:grpSp>
      <p:sp>
        <p:nvSpPr>
          <p:cNvPr id="69" name="TextBox 68"/>
          <p:cNvSpPr txBox="1"/>
          <p:nvPr/>
        </p:nvSpPr>
        <p:spPr>
          <a:xfrm>
            <a:off x="6403954" y="2476500"/>
            <a:ext cx="1016625" cy="313932"/>
          </a:xfrm>
          <a:prstGeom prst="rect">
            <a:avLst/>
          </a:prstGeom>
          <a:noFill/>
        </p:spPr>
        <p:txBody>
          <a:bodyPr wrap="none" rtlCol="0">
            <a:spAutoFit/>
          </a:bodyPr>
          <a:lstStyle/>
          <a:p>
            <a:r>
              <a:rPr lang="en-US" sz="1600" b="0" dirty="0" err="1" smtClean="0"/>
              <a:t>MaxDOP</a:t>
            </a:r>
            <a:endParaRPr lang="en-US" sz="1600" b="0" dirty="0"/>
          </a:p>
        </p:txBody>
      </p:sp>
      <p:grpSp>
        <p:nvGrpSpPr>
          <p:cNvPr id="15" name="Group 70"/>
          <p:cNvGrpSpPr/>
          <p:nvPr/>
        </p:nvGrpSpPr>
        <p:grpSpPr>
          <a:xfrm>
            <a:off x="7772400" y="2943225"/>
            <a:ext cx="495300" cy="485775"/>
            <a:chOff x="6181725" y="2724150"/>
            <a:chExt cx="495300" cy="485775"/>
          </a:xfrm>
        </p:grpSpPr>
        <p:sp>
          <p:nvSpPr>
            <p:cNvPr id="72" name="Isosceles Triangle 71"/>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73" name="TextBox 72"/>
            <p:cNvSpPr txBox="1"/>
            <p:nvPr/>
          </p:nvSpPr>
          <p:spPr>
            <a:xfrm>
              <a:off x="6220345" y="2819400"/>
              <a:ext cx="412292" cy="313932"/>
            </a:xfrm>
            <a:prstGeom prst="rect">
              <a:avLst/>
            </a:prstGeom>
            <a:noFill/>
          </p:spPr>
          <p:txBody>
            <a:bodyPr wrap="none" rtlCol="0">
              <a:spAutoFit/>
            </a:bodyPr>
            <a:lstStyle/>
            <a:p>
              <a:r>
                <a:rPr lang="en-US" sz="1600" dirty="0" smtClean="0"/>
                <a:t>70</a:t>
              </a:r>
              <a:endParaRPr lang="en-US" sz="1600" dirty="0"/>
            </a:p>
          </p:txBody>
        </p:sp>
      </p:grpSp>
      <p:grpSp>
        <p:nvGrpSpPr>
          <p:cNvPr id="16" name="Group 73"/>
          <p:cNvGrpSpPr/>
          <p:nvPr/>
        </p:nvGrpSpPr>
        <p:grpSpPr>
          <a:xfrm>
            <a:off x="7753350" y="3695700"/>
            <a:ext cx="495300" cy="513082"/>
            <a:chOff x="6162675" y="3476625"/>
            <a:chExt cx="495300" cy="513082"/>
          </a:xfrm>
        </p:grpSpPr>
        <p:sp>
          <p:nvSpPr>
            <p:cNvPr id="75" name="Isosceles Triangle 74"/>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76" name="TextBox 75"/>
            <p:cNvSpPr txBox="1"/>
            <p:nvPr/>
          </p:nvSpPr>
          <p:spPr>
            <a:xfrm>
              <a:off x="6186868" y="3648075"/>
              <a:ext cx="441147" cy="341632"/>
            </a:xfrm>
            <a:prstGeom prst="rect">
              <a:avLst/>
            </a:prstGeom>
            <a:noFill/>
          </p:spPr>
          <p:txBody>
            <a:bodyPr wrap="none" rtlCol="0">
              <a:spAutoFit/>
            </a:bodyPr>
            <a:lstStyle/>
            <a:p>
              <a:r>
                <a:rPr lang="en-US" sz="1800" dirty="0" smtClean="0"/>
                <a:t>30</a:t>
              </a:r>
              <a:endParaRPr lang="en-US" sz="1800" dirty="0"/>
            </a:p>
          </p:txBody>
        </p:sp>
      </p:grpSp>
      <p:grpSp>
        <p:nvGrpSpPr>
          <p:cNvPr id="17" name="Group 76"/>
          <p:cNvGrpSpPr/>
          <p:nvPr/>
        </p:nvGrpSpPr>
        <p:grpSpPr>
          <a:xfrm>
            <a:off x="7753350" y="4410075"/>
            <a:ext cx="495300" cy="513082"/>
            <a:chOff x="6162675" y="3476625"/>
            <a:chExt cx="495300" cy="513082"/>
          </a:xfrm>
        </p:grpSpPr>
        <p:sp>
          <p:nvSpPr>
            <p:cNvPr id="78" name="Isosceles Triangle 77"/>
            <p:cNvSpPr/>
            <p:nvPr/>
          </p:nvSpPr>
          <p:spPr bwMode="auto">
            <a:xfrm>
              <a:off x="6162675" y="3476625"/>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79" name="TextBox 78"/>
            <p:cNvSpPr txBox="1"/>
            <p:nvPr/>
          </p:nvSpPr>
          <p:spPr>
            <a:xfrm>
              <a:off x="6231752" y="3648075"/>
              <a:ext cx="351378" cy="341632"/>
            </a:xfrm>
            <a:prstGeom prst="rect">
              <a:avLst/>
            </a:prstGeom>
            <a:noFill/>
          </p:spPr>
          <p:txBody>
            <a:bodyPr wrap="none" rtlCol="0">
              <a:spAutoFit/>
            </a:bodyPr>
            <a:lstStyle/>
            <a:p>
              <a:r>
                <a:rPr lang="en-US" sz="1800" dirty="0" smtClean="0"/>
                <a:t>U</a:t>
              </a:r>
              <a:endParaRPr lang="en-US" sz="1800" dirty="0"/>
            </a:p>
          </p:txBody>
        </p:sp>
      </p:grpSp>
      <p:grpSp>
        <p:nvGrpSpPr>
          <p:cNvPr id="18" name="Group 79"/>
          <p:cNvGrpSpPr/>
          <p:nvPr/>
        </p:nvGrpSpPr>
        <p:grpSpPr>
          <a:xfrm>
            <a:off x="7743825" y="5114925"/>
            <a:ext cx="495300" cy="485775"/>
            <a:chOff x="6181725" y="2724150"/>
            <a:chExt cx="495300" cy="485775"/>
          </a:xfrm>
        </p:grpSpPr>
        <p:sp>
          <p:nvSpPr>
            <p:cNvPr id="81" name="Isosceles Triangle 80"/>
            <p:cNvSpPr/>
            <p:nvPr/>
          </p:nvSpPr>
          <p:spPr bwMode="auto">
            <a:xfrm>
              <a:off x="6181725" y="2724150"/>
              <a:ext cx="495300" cy="485775"/>
            </a:xfrm>
            <a:prstGeom prst="triangle">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6250802" y="2819400"/>
              <a:ext cx="351378" cy="341632"/>
            </a:xfrm>
            <a:prstGeom prst="rect">
              <a:avLst/>
            </a:prstGeom>
            <a:noFill/>
          </p:spPr>
          <p:txBody>
            <a:bodyPr wrap="none" rtlCol="0">
              <a:spAutoFit/>
            </a:bodyPr>
            <a:lstStyle/>
            <a:p>
              <a:r>
                <a:rPr lang="en-US" sz="1800" dirty="0" smtClean="0"/>
                <a:t>U</a:t>
              </a:r>
              <a:endParaRPr lang="en-US" dirty="0"/>
            </a:p>
          </p:txBody>
        </p:sp>
      </p:grpSp>
      <p:sp>
        <p:nvSpPr>
          <p:cNvPr id="83" name="TextBox 82"/>
          <p:cNvSpPr txBox="1"/>
          <p:nvPr/>
        </p:nvSpPr>
        <p:spPr>
          <a:xfrm>
            <a:off x="7532471" y="2476500"/>
            <a:ext cx="893194" cy="313932"/>
          </a:xfrm>
          <a:prstGeom prst="rect">
            <a:avLst/>
          </a:prstGeom>
          <a:noFill/>
        </p:spPr>
        <p:txBody>
          <a:bodyPr wrap="none" rtlCol="0">
            <a:spAutoFit/>
          </a:bodyPr>
          <a:lstStyle/>
          <a:p>
            <a:r>
              <a:rPr lang="en-US" sz="1600" b="0" dirty="0" smtClean="0"/>
              <a:t>%target</a:t>
            </a:r>
            <a:endParaRPr lang="en-US" sz="1600" b="0" dirty="0"/>
          </a:p>
        </p:txBody>
      </p:sp>
      <p:sp>
        <p:nvSpPr>
          <p:cNvPr id="84" name="Oval 83"/>
          <p:cNvSpPr/>
          <p:nvPr/>
        </p:nvSpPr>
        <p:spPr bwMode="auto">
          <a:xfrm>
            <a:off x="5162550" y="4495800"/>
            <a:ext cx="352425" cy="352425"/>
          </a:xfrm>
          <a:prstGeom prst="ellipse">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1</a:t>
            </a:r>
          </a:p>
        </p:txBody>
      </p:sp>
      <p:sp>
        <p:nvSpPr>
          <p:cNvPr id="89" name="Oval 88"/>
          <p:cNvSpPr/>
          <p:nvPr/>
        </p:nvSpPr>
        <p:spPr bwMode="auto">
          <a:xfrm>
            <a:off x="5143500" y="5200650"/>
            <a:ext cx="352425" cy="352425"/>
          </a:xfrm>
          <a:prstGeom prst="ellipse">
            <a:avLst/>
          </a:prstGeom>
          <a:noFill/>
          <a:ln w="19050" cap="flat" cmpd="sng" algn="ctr">
            <a:solidFill>
              <a:schemeClr val="tx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1</a:t>
            </a:r>
          </a:p>
        </p:txBody>
      </p:sp>
      <p:grpSp>
        <p:nvGrpSpPr>
          <p:cNvPr id="19" name="Group 69"/>
          <p:cNvGrpSpPr/>
          <p:nvPr/>
        </p:nvGrpSpPr>
        <p:grpSpPr>
          <a:xfrm>
            <a:off x="200025" y="2800350"/>
            <a:ext cx="4952999" cy="3057525"/>
            <a:chOff x="200025" y="2800350"/>
            <a:chExt cx="4952999" cy="3057525"/>
          </a:xfrm>
        </p:grpSpPr>
        <p:sp>
          <p:nvSpPr>
            <p:cNvPr id="44" name="TextBox 43"/>
            <p:cNvSpPr txBox="1"/>
            <p:nvPr/>
          </p:nvSpPr>
          <p:spPr>
            <a:xfrm>
              <a:off x="382459" y="2800350"/>
              <a:ext cx="1039067" cy="369332"/>
            </a:xfrm>
            <a:prstGeom prst="rect">
              <a:avLst/>
            </a:prstGeom>
            <a:noFill/>
          </p:spPr>
          <p:txBody>
            <a:bodyPr wrap="none" rtlCol="0">
              <a:spAutoFit/>
            </a:bodyPr>
            <a:lstStyle/>
            <a:p>
              <a:r>
                <a:rPr lang="en-US" dirty="0" smtClean="0"/>
                <a:t>Step 9:</a:t>
              </a:r>
              <a:endParaRPr lang="en-US" dirty="0"/>
            </a:p>
          </p:txBody>
        </p:sp>
        <p:sp>
          <p:nvSpPr>
            <p:cNvPr id="45" name="Rectangle 44"/>
            <p:cNvSpPr/>
            <p:nvPr/>
          </p:nvSpPr>
          <p:spPr bwMode="auto">
            <a:xfrm>
              <a:off x="200025" y="3371850"/>
              <a:ext cx="1924050" cy="1038225"/>
            </a:xfrm>
            <a:prstGeom prst="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Set Thresholds per group</a:t>
              </a:r>
              <a:r>
                <a:rPr kumimoji="0" lang="en-US" sz="1600" b="0" i="0" u="none" strike="noStrike" cap="none" normalizeH="0" dirty="0" smtClean="0">
                  <a:ln>
                    <a:noFill/>
                  </a:ln>
                  <a:solidFill>
                    <a:schemeClr val="tx1"/>
                  </a:solidFill>
                  <a:effectLst/>
                  <a:latin typeface="Arial" charset="0"/>
                </a:rPr>
                <a:t> and the action to be done (optional)</a:t>
              </a:r>
              <a:endParaRPr kumimoji="0" lang="en-US" sz="1600" b="0" i="0" u="none" strike="noStrike" cap="none" normalizeH="0" baseline="0" dirty="0" smtClean="0">
                <a:ln>
                  <a:noFill/>
                </a:ln>
                <a:solidFill>
                  <a:schemeClr val="tx1"/>
                </a:solidFill>
                <a:effectLst/>
                <a:latin typeface="Arial" charset="0"/>
              </a:endParaRPr>
            </a:p>
          </p:txBody>
        </p:sp>
        <p:cxnSp>
          <p:nvCxnSpPr>
            <p:cNvPr id="62" name="Elbow Connector 61"/>
            <p:cNvCxnSpPr>
              <a:stCxn id="11" idx="1"/>
              <a:endCxn id="12" idx="1"/>
            </p:cNvCxnSpPr>
            <p:nvPr/>
          </p:nvCxnSpPr>
          <p:spPr bwMode="auto">
            <a:xfrm rot="10800000" flipH="1" flipV="1">
              <a:off x="5143499" y="3933824"/>
              <a:ext cx="9525" cy="752475"/>
            </a:xfrm>
            <a:prstGeom prst="bentConnector3">
              <a:avLst>
                <a:gd name="adj1" fmla="val -2400000"/>
              </a:avLst>
            </a:prstGeom>
            <a:noFill/>
            <a:ln w="38100" cap="flat" cmpd="sng" algn="ctr">
              <a:solidFill>
                <a:srgbClr val="C00000"/>
              </a:solidFill>
              <a:prstDash val="sysDash"/>
              <a:round/>
              <a:headEnd type="none" w="med" len="med"/>
              <a:tailEnd type="arrow"/>
            </a:ln>
            <a:effectLst/>
          </p:spPr>
        </p:cxnSp>
        <p:sp>
          <p:nvSpPr>
            <p:cNvPr id="66" name="Line Callout 1 65"/>
            <p:cNvSpPr/>
            <p:nvPr/>
          </p:nvSpPr>
          <p:spPr bwMode="auto">
            <a:xfrm>
              <a:off x="1266825" y="5095875"/>
              <a:ext cx="2057400" cy="762000"/>
            </a:xfrm>
            <a:prstGeom prst="borderCallout1">
              <a:avLst>
                <a:gd name="adj1" fmla="val -5000"/>
                <a:gd name="adj2" fmla="val 87500"/>
                <a:gd name="adj3" fmla="val -117500"/>
                <a:gd name="adj4" fmla="val 174167"/>
              </a:avLst>
            </a:prstGeom>
            <a:noFill/>
            <a:ln w="19050" cap="flat" cmpd="sng" algn="ctr">
              <a:solidFill>
                <a:srgbClr val="C0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charset="0"/>
                </a:rPr>
                <a:t>Cost estimate &gt;</a:t>
              </a:r>
              <a:r>
                <a:rPr kumimoji="0" lang="en-US" sz="1600" b="0" i="0" u="none" strike="noStrike" cap="none" normalizeH="0" dirty="0" smtClean="0">
                  <a:ln>
                    <a:noFill/>
                  </a:ln>
                  <a:solidFill>
                    <a:schemeClr val="tx1"/>
                  </a:solidFill>
                  <a:effectLst/>
                  <a:latin typeface="Arial" charset="0"/>
                </a:rPr>
                <a:t> 120 seconds switch groups</a:t>
              </a:r>
              <a:endParaRPr kumimoji="0" lang="en-US" sz="1600" b="0" i="0" u="none" strike="noStrike" cap="none" normalizeH="0" baseline="0" dirty="0" smtClean="0">
                <a:ln>
                  <a:noFill/>
                </a:ln>
                <a:solidFill>
                  <a:schemeClr val="tx1"/>
                </a:solidFill>
                <a:effectLst/>
                <a:latin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cstate="print"/>
          <a:srcRect/>
          <a:stretch>
            <a:fillRect/>
          </a:stretch>
        </p:blipFill>
        <p:spPr bwMode="auto">
          <a:xfrm>
            <a:off x="1016000" y="952500"/>
            <a:ext cx="6826250" cy="5221288"/>
          </a:xfrm>
          <a:prstGeom prst="rect">
            <a:avLst/>
          </a:prstGeom>
          <a:noFill/>
          <a:ln w="9525">
            <a:noFill/>
            <a:miter lim="800000"/>
            <a:headEnd/>
            <a:tailEnd/>
          </a:ln>
        </p:spPr>
      </p:pic>
      <p:sp>
        <p:nvSpPr>
          <p:cNvPr id="58371" name="Rectangle 3"/>
          <p:cNvSpPr>
            <a:spLocks noGrp="1" noChangeArrowheads="1"/>
          </p:cNvSpPr>
          <p:nvPr>
            <p:ph type="title" idx="4294967295"/>
          </p:nvPr>
        </p:nvSpPr>
        <p:spPr>
          <a:xfrm>
            <a:off x="950913" y="314325"/>
            <a:ext cx="7581900" cy="941388"/>
          </a:xfrm>
        </p:spPr>
        <p:txBody>
          <a:bodyPr/>
          <a:lstStyle/>
          <a:p>
            <a:r>
              <a:rPr lang="en-GB" sz="2800" dirty="0" smtClean="0"/>
              <a:t>Questions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Mixed Workload</a:t>
            </a:r>
            <a:br>
              <a:rPr lang="en-US" dirty="0" smtClean="0"/>
            </a:br>
            <a:r>
              <a:rPr lang="en-US" sz="2000" dirty="0" smtClean="0">
                <a:solidFill>
                  <a:srgbClr val="FF0000"/>
                </a:solidFill>
              </a:rPr>
              <a:t>Major Changes for your Data Warehouse</a:t>
            </a:r>
            <a:endParaRPr lang="en-US" dirty="0">
              <a:solidFill>
                <a:srgbClr val="FF0000"/>
              </a:solidFill>
            </a:endParaRPr>
          </a:p>
        </p:txBody>
      </p:sp>
      <p:sp>
        <p:nvSpPr>
          <p:cNvPr id="85" name="Oval 84"/>
          <p:cNvSpPr/>
          <p:nvPr/>
        </p:nvSpPr>
        <p:spPr bwMode="auto">
          <a:xfrm>
            <a:off x="3660775" y="2784475"/>
            <a:ext cx="1828800" cy="1828800"/>
          </a:xfrm>
          <a:prstGeom prst="ellipse">
            <a:avLst/>
          </a:prstGeom>
          <a:solidFill>
            <a:srgbClr val="FD0000"/>
          </a:solidFill>
          <a:ln w="9525" cap="flat" cmpd="sng" algn="ctr">
            <a:solidFill>
              <a:srgbClr val="FD0000"/>
            </a:solidFill>
            <a:prstDash val="solid"/>
            <a:headEnd type="none" w="med" len="med"/>
            <a:tailEnd type="none" w="med" len="med"/>
          </a:ln>
          <a:effectLst/>
        </p:spPr>
        <p:txBody>
          <a:bodyPr lIns="92075" tIns="46038" rIns="92075" bIns="46038"/>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Arial"/>
              <a:ea typeface="+mn-ea"/>
              <a:cs typeface="+mn-cs"/>
            </a:endParaRPr>
          </a:p>
        </p:txBody>
      </p:sp>
      <p:sp>
        <p:nvSpPr>
          <p:cNvPr id="86" name="TextBox 7"/>
          <p:cNvSpPr txBox="1">
            <a:spLocks noChangeArrowheads="1"/>
          </p:cNvSpPr>
          <p:nvPr/>
        </p:nvSpPr>
        <p:spPr bwMode="auto">
          <a:xfrm>
            <a:off x="3797300" y="3267075"/>
            <a:ext cx="1538288" cy="8397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FFFF"/>
                </a:solidFill>
                <a:effectLst/>
                <a:uLnTx/>
                <a:uFillTx/>
              </a:rPr>
              <a:t>Enterprise Data Warehouse</a:t>
            </a:r>
          </a:p>
        </p:txBody>
      </p:sp>
      <p:sp>
        <p:nvSpPr>
          <p:cNvPr id="87" name="Rectangle 86"/>
          <p:cNvSpPr/>
          <p:nvPr/>
        </p:nvSpPr>
        <p:spPr bwMode="auto">
          <a:xfrm>
            <a:off x="846138" y="1330325"/>
            <a:ext cx="2560637" cy="1554163"/>
          </a:xfrm>
          <a:prstGeom prst="rect">
            <a:avLst/>
          </a:prstGeom>
          <a:solidFill>
            <a:srgbClr val="FFFFFF">
              <a:lumMod val="85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8" name="TextBox 87"/>
          <p:cNvSpPr txBox="1"/>
          <p:nvPr/>
        </p:nvSpPr>
        <p:spPr>
          <a:xfrm>
            <a:off x="1152525" y="1382713"/>
            <a:ext cx="154622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smtClean="0">
                <a:ln>
                  <a:noFill/>
                </a:ln>
                <a:solidFill>
                  <a:srgbClr val="AEAEAE">
                    <a:lumMod val="50000"/>
                  </a:srgbClr>
                </a:solidFill>
                <a:effectLst/>
                <a:uLnTx/>
                <a:uFillTx/>
              </a:rPr>
              <a:t>All Departments</a:t>
            </a:r>
            <a:endParaRPr kumimoji="0" lang="en-US" sz="1400" b="0" i="0" u="sng" strike="noStrike" kern="0" cap="none" spc="0" normalizeH="0" baseline="0" noProof="0" dirty="0">
              <a:ln>
                <a:noFill/>
              </a:ln>
              <a:solidFill>
                <a:srgbClr val="AEAEAE">
                  <a:lumMod val="50000"/>
                </a:srgbClr>
              </a:solidFill>
              <a:effectLst/>
              <a:uLnTx/>
              <a:uFillTx/>
            </a:endParaRPr>
          </a:p>
        </p:txBody>
      </p:sp>
      <p:sp>
        <p:nvSpPr>
          <p:cNvPr id="89" name="Rectangle 88"/>
          <p:cNvSpPr/>
          <p:nvPr/>
        </p:nvSpPr>
        <p:spPr bwMode="auto">
          <a:xfrm>
            <a:off x="5694363" y="1330325"/>
            <a:ext cx="2560637" cy="1554163"/>
          </a:xfrm>
          <a:prstGeom prst="rect">
            <a:avLst/>
          </a:prstGeom>
          <a:solidFill>
            <a:srgbClr val="AEAEAE">
              <a:lumMod val="50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0" name="Rectangle 13"/>
          <p:cNvSpPr>
            <a:spLocks noChangeArrowheads="1"/>
          </p:cNvSpPr>
          <p:nvPr/>
        </p:nvSpPr>
        <p:spPr bwMode="auto">
          <a:xfrm>
            <a:off x="5694363" y="4549775"/>
            <a:ext cx="2560637" cy="1554163"/>
          </a:xfrm>
          <a:prstGeom prst="rect">
            <a:avLst/>
          </a:prstGeom>
          <a:solidFill>
            <a:srgbClr val="A7B1A5"/>
          </a:solidFill>
          <a:ln w="9525" algn="ctr">
            <a:no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1" name="TextBox 14"/>
          <p:cNvSpPr txBox="1">
            <a:spLocks noChangeArrowheads="1"/>
          </p:cNvSpPr>
          <p:nvPr/>
        </p:nvSpPr>
        <p:spPr bwMode="auto">
          <a:xfrm>
            <a:off x="6284913" y="4637088"/>
            <a:ext cx="1630362"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smtClean="0">
                <a:ln>
                  <a:noFill/>
                </a:ln>
                <a:solidFill>
                  <a:srgbClr val="FFFFFF"/>
                </a:solidFill>
                <a:effectLst/>
                <a:uLnTx/>
                <a:uFillTx/>
              </a:rPr>
              <a:t>Deep Analytics</a:t>
            </a:r>
          </a:p>
        </p:txBody>
      </p:sp>
      <p:sp>
        <p:nvSpPr>
          <p:cNvPr id="92" name="TextBox 17"/>
          <p:cNvSpPr txBox="1">
            <a:spLocks noChangeArrowheads="1"/>
          </p:cNvSpPr>
          <p:nvPr/>
        </p:nvSpPr>
        <p:spPr bwMode="auto">
          <a:xfrm>
            <a:off x="5961063" y="1350963"/>
            <a:ext cx="2068512"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smtClean="0">
                <a:ln>
                  <a:noFill/>
                </a:ln>
                <a:solidFill>
                  <a:srgbClr val="FFFFFF"/>
                </a:solidFill>
                <a:effectLst/>
                <a:uLnTx/>
                <a:uFillTx/>
              </a:rPr>
              <a:t>On-Line Applications</a:t>
            </a:r>
          </a:p>
        </p:txBody>
      </p:sp>
      <p:sp>
        <p:nvSpPr>
          <p:cNvPr id="93" name="Isosceles Triangle 55"/>
          <p:cNvSpPr>
            <a:spLocks noChangeArrowheads="1"/>
          </p:cNvSpPr>
          <p:nvPr/>
        </p:nvSpPr>
        <p:spPr bwMode="auto">
          <a:xfrm>
            <a:off x="4403725" y="2441575"/>
            <a:ext cx="309563" cy="182563"/>
          </a:xfrm>
          <a:prstGeom prst="triangle">
            <a:avLst>
              <a:gd name="adj" fmla="val 50000"/>
            </a:avLst>
          </a:prstGeom>
          <a:solidFill>
            <a:srgbClr val="FD0000"/>
          </a:solidFill>
          <a:ln w="9525" algn="ctr">
            <a:solidFill>
              <a:srgbClr val="FD0000"/>
            </a:solid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4" name="Isosceles Triangle 56"/>
          <p:cNvSpPr>
            <a:spLocks noChangeArrowheads="1"/>
          </p:cNvSpPr>
          <p:nvPr/>
        </p:nvSpPr>
        <p:spPr bwMode="auto">
          <a:xfrm rot="16200000">
            <a:off x="3251201" y="3598862"/>
            <a:ext cx="309562" cy="182563"/>
          </a:xfrm>
          <a:prstGeom prst="triangle">
            <a:avLst>
              <a:gd name="adj" fmla="val 50000"/>
            </a:avLst>
          </a:prstGeom>
          <a:solidFill>
            <a:srgbClr val="FD0000"/>
          </a:solidFill>
          <a:ln w="9525" algn="ctr">
            <a:solidFill>
              <a:srgbClr val="FD0000"/>
            </a:solid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5" name="Right Arrow 94"/>
          <p:cNvSpPr/>
          <p:nvPr/>
        </p:nvSpPr>
        <p:spPr bwMode="auto">
          <a:xfrm rot="10800000" flipV="1">
            <a:off x="5178425" y="2335213"/>
            <a:ext cx="1116013" cy="731837"/>
          </a:xfrm>
          <a:prstGeom prst="rightArrow">
            <a:avLst/>
          </a:prstGeom>
          <a:solidFill>
            <a:srgbClr val="AEAEAE">
              <a:lumMod val="50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96" name="Group 36"/>
          <p:cNvGrpSpPr>
            <a:grpSpLocks/>
          </p:cNvGrpSpPr>
          <p:nvPr/>
        </p:nvGrpSpPr>
        <p:grpSpPr bwMode="auto">
          <a:xfrm>
            <a:off x="5240338" y="2547938"/>
            <a:ext cx="1181100" cy="373062"/>
            <a:chOff x="2831320" y="4057137"/>
            <a:chExt cx="1181746" cy="372922"/>
          </a:xfrm>
        </p:grpSpPr>
        <p:sp>
          <p:nvSpPr>
            <p:cNvPr id="97" name="TextBox 29"/>
            <p:cNvSpPr txBox="1">
              <a:spLocks noChangeArrowheads="1"/>
            </p:cNvSpPr>
            <p:nvPr/>
          </p:nvSpPr>
          <p:spPr bwMode="auto">
            <a:xfrm>
              <a:off x="2831320" y="4057137"/>
              <a:ext cx="1085850" cy="24468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rgbClr val="FFFFFF"/>
                  </a:solidFill>
                  <a:effectLst/>
                  <a:uLnTx/>
                  <a:uFillTx/>
                </a:rPr>
                <a:t>10101000101</a:t>
              </a:r>
            </a:p>
          </p:txBody>
        </p:sp>
        <p:sp>
          <p:nvSpPr>
            <p:cNvPr id="98" name="TextBox 97"/>
            <p:cNvSpPr txBox="1"/>
            <p:nvPr/>
          </p:nvSpPr>
          <p:spPr>
            <a:xfrm>
              <a:off x="2926622" y="4192023"/>
              <a:ext cx="1086444" cy="23803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rPr>
                <a:t>10101000101</a:t>
              </a:r>
            </a:p>
          </p:txBody>
        </p:sp>
      </p:grpSp>
      <p:sp>
        <p:nvSpPr>
          <p:cNvPr id="99" name="Isosceles Triangle 57"/>
          <p:cNvSpPr>
            <a:spLocks noChangeArrowheads="1"/>
          </p:cNvSpPr>
          <p:nvPr/>
        </p:nvSpPr>
        <p:spPr bwMode="auto">
          <a:xfrm rot="5400000">
            <a:off x="5624513" y="3608388"/>
            <a:ext cx="309562" cy="182562"/>
          </a:xfrm>
          <a:prstGeom prst="triangle">
            <a:avLst>
              <a:gd name="adj" fmla="val 50000"/>
            </a:avLst>
          </a:prstGeom>
          <a:solidFill>
            <a:srgbClr val="FD0000"/>
          </a:solidFill>
          <a:ln w="9525" algn="ctr">
            <a:solidFill>
              <a:srgbClr val="FD0000"/>
            </a:solid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0" name="Isosceles Triangle 58"/>
          <p:cNvSpPr>
            <a:spLocks noChangeArrowheads="1"/>
          </p:cNvSpPr>
          <p:nvPr/>
        </p:nvSpPr>
        <p:spPr bwMode="auto">
          <a:xfrm rot="10800000" flipH="1">
            <a:off x="4403725" y="4819650"/>
            <a:ext cx="309563" cy="184150"/>
          </a:xfrm>
          <a:prstGeom prst="triangle">
            <a:avLst>
              <a:gd name="adj" fmla="val 50000"/>
            </a:avLst>
          </a:prstGeom>
          <a:solidFill>
            <a:srgbClr val="FD0000"/>
          </a:solidFill>
          <a:ln w="9525" algn="ctr">
            <a:solidFill>
              <a:srgbClr val="FD0000"/>
            </a:solid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1" name="Rectangle 577"/>
          <p:cNvSpPr>
            <a:spLocks noChangeArrowheads="1"/>
          </p:cNvSpPr>
          <p:nvPr/>
        </p:nvSpPr>
        <p:spPr bwMode="auto">
          <a:xfrm>
            <a:off x="5788025" y="5056188"/>
            <a:ext cx="2847975" cy="1679575"/>
          </a:xfrm>
          <a:prstGeom prst="rect">
            <a:avLst/>
          </a:prstGeom>
          <a:noFill/>
          <a:ln w="9525">
            <a:noFill/>
            <a:miter lim="800000"/>
            <a:headEnd/>
            <a:tailEnd/>
          </a:ln>
        </p:spPr>
        <p:txBody>
          <a:bodyPr lIns="92075" tIns="46038" rIns="92075" bIns="46038"/>
          <a:lstStyle/>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kumimoji="0" lang="en-US" sz="1400" b="0" i="0" u="none" strike="noStrike" kern="0" cap="none" spc="0" normalizeH="0" baseline="0" noProof="0" dirty="0" smtClean="0">
                <a:ln>
                  <a:noFill/>
                </a:ln>
                <a:solidFill>
                  <a:srgbClr val="FFFFFF"/>
                </a:solidFill>
                <a:effectLst/>
                <a:uLnTx/>
                <a:uFillTx/>
              </a:rPr>
              <a:t>Predictive Modeling</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lang="en-US" sz="1400" b="0" kern="0" dirty="0" smtClean="0">
                <a:solidFill>
                  <a:srgbClr val="FFFFFF"/>
                </a:solidFill>
              </a:rPr>
              <a:t>Scenario Analysis</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kumimoji="0" lang="en-US" sz="1400" b="0" i="0" u="none" strike="noStrike" kern="0" cap="none" spc="0" normalizeH="0" baseline="0" noProof="0" dirty="0" smtClean="0">
                <a:ln>
                  <a:noFill/>
                </a:ln>
                <a:solidFill>
                  <a:srgbClr val="FFFFFF"/>
                </a:solidFill>
                <a:effectLst/>
                <a:uLnTx/>
                <a:uFillTx/>
              </a:rPr>
              <a:t>Data Mining</a:t>
            </a:r>
          </a:p>
        </p:txBody>
      </p:sp>
      <p:sp>
        <p:nvSpPr>
          <p:cNvPr id="102" name="Rectangle 101"/>
          <p:cNvSpPr/>
          <p:nvPr/>
        </p:nvSpPr>
        <p:spPr bwMode="auto">
          <a:xfrm>
            <a:off x="846138" y="4549775"/>
            <a:ext cx="2560637" cy="1554163"/>
          </a:xfrm>
          <a:prstGeom prst="rect">
            <a:avLst/>
          </a:prstGeom>
          <a:solidFill>
            <a:srgbClr val="FFFFFF">
              <a:lumMod val="50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3" name="TextBox 16"/>
          <p:cNvSpPr txBox="1">
            <a:spLocks noChangeArrowheads="1"/>
          </p:cNvSpPr>
          <p:nvPr/>
        </p:nvSpPr>
        <p:spPr bwMode="auto">
          <a:xfrm>
            <a:off x="1133476" y="4602163"/>
            <a:ext cx="1651000"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smtClean="0">
                <a:ln>
                  <a:noFill/>
                </a:ln>
                <a:solidFill>
                  <a:srgbClr val="FFFFFF"/>
                </a:solidFill>
                <a:effectLst/>
                <a:uLnTx/>
                <a:uFillTx/>
              </a:rPr>
              <a:t>Classic</a:t>
            </a:r>
            <a:r>
              <a:rPr kumimoji="0" lang="en-US" sz="1400" b="0" i="0" u="sng" strike="noStrike" kern="0" cap="none" spc="0" normalizeH="0" noProof="0" dirty="0" smtClean="0">
                <a:ln>
                  <a:noFill/>
                </a:ln>
                <a:solidFill>
                  <a:srgbClr val="FFFFFF"/>
                </a:solidFill>
                <a:effectLst/>
                <a:uLnTx/>
                <a:uFillTx/>
              </a:rPr>
              <a:t> Reporting</a:t>
            </a:r>
            <a:endParaRPr kumimoji="0" lang="en-US" sz="1400" b="0" i="0" u="sng" strike="noStrike" kern="0" cap="none" spc="0" normalizeH="0" baseline="0" noProof="0" dirty="0" smtClean="0">
              <a:ln>
                <a:noFill/>
              </a:ln>
              <a:solidFill>
                <a:srgbClr val="FFFFFF"/>
              </a:solidFill>
              <a:effectLst/>
              <a:uLnTx/>
              <a:uFillTx/>
            </a:endParaRPr>
          </a:p>
        </p:txBody>
      </p:sp>
      <p:grpSp>
        <p:nvGrpSpPr>
          <p:cNvPr id="104" name="Group 57"/>
          <p:cNvGrpSpPr>
            <a:grpSpLocks/>
          </p:cNvGrpSpPr>
          <p:nvPr/>
        </p:nvGrpSpPr>
        <p:grpSpPr bwMode="auto">
          <a:xfrm>
            <a:off x="2724150" y="4367213"/>
            <a:ext cx="1187450" cy="731837"/>
            <a:chOff x="2570163" y="2811463"/>
            <a:chExt cx="1187450" cy="731837"/>
          </a:xfrm>
        </p:grpSpPr>
        <p:sp>
          <p:nvSpPr>
            <p:cNvPr id="107" name="Right Arrow 106"/>
            <p:cNvSpPr/>
            <p:nvPr/>
          </p:nvSpPr>
          <p:spPr bwMode="auto">
            <a:xfrm>
              <a:off x="2640013" y="2811463"/>
              <a:ext cx="1117600" cy="731837"/>
            </a:xfrm>
            <a:prstGeom prst="rightArrow">
              <a:avLst>
                <a:gd name="adj1" fmla="val 50000"/>
                <a:gd name="adj2" fmla="val 50000"/>
              </a:avLst>
            </a:prstGeom>
            <a:solidFill>
              <a:srgbClr val="FFFFFF">
                <a:lumMod val="50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10" name="Group 24"/>
            <p:cNvGrpSpPr>
              <a:grpSpLocks/>
            </p:cNvGrpSpPr>
            <p:nvPr/>
          </p:nvGrpSpPr>
          <p:grpSpPr bwMode="auto">
            <a:xfrm>
              <a:off x="2570163" y="2983139"/>
              <a:ext cx="1181100" cy="372836"/>
              <a:chOff x="2831320" y="4057136"/>
              <a:chExt cx="1181746" cy="372742"/>
            </a:xfrm>
          </p:grpSpPr>
          <p:sp>
            <p:nvSpPr>
              <p:cNvPr id="113" name="TextBox 25"/>
              <p:cNvSpPr txBox="1">
                <a:spLocks noChangeArrowheads="1"/>
              </p:cNvSpPr>
              <p:nvPr/>
            </p:nvSpPr>
            <p:spPr bwMode="auto">
              <a:xfrm>
                <a:off x="2831320" y="4057136"/>
                <a:ext cx="1085850" cy="24462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rgbClr val="FFFFFF"/>
                    </a:solidFill>
                    <a:effectLst/>
                    <a:uLnTx/>
                    <a:uFillTx/>
                  </a:rPr>
                  <a:t>10101000101</a:t>
                </a:r>
              </a:p>
            </p:txBody>
          </p:sp>
          <p:sp>
            <p:nvSpPr>
              <p:cNvPr id="115" name="TextBox 114"/>
              <p:cNvSpPr txBox="1"/>
              <p:nvPr/>
            </p:nvSpPr>
            <p:spPr>
              <a:xfrm>
                <a:off x="2926622" y="4191813"/>
                <a:ext cx="1086444" cy="23806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rPr>
                  <a:t>10101000101</a:t>
                </a:r>
              </a:p>
            </p:txBody>
          </p:sp>
        </p:grpSp>
      </p:grpSp>
      <p:sp>
        <p:nvSpPr>
          <p:cNvPr id="119" name="Rectangle 577"/>
          <p:cNvSpPr>
            <a:spLocks noChangeArrowheads="1"/>
          </p:cNvSpPr>
          <p:nvPr/>
        </p:nvSpPr>
        <p:spPr bwMode="auto">
          <a:xfrm>
            <a:off x="850900" y="5056188"/>
            <a:ext cx="2847975" cy="1679575"/>
          </a:xfrm>
          <a:prstGeom prst="rect">
            <a:avLst/>
          </a:prstGeom>
          <a:noFill/>
          <a:ln w="9525">
            <a:noFill/>
            <a:miter lim="800000"/>
            <a:headEnd/>
            <a:tailEnd/>
          </a:ln>
        </p:spPr>
        <p:txBody>
          <a:bodyPr lIns="92075" tIns="46038" rIns="92075" bIns="46038"/>
          <a:lstStyle/>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kumimoji="0" lang="en-US" sz="1400" b="0" i="0" u="none" strike="noStrike" kern="0" cap="none" spc="0" normalizeH="0" baseline="0" noProof="0" dirty="0" smtClean="0">
                <a:ln>
                  <a:noFill/>
                </a:ln>
                <a:solidFill>
                  <a:srgbClr val="FFFFFF"/>
                </a:solidFill>
                <a:effectLst/>
                <a:uLnTx/>
                <a:uFillTx/>
              </a:rPr>
              <a:t>Long running reports</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lang="en-US" sz="1400" b="0" kern="0" dirty="0" smtClean="0">
                <a:solidFill>
                  <a:srgbClr val="FFFFFF"/>
                </a:solidFill>
              </a:rPr>
              <a:t>Heavy Analytical Content</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kumimoji="0" lang="en-US" sz="1400" b="0" i="0" u="none" strike="noStrike" kern="0" cap="none" spc="0" normalizeH="0" baseline="0" noProof="0" dirty="0" smtClean="0">
                <a:ln>
                  <a:noFill/>
                </a:ln>
                <a:solidFill>
                  <a:srgbClr val="FFFFFF"/>
                </a:solidFill>
                <a:effectLst/>
                <a:uLnTx/>
                <a:uFillTx/>
              </a:rPr>
              <a:t>Investigative</a:t>
            </a:r>
            <a:r>
              <a:rPr kumimoji="0" lang="en-US" sz="1400" b="0" i="0" u="none" strike="noStrike" kern="0" cap="none" spc="0" normalizeH="0" noProof="0" dirty="0" smtClean="0">
                <a:ln>
                  <a:noFill/>
                </a:ln>
                <a:solidFill>
                  <a:srgbClr val="FFFFFF"/>
                </a:solidFill>
                <a:effectLst/>
                <a:uLnTx/>
                <a:uFillTx/>
              </a:rPr>
              <a:t> querying</a:t>
            </a:r>
            <a:endParaRPr kumimoji="0" lang="en-US" sz="1400" b="0" i="0" u="none" strike="noStrike" kern="0" cap="none" spc="0" normalizeH="0" baseline="0" noProof="0" dirty="0" smtClean="0">
              <a:ln>
                <a:noFill/>
              </a:ln>
              <a:solidFill>
                <a:srgbClr val="FFFFFF"/>
              </a:solidFill>
              <a:effectLst/>
              <a:uLnTx/>
              <a:uFillTx/>
            </a:endParaRPr>
          </a:p>
        </p:txBody>
      </p:sp>
      <p:grpSp>
        <p:nvGrpSpPr>
          <p:cNvPr id="123" name="Group 60"/>
          <p:cNvGrpSpPr>
            <a:grpSpLocks/>
          </p:cNvGrpSpPr>
          <p:nvPr/>
        </p:nvGrpSpPr>
        <p:grpSpPr bwMode="auto">
          <a:xfrm>
            <a:off x="5164138" y="4367213"/>
            <a:ext cx="1243012" cy="731837"/>
            <a:chOff x="5114925" y="2774950"/>
            <a:chExt cx="1241880" cy="731838"/>
          </a:xfrm>
        </p:grpSpPr>
        <p:sp>
          <p:nvSpPr>
            <p:cNvPr id="126" name="Right Arrow 61"/>
            <p:cNvSpPr>
              <a:spLocks noChangeArrowheads="1"/>
            </p:cNvSpPr>
            <p:nvPr/>
          </p:nvSpPr>
          <p:spPr bwMode="auto">
            <a:xfrm rot="10800000" flipV="1">
              <a:off x="5114925" y="2774950"/>
              <a:ext cx="1116013" cy="731838"/>
            </a:xfrm>
            <a:prstGeom prst="rightArrow">
              <a:avLst>
                <a:gd name="adj1" fmla="val 50000"/>
                <a:gd name="adj2" fmla="val 49998"/>
              </a:avLst>
            </a:prstGeom>
            <a:solidFill>
              <a:srgbClr val="A7B1A5"/>
            </a:solidFill>
            <a:ln w="9525" algn="ctr">
              <a:noFill/>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27" name="Group 36"/>
            <p:cNvGrpSpPr>
              <a:grpSpLocks/>
            </p:cNvGrpSpPr>
            <p:nvPr/>
          </p:nvGrpSpPr>
          <p:grpSpPr bwMode="auto">
            <a:xfrm>
              <a:off x="5175705" y="2961142"/>
              <a:ext cx="1181100" cy="372610"/>
              <a:chOff x="2831320" y="4057137"/>
              <a:chExt cx="1181746" cy="372470"/>
            </a:xfrm>
          </p:grpSpPr>
          <p:sp>
            <p:nvSpPr>
              <p:cNvPr id="128" name="TextBox 29"/>
              <p:cNvSpPr txBox="1">
                <a:spLocks noChangeArrowheads="1"/>
              </p:cNvSpPr>
              <p:nvPr/>
            </p:nvSpPr>
            <p:spPr bwMode="auto">
              <a:xfrm>
                <a:off x="2831320" y="4057137"/>
                <a:ext cx="1085850" cy="24468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rgbClr val="FFFFFF"/>
                    </a:solidFill>
                    <a:effectLst/>
                    <a:uLnTx/>
                    <a:uFillTx/>
                  </a:rPr>
                  <a:t>10101000101</a:t>
                </a:r>
              </a:p>
            </p:txBody>
          </p:sp>
          <p:sp>
            <p:nvSpPr>
              <p:cNvPr id="129" name="TextBox 128"/>
              <p:cNvSpPr txBox="1"/>
              <p:nvPr/>
            </p:nvSpPr>
            <p:spPr>
              <a:xfrm>
                <a:off x="2926025" y="4191571"/>
                <a:ext cx="1087041" cy="23803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rPr>
                  <a:t>10101000101</a:t>
                </a:r>
              </a:p>
            </p:txBody>
          </p:sp>
        </p:grpSp>
      </p:grpSp>
      <p:grpSp>
        <p:nvGrpSpPr>
          <p:cNvPr id="132" name="Group 57"/>
          <p:cNvGrpSpPr>
            <a:grpSpLocks/>
          </p:cNvGrpSpPr>
          <p:nvPr/>
        </p:nvGrpSpPr>
        <p:grpSpPr bwMode="auto">
          <a:xfrm>
            <a:off x="2724150" y="2335213"/>
            <a:ext cx="1187450" cy="731837"/>
            <a:chOff x="2570163" y="2219325"/>
            <a:chExt cx="1187450" cy="731838"/>
          </a:xfrm>
        </p:grpSpPr>
        <p:sp>
          <p:nvSpPr>
            <p:cNvPr id="134" name="Right Arrow 133"/>
            <p:cNvSpPr/>
            <p:nvPr/>
          </p:nvSpPr>
          <p:spPr bwMode="auto">
            <a:xfrm>
              <a:off x="2640013" y="2219325"/>
              <a:ext cx="1117600" cy="731838"/>
            </a:xfrm>
            <a:prstGeom prst="rightArrow">
              <a:avLst>
                <a:gd name="adj1" fmla="val 50000"/>
                <a:gd name="adj2" fmla="val 50000"/>
              </a:avLst>
            </a:prstGeom>
            <a:solidFill>
              <a:srgbClr val="FFFFFF">
                <a:lumMod val="85000"/>
              </a:srgbClr>
            </a:solidFill>
            <a:ln w="9525" cap="flat" cmpd="sng" algn="ctr">
              <a:noFill/>
              <a:prstDash val="solid"/>
              <a:round/>
              <a:headEnd type="none" w="med" len="med"/>
              <a:tailEnd type="none" w="med" len="med"/>
            </a:ln>
            <a:effectLst/>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35" name="Group 24"/>
            <p:cNvGrpSpPr>
              <a:grpSpLocks/>
            </p:cNvGrpSpPr>
            <p:nvPr/>
          </p:nvGrpSpPr>
          <p:grpSpPr bwMode="auto">
            <a:xfrm>
              <a:off x="2570163" y="2406871"/>
              <a:ext cx="1181100" cy="396656"/>
              <a:chOff x="2831320" y="4057137"/>
              <a:chExt cx="1181746" cy="396556"/>
            </a:xfrm>
          </p:grpSpPr>
          <p:sp>
            <p:nvSpPr>
              <p:cNvPr id="136" name="TextBox 25"/>
              <p:cNvSpPr txBox="1">
                <a:spLocks noChangeArrowheads="1"/>
              </p:cNvSpPr>
              <p:nvPr/>
            </p:nvSpPr>
            <p:spPr bwMode="auto">
              <a:xfrm>
                <a:off x="2831320" y="4057137"/>
                <a:ext cx="1085850" cy="2616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rPr>
                  <a:t>10101000101</a:t>
                </a:r>
              </a:p>
            </p:txBody>
          </p:sp>
          <p:sp>
            <p:nvSpPr>
              <p:cNvPr id="137" name="TextBox 136"/>
              <p:cNvSpPr txBox="1"/>
              <p:nvPr/>
            </p:nvSpPr>
            <p:spPr>
              <a:xfrm>
                <a:off x="2926622" y="4191820"/>
                <a:ext cx="1086444" cy="261873"/>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10101000101</a:t>
                </a:r>
              </a:p>
            </p:txBody>
          </p:sp>
        </p:grpSp>
      </p:grpSp>
      <p:sp>
        <p:nvSpPr>
          <p:cNvPr id="138" name="Rectangle 577"/>
          <p:cNvSpPr>
            <a:spLocks noChangeArrowheads="1"/>
          </p:cNvSpPr>
          <p:nvPr/>
        </p:nvSpPr>
        <p:spPr bwMode="auto">
          <a:xfrm>
            <a:off x="850900" y="1719263"/>
            <a:ext cx="2427288" cy="1679575"/>
          </a:xfrm>
          <a:prstGeom prst="rect">
            <a:avLst/>
          </a:prstGeom>
          <a:noFill/>
          <a:ln w="9525">
            <a:noFill/>
            <a:miter lim="800000"/>
            <a:headEnd/>
            <a:tailEnd/>
          </a:ln>
        </p:spPr>
        <p:txBody>
          <a:bodyPr lIns="92075" tIns="46038" rIns="92075" bIns="46038"/>
          <a:lstStyle/>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pitchFamily="34" charset="0"/>
              <a:buChar char="•"/>
              <a:tabLst/>
              <a:defRPr/>
            </a:pPr>
            <a:r>
              <a:rPr kumimoji="0" lang="en-US" sz="1400" b="0" i="0" u="none" strike="noStrike" kern="0" cap="none" spc="0" normalizeH="0" baseline="0" noProof="0" dirty="0" smtClean="0">
                <a:ln>
                  <a:noFill/>
                </a:ln>
                <a:solidFill>
                  <a:srgbClr val="AEAEAE">
                    <a:lumMod val="50000"/>
                  </a:srgbClr>
                </a:solidFill>
                <a:effectLst/>
                <a:uLnTx/>
                <a:uFillTx/>
              </a:rPr>
              <a:t>CEO</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pitchFamily="34" charset="0"/>
              <a:buChar char="•"/>
              <a:tabLst/>
              <a:defRPr/>
            </a:pPr>
            <a:r>
              <a:rPr lang="en-US" sz="1400" b="0" kern="0" dirty="0" smtClean="0">
                <a:solidFill>
                  <a:srgbClr val="AEAEAE">
                    <a:lumMod val="50000"/>
                  </a:srgbClr>
                </a:solidFill>
              </a:rPr>
              <a:t>Strategy</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pitchFamily="34" charset="0"/>
              <a:buChar char="•"/>
              <a:tabLst/>
              <a:defRPr/>
            </a:pPr>
            <a:r>
              <a:rPr kumimoji="0" lang="en-US" sz="1400" b="0" i="0" u="none" strike="noStrike" kern="0" cap="none" spc="0" normalizeH="0" baseline="0" noProof="0" dirty="0" smtClean="0">
                <a:ln>
                  <a:noFill/>
                </a:ln>
                <a:solidFill>
                  <a:srgbClr val="AEAEAE">
                    <a:lumMod val="50000"/>
                  </a:srgbClr>
                </a:solidFill>
                <a:effectLst/>
                <a:uLnTx/>
                <a:uFillTx/>
              </a:rPr>
              <a:t>Finance</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pitchFamily="34" charset="0"/>
              <a:buChar char="•"/>
              <a:tabLst/>
              <a:defRPr/>
            </a:pPr>
            <a:r>
              <a:rPr lang="en-US" sz="1400" b="0" kern="0" dirty="0" smtClean="0">
                <a:solidFill>
                  <a:srgbClr val="AEAEAE">
                    <a:lumMod val="50000"/>
                  </a:srgbClr>
                </a:solidFill>
              </a:rPr>
              <a:t>Marketing</a:t>
            </a:r>
            <a:endParaRPr kumimoji="0" lang="en-US" sz="1400" b="0" i="0" u="none" strike="noStrike" kern="0" cap="none" spc="0" normalizeH="0" baseline="0" noProof="0" dirty="0">
              <a:ln>
                <a:noFill/>
              </a:ln>
              <a:solidFill>
                <a:srgbClr val="AEAEAE">
                  <a:lumMod val="50000"/>
                </a:srgbClr>
              </a:solidFill>
              <a:effectLst/>
              <a:uLnTx/>
              <a:uFillTx/>
            </a:endParaRPr>
          </a:p>
        </p:txBody>
      </p:sp>
      <p:sp>
        <p:nvSpPr>
          <p:cNvPr id="139" name="Rectangle 577"/>
          <p:cNvSpPr>
            <a:spLocks noChangeArrowheads="1"/>
          </p:cNvSpPr>
          <p:nvPr/>
        </p:nvSpPr>
        <p:spPr bwMode="auto">
          <a:xfrm>
            <a:off x="5788025" y="1719263"/>
            <a:ext cx="2624138" cy="1679575"/>
          </a:xfrm>
          <a:prstGeom prst="rect">
            <a:avLst/>
          </a:prstGeom>
          <a:noFill/>
          <a:ln w="9525">
            <a:noFill/>
            <a:miter lim="800000"/>
            <a:headEnd/>
            <a:tailEnd/>
          </a:ln>
        </p:spPr>
        <p:txBody>
          <a:bodyPr lIns="92075" tIns="46038" rIns="92075" bIns="46038"/>
          <a:lstStyle/>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kumimoji="0" lang="en-US" sz="1400" b="0" i="0" u="none" strike="noStrike" kern="0" cap="none" spc="0" normalizeH="0" baseline="0" noProof="0" dirty="0" smtClean="0">
                <a:ln>
                  <a:noFill/>
                </a:ln>
                <a:solidFill>
                  <a:srgbClr val="FFFFFF"/>
                </a:solidFill>
                <a:effectLst/>
                <a:uLnTx/>
                <a:uFillTx/>
              </a:rPr>
              <a:t>CRM Live Systems</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lang="en-US" sz="1400" b="0" kern="0" dirty="0" smtClean="0">
                <a:solidFill>
                  <a:srgbClr val="FFFFFF"/>
                </a:solidFill>
              </a:rPr>
              <a:t>Stock Tracking</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r>
              <a:rPr kumimoji="0" lang="en-US" sz="1400" b="0" i="0" u="none" strike="noStrike" kern="0" cap="none" spc="0" normalizeH="0" baseline="0" noProof="0" dirty="0" smtClean="0">
                <a:ln>
                  <a:noFill/>
                </a:ln>
                <a:solidFill>
                  <a:srgbClr val="FFFFFF"/>
                </a:solidFill>
                <a:effectLst/>
                <a:uLnTx/>
                <a:uFillTx/>
              </a:rPr>
              <a:t>Direct Business Impact</a:t>
            </a:r>
          </a:p>
          <a:p>
            <a:pPr marL="225425" marR="0" lvl="0" indent="-225425" algn="l" defTabSz="914400" eaLnBrk="1" fontAlgn="auto" latinLnBrk="0" hangingPunct="1">
              <a:lnSpc>
                <a:spcPct val="87000"/>
              </a:lnSpc>
              <a:spcBef>
                <a:spcPct val="20000"/>
              </a:spcBef>
              <a:spcAft>
                <a:spcPts val="0"/>
              </a:spcAft>
              <a:buClr>
                <a:srgbClr val="FF0000"/>
              </a:buClr>
              <a:buSzPct val="112000"/>
              <a:buFont typeface="Arial" charset="0"/>
              <a:buChar char="•"/>
              <a:tabLst/>
              <a:defRPr/>
            </a:pPr>
            <a:endParaRPr kumimoji="0" lang="en-US" sz="1400" b="0" i="0" u="none" strike="noStrike" kern="0" cap="none" spc="0" normalizeH="0" baseline="0" noProof="0" dirty="0" smtClean="0">
              <a:ln>
                <a:noFill/>
              </a:ln>
              <a:solidFill>
                <a:srgbClr val="FFFFFF"/>
              </a:solidFill>
              <a:effectLst/>
              <a:uLnTx/>
              <a:uFillTx/>
            </a:endParaRPr>
          </a:p>
        </p:txBody>
      </p:sp>
      <p:cxnSp>
        <p:nvCxnSpPr>
          <p:cNvPr id="140" name="Shape 69"/>
          <p:cNvCxnSpPr>
            <a:cxnSpLocks noChangeShapeType="1"/>
            <a:stCxn id="85" idx="2"/>
            <a:endCxn id="87" idx="2"/>
          </p:cNvCxnSpPr>
          <p:nvPr/>
        </p:nvCxnSpPr>
        <p:spPr bwMode="auto">
          <a:xfrm rot="10800000">
            <a:off x="2127250" y="2884488"/>
            <a:ext cx="1533525" cy="814387"/>
          </a:xfrm>
          <a:prstGeom prst="bentConnector2">
            <a:avLst/>
          </a:prstGeom>
          <a:noFill/>
          <a:ln w="28575" algn="ctr">
            <a:solidFill>
              <a:srgbClr val="FD0000"/>
            </a:solidFill>
            <a:prstDash val="sysDot"/>
            <a:round/>
            <a:headEnd/>
            <a:tailEnd type="arrow" w="med" len="med"/>
          </a:ln>
        </p:spPr>
      </p:cxnSp>
      <p:cxnSp>
        <p:nvCxnSpPr>
          <p:cNvPr id="141" name="Shape 72"/>
          <p:cNvCxnSpPr>
            <a:cxnSpLocks noChangeShapeType="1"/>
            <a:stCxn id="85" idx="2"/>
            <a:endCxn id="102" idx="0"/>
          </p:cNvCxnSpPr>
          <p:nvPr/>
        </p:nvCxnSpPr>
        <p:spPr bwMode="auto">
          <a:xfrm rot="10800000" flipV="1">
            <a:off x="2127250" y="3698875"/>
            <a:ext cx="1533525" cy="850900"/>
          </a:xfrm>
          <a:prstGeom prst="bentConnector2">
            <a:avLst/>
          </a:prstGeom>
          <a:noFill/>
          <a:ln w="28575" algn="ctr">
            <a:solidFill>
              <a:srgbClr val="FD0000"/>
            </a:solidFill>
            <a:prstDash val="sysDot"/>
            <a:round/>
            <a:headEnd/>
            <a:tailEnd type="arrow" w="med" len="med"/>
          </a:ln>
        </p:spPr>
      </p:cxnSp>
      <p:grpSp>
        <p:nvGrpSpPr>
          <p:cNvPr id="142" name="Group 58"/>
          <p:cNvGrpSpPr>
            <a:grpSpLocks/>
          </p:cNvGrpSpPr>
          <p:nvPr/>
        </p:nvGrpSpPr>
        <p:grpSpPr bwMode="auto">
          <a:xfrm>
            <a:off x="1658938" y="3265488"/>
            <a:ext cx="914400" cy="914400"/>
            <a:chOff x="1185863" y="3419475"/>
            <a:chExt cx="914400" cy="914400"/>
          </a:xfrm>
        </p:grpSpPr>
        <p:sp>
          <p:nvSpPr>
            <p:cNvPr id="143" name="Oval 53"/>
            <p:cNvSpPr>
              <a:spLocks noChangeArrowheads="1"/>
            </p:cNvSpPr>
            <p:nvPr/>
          </p:nvSpPr>
          <p:spPr bwMode="auto">
            <a:xfrm>
              <a:off x="1185863" y="3419475"/>
              <a:ext cx="914400" cy="914400"/>
            </a:xfrm>
            <a:prstGeom prst="ellipse">
              <a:avLst/>
            </a:prstGeom>
            <a:solidFill>
              <a:srgbClr val="FFFFFF"/>
            </a:solidFill>
            <a:ln w="28575" algn="ctr">
              <a:solidFill>
                <a:srgbClr val="FD0000"/>
              </a:solidFill>
              <a:prstDash val="sysDot"/>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44" name="Picture 54" descr="Reporting.bmp"/>
            <p:cNvPicPr>
              <a:picLocks noChangeAspect="1"/>
            </p:cNvPicPr>
            <p:nvPr/>
          </p:nvPicPr>
          <p:blipFill>
            <a:blip r:embed="rId2" cstate="print"/>
            <a:srcRect/>
            <a:stretch>
              <a:fillRect/>
            </a:stretch>
          </p:blipFill>
          <p:spPr bwMode="auto">
            <a:xfrm>
              <a:off x="1389063" y="3508375"/>
              <a:ext cx="569912" cy="698500"/>
            </a:xfrm>
            <a:prstGeom prst="rect">
              <a:avLst/>
            </a:prstGeom>
            <a:noFill/>
            <a:ln w="9525">
              <a:noFill/>
              <a:miter lim="800000"/>
              <a:headEnd/>
              <a:tailEnd/>
            </a:ln>
          </p:spPr>
        </p:pic>
      </p:grpSp>
      <p:cxnSp>
        <p:nvCxnSpPr>
          <p:cNvPr id="145" name="Shape 74"/>
          <p:cNvCxnSpPr>
            <a:cxnSpLocks noChangeShapeType="1"/>
            <a:stCxn id="85" idx="0"/>
            <a:endCxn id="87" idx="3"/>
          </p:cNvCxnSpPr>
          <p:nvPr/>
        </p:nvCxnSpPr>
        <p:spPr bwMode="auto">
          <a:xfrm rot="16200000" flipV="1">
            <a:off x="3652837" y="1862138"/>
            <a:ext cx="676275" cy="1168400"/>
          </a:xfrm>
          <a:prstGeom prst="bentConnector2">
            <a:avLst/>
          </a:prstGeom>
          <a:noFill/>
          <a:ln w="28575" algn="ctr">
            <a:solidFill>
              <a:srgbClr val="FD0000"/>
            </a:solidFill>
            <a:prstDash val="sysDot"/>
            <a:round/>
            <a:headEnd/>
            <a:tailEnd type="arrow" w="med" len="med"/>
          </a:ln>
        </p:spPr>
      </p:cxnSp>
      <p:cxnSp>
        <p:nvCxnSpPr>
          <p:cNvPr id="146" name="Shape 76"/>
          <p:cNvCxnSpPr>
            <a:cxnSpLocks noChangeShapeType="1"/>
            <a:stCxn id="85" idx="0"/>
            <a:endCxn id="89" idx="1"/>
          </p:cNvCxnSpPr>
          <p:nvPr/>
        </p:nvCxnSpPr>
        <p:spPr bwMode="auto">
          <a:xfrm rot="5400000" flipH="1" flipV="1">
            <a:off x="4796631" y="1886744"/>
            <a:ext cx="676275" cy="1119188"/>
          </a:xfrm>
          <a:prstGeom prst="bentConnector2">
            <a:avLst/>
          </a:prstGeom>
          <a:noFill/>
          <a:ln w="28575" algn="ctr">
            <a:solidFill>
              <a:srgbClr val="FD0000"/>
            </a:solidFill>
            <a:prstDash val="sysDot"/>
            <a:round/>
            <a:headEnd/>
            <a:tailEnd type="arrow" w="med" len="med"/>
          </a:ln>
        </p:spPr>
      </p:cxnSp>
      <p:grpSp>
        <p:nvGrpSpPr>
          <p:cNvPr id="147" name="Group 102"/>
          <p:cNvGrpSpPr>
            <a:grpSpLocks/>
          </p:cNvGrpSpPr>
          <p:nvPr/>
        </p:nvGrpSpPr>
        <p:grpSpPr bwMode="auto">
          <a:xfrm>
            <a:off x="4116388" y="1293813"/>
            <a:ext cx="914400" cy="914400"/>
            <a:chOff x="3956050" y="1546225"/>
            <a:chExt cx="914400" cy="914400"/>
          </a:xfrm>
        </p:grpSpPr>
        <p:sp>
          <p:nvSpPr>
            <p:cNvPr id="148" name="Oval 38"/>
            <p:cNvSpPr>
              <a:spLocks noChangeArrowheads="1"/>
            </p:cNvSpPr>
            <p:nvPr/>
          </p:nvSpPr>
          <p:spPr bwMode="auto">
            <a:xfrm>
              <a:off x="3956050" y="1546225"/>
              <a:ext cx="914400" cy="914400"/>
            </a:xfrm>
            <a:prstGeom prst="ellipse">
              <a:avLst/>
            </a:prstGeom>
            <a:solidFill>
              <a:srgbClr val="FFFFFF"/>
            </a:solidFill>
            <a:ln w="28575" algn="ctr">
              <a:solidFill>
                <a:srgbClr val="FD0000"/>
              </a:solidFill>
              <a:prstDash val="sysDot"/>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49" name="Picture 39" descr="Reporting.bmp"/>
            <p:cNvPicPr>
              <a:picLocks noChangeAspect="1"/>
            </p:cNvPicPr>
            <p:nvPr/>
          </p:nvPicPr>
          <p:blipFill>
            <a:blip r:embed="rId2" cstate="print"/>
            <a:srcRect/>
            <a:stretch>
              <a:fillRect/>
            </a:stretch>
          </p:blipFill>
          <p:spPr bwMode="auto">
            <a:xfrm>
              <a:off x="4159250" y="1633538"/>
              <a:ext cx="569913" cy="698500"/>
            </a:xfrm>
            <a:prstGeom prst="rect">
              <a:avLst/>
            </a:prstGeom>
            <a:noFill/>
            <a:ln w="9525">
              <a:noFill/>
              <a:miter lim="800000"/>
              <a:headEnd/>
              <a:tailEnd/>
            </a:ln>
          </p:spPr>
        </p:pic>
      </p:grpSp>
      <p:cxnSp>
        <p:nvCxnSpPr>
          <p:cNvPr id="150" name="Shape 78"/>
          <p:cNvCxnSpPr>
            <a:cxnSpLocks noChangeShapeType="1"/>
            <a:stCxn id="85" idx="6"/>
            <a:endCxn id="89" idx="2"/>
          </p:cNvCxnSpPr>
          <p:nvPr/>
        </p:nvCxnSpPr>
        <p:spPr bwMode="auto">
          <a:xfrm flipV="1">
            <a:off x="5489575" y="2884488"/>
            <a:ext cx="1485900" cy="814387"/>
          </a:xfrm>
          <a:prstGeom prst="bentConnector2">
            <a:avLst/>
          </a:prstGeom>
          <a:noFill/>
          <a:ln w="28575" algn="ctr">
            <a:solidFill>
              <a:srgbClr val="FD0000"/>
            </a:solidFill>
            <a:prstDash val="sysDot"/>
            <a:round/>
            <a:headEnd/>
            <a:tailEnd type="arrow" w="med" len="med"/>
          </a:ln>
        </p:spPr>
      </p:cxnSp>
      <p:cxnSp>
        <p:nvCxnSpPr>
          <p:cNvPr id="151" name="Shape 80"/>
          <p:cNvCxnSpPr>
            <a:cxnSpLocks noChangeShapeType="1"/>
            <a:stCxn id="85" idx="6"/>
            <a:endCxn id="90" idx="0"/>
          </p:cNvCxnSpPr>
          <p:nvPr/>
        </p:nvCxnSpPr>
        <p:spPr bwMode="auto">
          <a:xfrm>
            <a:off x="5489575" y="3698875"/>
            <a:ext cx="1485900" cy="850900"/>
          </a:xfrm>
          <a:prstGeom prst="bentConnector2">
            <a:avLst/>
          </a:prstGeom>
          <a:noFill/>
          <a:ln w="28575" algn="ctr">
            <a:solidFill>
              <a:srgbClr val="FD0000"/>
            </a:solidFill>
            <a:prstDash val="sysDot"/>
            <a:round/>
            <a:headEnd/>
            <a:tailEnd type="arrow" w="med" len="med"/>
          </a:ln>
        </p:spPr>
      </p:cxnSp>
      <p:grpSp>
        <p:nvGrpSpPr>
          <p:cNvPr id="152" name="Group 113"/>
          <p:cNvGrpSpPr>
            <a:grpSpLocks/>
          </p:cNvGrpSpPr>
          <p:nvPr/>
        </p:nvGrpSpPr>
        <p:grpSpPr bwMode="auto">
          <a:xfrm>
            <a:off x="6519863" y="3265488"/>
            <a:ext cx="914400" cy="914400"/>
            <a:chOff x="7025764" y="3061879"/>
            <a:chExt cx="914400" cy="914400"/>
          </a:xfrm>
        </p:grpSpPr>
        <p:sp>
          <p:nvSpPr>
            <p:cNvPr id="153" name="Oval 43"/>
            <p:cNvSpPr>
              <a:spLocks noChangeArrowheads="1"/>
            </p:cNvSpPr>
            <p:nvPr/>
          </p:nvSpPr>
          <p:spPr bwMode="auto">
            <a:xfrm>
              <a:off x="7025764" y="3061879"/>
              <a:ext cx="914400" cy="914400"/>
            </a:xfrm>
            <a:prstGeom prst="ellipse">
              <a:avLst/>
            </a:prstGeom>
            <a:solidFill>
              <a:srgbClr val="FFFFFF"/>
            </a:solidFill>
            <a:ln w="28575" algn="ctr">
              <a:solidFill>
                <a:srgbClr val="FD0000"/>
              </a:solidFill>
              <a:prstDash val="sysDot"/>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54" name="Picture 44" descr="Reporting.bmp"/>
            <p:cNvPicPr>
              <a:picLocks noChangeAspect="1"/>
            </p:cNvPicPr>
            <p:nvPr/>
          </p:nvPicPr>
          <p:blipFill>
            <a:blip r:embed="rId2" cstate="print"/>
            <a:srcRect/>
            <a:stretch>
              <a:fillRect/>
            </a:stretch>
          </p:blipFill>
          <p:spPr bwMode="auto">
            <a:xfrm>
              <a:off x="7214451" y="3155994"/>
              <a:ext cx="569913" cy="698500"/>
            </a:xfrm>
            <a:prstGeom prst="rect">
              <a:avLst/>
            </a:prstGeom>
            <a:noFill/>
            <a:ln w="9525">
              <a:noFill/>
              <a:miter lim="800000"/>
              <a:headEnd/>
              <a:tailEnd/>
            </a:ln>
          </p:spPr>
        </p:pic>
      </p:grpSp>
      <p:cxnSp>
        <p:nvCxnSpPr>
          <p:cNvPr id="155" name="Shape 82"/>
          <p:cNvCxnSpPr>
            <a:cxnSpLocks noChangeShapeType="1"/>
            <a:stCxn id="85" idx="4"/>
            <a:endCxn id="90" idx="1"/>
          </p:cNvCxnSpPr>
          <p:nvPr/>
        </p:nvCxnSpPr>
        <p:spPr bwMode="auto">
          <a:xfrm rot="16200000" flipH="1">
            <a:off x="4777581" y="4410869"/>
            <a:ext cx="714375" cy="1119188"/>
          </a:xfrm>
          <a:prstGeom prst="bentConnector2">
            <a:avLst/>
          </a:prstGeom>
          <a:noFill/>
          <a:ln w="28575" algn="ctr">
            <a:solidFill>
              <a:srgbClr val="FD0000"/>
            </a:solidFill>
            <a:prstDash val="sysDot"/>
            <a:round/>
            <a:headEnd/>
            <a:tailEnd type="arrow" w="med" len="med"/>
          </a:ln>
        </p:spPr>
      </p:cxnSp>
      <p:cxnSp>
        <p:nvCxnSpPr>
          <p:cNvPr id="156" name="Shape 84"/>
          <p:cNvCxnSpPr>
            <a:cxnSpLocks noChangeShapeType="1"/>
            <a:stCxn id="85" idx="4"/>
            <a:endCxn id="102" idx="3"/>
          </p:cNvCxnSpPr>
          <p:nvPr/>
        </p:nvCxnSpPr>
        <p:spPr bwMode="auto">
          <a:xfrm rot="5400000">
            <a:off x="3633787" y="4386263"/>
            <a:ext cx="714375" cy="1168400"/>
          </a:xfrm>
          <a:prstGeom prst="bentConnector2">
            <a:avLst/>
          </a:prstGeom>
          <a:noFill/>
          <a:ln w="28575" algn="ctr">
            <a:solidFill>
              <a:srgbClr val="FD0000"/>
            </a:solidFill>
            <a:prstDash val="sysDot"/>
            <a:round/>
            <a:headEnd/>
            <a:tailEnd type="arrow" w="med" len="med"/>
          </a:ln>
        </p:spPr>
      </p:cxnSp>
      <p:grpSp>
        <p:nvGrpSpPr>
          <p:cNvPr id="157" name="Group 85"/>
          <p:cNvGrpSpPr>
            <a:grpSpLocks/>
          </p:cNvGrpSpPr>
          <p:nvPr/>
        </p:nvGrpSpPr>
        <p:grpSpPr bwMode="auto">
          <a:xfrm>
            <a:off x="4116388" y="5187950"/>
            <a:ext cx="914400" cy="914400"/>
            <a:chOff x="4060825" y="5086350"/>
            <a:chExt cx="914400" cy="914400"/>
          </a:xfrm>
        </p:grpSpPr>
        <p:sp>
          <p:nvSpPr>
            <p:cNvPr id="158" name="Oval 43"/>
            <p:cNvSpPr>
              <a:spLocks noChangeArrowheads="1"/>
            </p:cNvSpPr>
            <p:nvPr/>
          </p:nvSpPr>
          <p:spPr bwMode="auto">
            <a:xfrm>
              <a:off x="4060825" y="5086350"/>
              <a:ext cx="914400" cy="914400"/>
            </a:xfrm>
            <a:prstGeom prst="ellipse">
              <a:avLst/>
            </a:prstGeom>
            <a:solidFill>
              <a:srgbClr val="FFFFFF"/>
            </a:solidFill>
            <a:ln w="28575" algn="ctr">
              <a:solidFill>
                <a:srgbClr val="FD0000"/>
              </a:solidFill>
              <a:prstDash val="sysDot"/>
              <a:round/>
              <a:headEnd/>
              <a:tailEnd/>
            </a:ln>
          </p:spPr>
          <p:txBody>
            <a:bodyPr lIns="92075" tIns="46038" rIns="92075" bIns="46038">
              <a:spAutoFit/>
            </a:bodyPr>
            <a:lstStyle/>
            <a:p>
              <a:pPr marL="119063" marR="0" lvl="0" indent="-119063"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59" name="Picture 44" descr="Reporting.bmp"/>
            <p:cNvPicPr>
              <a:picLocks noChangeAspect="1"/>
            </p:cNvPicPr>
            <p:nvPr/>
          </p:nvPicPr>
          <p:blipFill>
            <a:blip r:embed="rId2" cstate="print"/>
            <a:srcRect/>
            <a:stretch>
              <a:fillRect/>
            </a:stretch>
          </p:blipFill>
          <p:spPr bwMode="auto">
            <a:xfrm>
              <a:off x="4246563" y="5180013"/>
              <a:ext cx="569912" cy="698500"/>
            </a:xfrm>
            <a:prstGeom prst="rect">
              <a:avLst/>
            </a:prstGeom>
            <a:noFill/>
            <a:ln w="9525">
              <a:noFill/>
              <a:miter lim="800000"/>
              <a:headEnd/>
              <a:tailEnd/>
            </a:ln>
          </p:spPr>
        </p:pic>
      </p:grpSp>
      <p:sp>
        <p:nvSpPr>
          <p:cNvPr id="160" name="TextBox 159"/>
          <p:cNvSpPr txBox="1"/>
          <p:nvPr/>
        </p:nvSpPr>
        <p:spPr>
          <a:xfrm>
            <a:off x="5487705" y="2867025"/>
            <a:ext cx="1077474" cy="480131"/>
          </a:xfrm>
          <a:prstGeom prst="rect">
            <a:avLst/>
          </a:prstGeom>
          <a:noFill/>
        </p:spPr>
        <p:txBody>
          <a:bodyPr wrap="none" rtlCol="0">
            <a:spAutoFit/>
          </a:bodyPr>
          <a:lstStyle/>
          <a:p>
            <a:r>
              <a:rPr lang="en-US" sz="1400" dirty="0" smtClean="0">
                <a:solidFill>
                  <a:srgbClr val="FF0000"/>
                </a:solidFill>
              </a:rPr>
              <a:t>Real Time </a:t>
            </a:r>
            <a:br>
              <a:rPr lang="en-US" sz="1400" dirty="0" smtClean="0">
                <a:solidFill>
                  <a:srgbClr val="FF0000"/>
                </a:solidFill>
              </a:rPr>
            </a:br>
            <a:r>
              <a:rPr lang="en-US" sz="1400" dirty="0" smtClean="0">
                <a:solidFill>
                  <a:srgbClr val="FF0000"/>
                </a:solidFill>
              </a:rPr>
              <a:t>Feeds</a:t>
            </a:r>
            <a:endParaRPr lang="en-US" sz="1400" dirty="0">
              <a:solidFill>
                <a:srgbClr val="FF0000"/>
              </a:solidFill>
            </a:endParaRPr>
          </a:p>
        </p:txBody>
      </p:sp>
      <p:sp>
        <p:nvSpPr>
          <p:cNvPr id="161" name="TextBox 160"/>
          <p:cNvSpPr txBox="1"/>
          <p:nvPr/>
        </p:nvSpPr>
        <p:spPr>
          <a:xfrm>
            <a:off x="5465599" y="4295775"/>
            <a:ext cx="1216936" cy="286232"/>
          </a:xfrm>
          <a:prstGeom prst="rect">
            <a:avLst/>
          </a:prstGeom>
          <a:noFill/>
        </p:spPr>
        <p:txBody>
          <a:bodyPr wrap="none" rtlCol="0">
            <a:spAutoFit/>
          </a:bodyPr>
          <a:lstStyle/>
          <a:p>
            <a:r>
              <a:rPr lang="en-US" sz="1400" dirty="0" smtClean="0">
                <a:solidFill>
                  <a:srgbClr val="FF0000"/>
                </a:solidFill>
              </a:rPr>
              <a:t>Write-Backs</a:t>
            </a:r>
            <a:endParaRPr lang="en-US" sz="14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 Mixed Workload</a:t>
            </a:r>
            <a:br>
              <a:rPr lang="en-US" dirty="0" smtClean="0">
                <a:solidFill>
                  <a:srgbClr val="000000"/>
                </a:solidFill>
              </a:rPr>
            </a:br>
            <a:r>
              <a:rPr lang="en-US" sz="2000" dirty="0" smtClean="0">
                <a:solidFill>
                  <a:srgbClr val="FF0000"/>
                </a:solidFill>
              </a:rPr>
              <a:t>Major Changes for </a:t>
            </a:r>
            <a:r>
              <a:rPr lang="en-US" sz="2000" dirty="0" smtClean="0">
                <a:solidFill>
                  <a:srgbClr val="FF0000"/>
                </a:solidFill>
              </a:rPr>
              <a:t>You</a:t>
            </a:r>
            <a:endParaRPr lang="en-US" dirty="0"/>
          </a:p>
        </p:txBody>
      </p:sp>
      <p:sp>
        <p:nvSpPr>
          <p:cNvPr id="3" name="Content Placeholder 2"/>
          <p:cNvSpPr>
            <a:spLocks noGrp="1"/>
          </p:cNvSpPr>
          <p:nvPr>
            <p:ph sz="half" idx="1"/>
          </p:nvPr>
        </p:nvSpPr>
        <p:spPr/>
        <p:txBody>
          <a:bodyPr/>
          <a:lstStyle/>
          <a:p>
            <a:pPr>
              <a:buNone/>
            </a:pPr>
            <a:r>
              <a:rPr lang="en-US" dirty="0" smtClean="0"/>
              <a:t>Changed Workload</a:t>
            </a:r>
          </a:p>
          <a:p>
            <a:r>
              <a:rPr lang="en-US" dirty="0" smtClean="0"/>
              <a:t>More concurrent users</a:t>
            </a:r>
          </a:p>
          <a:p>
            <a:r>
              <a:rPr lang="en-US" dirty="0" smtClean="0"/>
              <a:t>Continuous </a:t>
            </a:r>
            <a:r>
              <a:rPr lang="en-US" dirty="0" smtClean="0"/>
              <a:t>d</a:t>
            </a:r>
            <a:r>
              <a:rPr lang="en-US" dirty="0" smtClean="0"/>
              <a:t>ata loads</a:t>
            </a:r>
          </a:p>
          <a:p>
            <a:r>
              <a:rPr lang="en-US" dirty="0" smtClean="0"/>
              <a:t>High priority, must run now queries</a:t>
            </a:r>
          </a:p>
          <a:p>
            <a:r>
              <a:rPr lang="en-US" dirty="0" smtClean="0"/>
              <a:t>Larger data volumes</a:t>
            </a:r>
            <a:endParaRPr lang="en-US" dirty="0"/>
          </a:p>
        </p:txBody>
      </p:sp>
      <p:sp>
        <p:nvSpPr>
          <p:cNvPr id="4" name="Content Placeholder 3"/>
          <p:cNvSpPr>
            <a:spLocks noGrp="1"/>
          </p:cNvSpPr>
          <p:nvPr>
            <p:ph sz="half" idx="2"/>
          </p:nvPr>
        </p:nvSpPr>
        <p:spPr/>
        <p:txBody>
          <a:bodyPr/>
          <a:lstStyle/>
          <a:p>
            <a:pPr>
              <a:buNone/>
            </a:pPr>
            <a:r>
              <a:rPr lang="en-US" dirty="0" smtClean="0"/>
              <a:t>Changed Focus</a:t>
            </a:r>
          </a:p>
          <a:p>
            <a:r>
              <a:rPr lang="en-US" dirty="0" smtClean="0"/>
              <a:t>Focus on Workload Management</a:t>
            </a:r>
          </a:p>
          <a:p>
            <a:r>
              <a:rPr lang="en-US" dirty="0" smtClean="0"/>
              <a:t>Focus on Resource Management</a:t>
            </a:r>
          </a:p>
          <a:p>
            <a:r>
              <a:rPr lang="en-US" dirty="0" smtClean="0"/>
              <a:t>De-emphasize single statement tuning</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96150" y="685800"/>
            <a:ext cx="1847850" cy="2028825"/>
          </a:xfrm>
          <a:prstGeom prst="rect">
            <a:avLst/>
          </a:prstGeom>
          <a:solidFill>
            <a:srgbClr val="B8B8B8"/>
          </a:solidFill>
          <a:ln w="12700" algn="ctr">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18435" name="Picture 3" descr="Right Red"/>
          <p:cNvPicPr>
            <a:picLocks noChangeAspect="1" noChangeArrowheads="1"/>
          </p:cNvPicPr>
          <p:nvPr/>
        </p:nvPicPr>
        <p:blipFill>
          <a:blip r:embed="rId3" cstate="print"/>
          <a:srcRect/>
          <a:stretch>
            <a:fillRect/>
          </a:stretch>
        </p:blipFill>
        <p:spPr bwMode="auto">
          <a:xfrm>
            <a:off x="7248525" y="0"/>
            <a:ext cx="1895475" cy="685800"/>
          </a:xfrm>
          <a:prstGeom prst="rect">
            <a:avLst/>
          </a:prstGeom>
          <a:noFill/>
          <a:ln w="9525">
            <a:noFill/>
            <a:miter lim="800000"/>
            <a:headEnd/>
            <a:tailEnd/>
          </a:ln>
        </p:spPr>
      </p:pic>
      <p:sp>
        <p:nvSpPr>
          <p:cNvPr id="18436" name="Text Box 4"/>
          <p:cNvSpPr txBox="1">
            <a:spLocks noChangeArrowheads="1"/>
          </p:cNvSpPr>
          <p:nvPr/>
        </p:nvSpPr>
        <p:spPr bwMode="auto">
          <a:xfrm>
            <a:off x="333375" y="2387746"/>
            <a:ext cx="7572375" cy="1831784"/>
          </a:xfrm>
          <a:prstGeom prst="rect">
            <a:avLst/>
          </a:prstGeom>
          <a:noFill/>
          <a:ln w="9525">
            <a:noFill/>
            <a:round/>
            <a:headEnd/>
            <a:tailEnd/>
          </a:ln>
        </p:spPr>
        <p:txBody>
          <a:bodyPr wrap="square" lIns="0" tIns="0" rIns="0" bIns="0">
            <a:spAutoFit/>
          </a:bodyPr>
          <a:lstStyle/>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t>Planning for Workload </a:t>
            </a:r>
            <a:br>
              <a:rPr lang="en-US" sz="3200" dirty="0" smtClean="0"/>
            </a:br>
            <a:r>
              <a:rPr lang="en-US" sz="3200" dirty="0" smtClean="0"/>
              <a:t>Management</a:t>
            </a:r>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smtClean="0"/>
          </a:p>
          <a:p>
            <a:pPr algn="l" defTabSz="457200">
              <a:lnSpc>
                <a:spcPct val="93000"/>
              </a:lnSpc>
              <a:spcBef>
                <a:spcPct val="0"/>
              </a:spcBef>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FF0000"/>
                </a:solidFill>
              </a:rPr>
              <a:t>Getting Ready</a:t>
            </a:r>
            <a:endParaRPr lang="en-US" sz="3200" dirty="0" smtClean="0">
              <a:solidFill>
                <a:srgbClr val="FF0000"/>
              </a:solidFill>
            </a:endParaRPr>
          </a:p>
        </p:txBody>
      </p:sp>
      <p:pic>
        <p:nvPicPr>
          <p:cNvPr id="18437" name="Picture 5"/>
          <p:cNvPicPr>
            <a:picLocks noChangeAspect="1" noChangeArrowheads="1"/>
          </p:cNvPicPr>
          <p:nvPr/>
        </p:nvPicPr>
        <p:blipFill>
          <a:blip r:embed="rId4" cstate="print"/>
          <a:srcRect r="3826"/>
          <a:stretch>
            <a:fillRect/>
          </a:stretch>
        </p:blipFill>
        <p:spPr bwMode="auto">
          <a:xfrm>
            <a:off x="7247107" y="666345"/>
            <a:ext cx="1896894" cy="2130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079159" y="2026508"/>
            <a:ext cx="6862118" cy="394592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2" name="Title 1"/>
          <p:cNvSpPr>
            <a:spLocks noGrp="1"/>
          </p:cNvSpPr>
          <p:nvPr>
            <p:ph type="title"/>
          </p:nvPr>
        </p:nvSpPr>
        <p:spPr/>
        <p:txBody>
          <a:bodyPr/>
          <a:lstStyle/>
          <a:p>
            <a:r>
              <a:rPr lang="en-US" dirty="0" smtClean="0"/>
              <a:t>Workload Management for DW</a:t>
            </a:r>
            <a:br>
              <a:rPr lang="en-US" dirty="0" smtClean="0"/>
            </a:br>
            <a:r>
              <a:rPr lang="en-US" sz="2000" dirty="0" smtClean="0">
                <a:solidFill>
                  <a:srgbClr val="FF0000"/>
                </a:solidFill>
              </a:rPr>
              <a:t>Three Main Components</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smtClean="0">
                <a:solidFill>
                  <a:srgbClr val="000000"/>
                </a:solidFill>
              </a:rPr>
              <a:t>© 2010 Oracle Corporation </a:t>
            </a:r>
            <a:endParaRPr lang="en-US">
              <a:solidFill>
                <a:srgbClr val="000000"/>
              </a:solidFill>
            </a:endParaRPr>
          </a:p>
        </p:txBody>
      </p:sp>
      <p:sp>
        <p:nvSpPr>
          <p:cNvPr id="5" name="Rectangle 4"/>
          <p:cNvSpPr/>
          <p:nvPr/>
        </p:nvSpPr>
        <p:spPr bwMode="auto">
          <a:xfrm>
            <a:off x="3179809" y="1940007"/>
            <a:ext cx="1441618" cy="407361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6" name="Rectangle 5"/>
          <p:cNvSpPr/>
          <p:nvPr/>
        </p:nvSpPr>
        <p:spPr bwMode="auto">
          <a:xfrm>
            <a:off x="4738820" y="1940007"/>
            <a:ext cx="1439558" cy="407361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7" name="Rectangle 6"/>
          <p:cNvSpPr/>
          <p:nvPr/>
        </p:nvSpPr>
        <p:spPr bwMode="auto">
          <a:xfrm>
            <a:off x="6297831" y="1940007"/>
            <a:ext cx="1445737" cy="407361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9" name="Rectangle 8"/>
          <p:cNvSpPr/>
          <p:nvPr/>
        </p:nvSpPr>
        <p:spPr bwMode="auto">
          <a:xfrm>
            <a:off x="3179808" y="1458092"/>
            <a:ext cx="1441618" cy="48603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10" name="Rectangle 9"/>
          <p:cNvSpPr/>
          <p:nvPr/>
        </p:nvSpPr>
        <p:spPr bwMode="auto">
          <a:xfrm>
            <a:off x="4740878" y="1458092"/>
            <a:ext cx="1439558" cy="48603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11" name="Rectangle 10"/>
          <p:cNvSpPr/>
          <p:nvPr/>
        </p:nvSpPr>
        <p:spPr bwMode="auto">
          <a:xfrm>
            <a:off x="6297829" y="1458092"/>
            <a:ext cx="1445737" cy="48603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8" name="TextBox 7"/>
          <p:cNvSpPr txBox="1"/>
          <p:nvPr/>
        </p:nvSpPr>
        <p:spPr>
          <a:xfrm>
            <a:off x="3317104" y="1466330"/>
            <a:ext cx="1228221" cy="480131"/>
          </a:xfrm>
          <a:prstGeom prst="rect">
            <a:avLst/>
          </a:prstGeom>
          <a:noFill/>
        </p:spPr>
        <p:txBody>
          <a:bodyPr wrap="none" rtlCol="0">
            <a:spAutoFit/>
          </a:bodyPr>
          <a:lstStyle/>
          <a:p>
            <a:pPr>
              <a:buClr>
                <a:srgbClr val="FD0000"/>
              </a:buClr>
            </a:pPr>
            <a:r>
              <a:rPr lang="en-US" sz="1400" b="0" dirty="0" smtClean="0">
                <a:solidFill>
                  <a:srgbClr val="000000"/>
                </a:solidFill>
              </a:rPr>
              <a:t>Workload</a:t>
            </a:r>
            <a:br>
              <a:rPr lang="en-US" sz="1400" b="0" dirty="0" smtClean="0">
                <a:solidFill>
                  <a:srgbClr val="000000"/>
                </a:solidFill>
              </a:rPr>
            </a:br>
            <a:r>
              <a:rPr lang="en-US" sz="1400" b="0" dirty="0" smtClean="0">
                <a:solidFill>
                  <a:srgbClr val="000000"/>
                </a:solidFill>
              </a:rPr>
              <a:t>Management</a:t>
            </a:r>
            <a:endParaRPr lang="en-US" sz="1400" b="0" dirty="0">
              <a:solidFill>
                <a:srgbClr val="000000"/>
              </a:solidFill>
            </a:endParaRPr>
          </a:p>
        </p:txBody>
      </p:sp>
      <p:sp>
        <p:nvSpPr>
          <p:cNvPr id="12" name="TextBox 11"/>
          <p:cNvSpPr txBox="1"/>
          <p:nvPr/>
        </p:nvSpPr>
        <p:spPr>
          <a:xfrm>
            <a:off x="4897541" y="1478687"/>
            <a:ext cx="1140056" cy="480131"/>
          </a:xfrm>
          <a:prstGeom prst="rect">
            <a:avLst/>
          </a:prstGeom>
          <a:noFill/>
        </p:spPr>
        <p:txBody>
          <a:bodyPr wrap="none" rtlCol="0">
            <a:spAutoFit/>
          </a:bodyPr>
          <a:lstStyle/>
          <a:p>
            <a:pPr>
              <a:buClr>
                <a:srgbClr val="FD0000"/>
              </a:buClr>
            </a:pPr>
            <a:r>
              <a:rPr lang="en-US" sz="1400" b="0" dirty="0" smtClean="0">
                <a:solidFill>
                  <a:srgbClr val="000000"/>
                </a:solidFill>
              </a:rPr>
              <a:t>Database</a:t>
            </a:r>
            <a:br>
              <a:rPr lang="en-US" sz="1400" b="0" dirty="0" smtClean="0">
                <a:solidFill>
                  <a:srgbClr val="000000"/>
                </a:solidFill>
              </a:rPr>
            </a:br>
            <a:r>
              <a:rPr lang="en-US" sz="1400" b="0" dirty="0" smtClean="0">
                <a:solidFill>
                  <a:srgbClr val="000000"/>
                </a:solidFill>
              </a:rPr>
              <a:t>Architecture</a:t>
            </a:r>
            <a:endParaRPr lang="en-US" sz="1400" b="0" dirty="0">
              <a:solidFill>
                <a:srgbClr val="000000"/>
              </a:solidFill>
            </a:endParaRPr>
          </a:p>
        </p:txBody>
      </p:sp>
      <p:sp>
        <p:nvSpPr>
          <p:cNvPr id="13" name="TextBox 12"/>
          <p:cNvSpPr txBox="1"/>
          <p:nvPr/>
        </p:nvSpPr>
        <p:spPr>
          <a:xfrm>
            <a:off x="6479208" y="1470449"/>
            <a:ext cx="1140056" cy="480131"/>
          </a:xfrm>
          <a:prstGeom prst="rect">
            <a:avLst/>
          </a:prstGeom>
          <a:noFill/>
        </p:spPr>
        <p:txBody>
          <a:bodyPr wrap="none" rtlCol="0">
            <a:spAutoFit/>
          </a:bodyPr>
          <a:lstStyle/>
          <a:p>
            <a:pPr>
              <a:buClr>
                <a:srgbClr val="FD0000"/>
              </a:buClr>
            </a:pPr>
            <a:r>
              <a:rPr lang="en-US" sz="1400" b="0" dirty="0" smtClean="0">
                <a:solidFill>
                  <a:srgbClr val="000000"/>
                </a:solidFill>
              </a:rPr>
              <a:t>Hardware </a:t>
            </a:r>
            <a:br>
              <a:rPr lang="en-US" sz="1400" b="0" dirty="0" smtClean="0">
                <a:solidFill>
                  <a:srgbClr val="000000"/>
                </a:solidFill>
              </a:rPr>
            </a:br>
            <a:r>
              <a:rPr lang="en-US" sz="1400" b="0" dirty="0" smtClean="0">
                <a:solidFill>
                  <a:srgbClr val="000000"/>
                </a:solidFill>
              </a:rPr>
              <a:t>Architecture</a:t>
            </a:r>
            <a:endParaRPr lang="en-US" sz="1400" b="0" dirty="0">
              <a:solidFill>
                <a:srgbClr val="000000"/>
              </a:solidFill>
            </a:endParaRPr>
          </a:p>
        </p:txBody>
      </p:sp>
      <p:sp>
        <p:nvSpPr>
          <p:cNvPr id="15" name="TextBox 14"/>
          <p:cNvSpPr txBox="1"/>
          <p:nvPr/>
        </p:nvSpPr>
        <p:spPr>
          <a:xfrm>
            <a:off x="1103872" y="2154190"/>
            <a:ext cx="2010032" cy="3641130"/>
          </a:xfrm>
          <a:prstGeom prst="rect">
            <a:avLst/>
          </a:prstGeom>
          <a:noFill/>
        </p:spPr>
        <p:txBody>
          <a:bodyPr wrap="none" rtlCol="0">
            <a:noAutofit/>
          </a:bodyPr>
          <a:lstStyle/>
          <a:p>
            <a:pPr algn="l">
              <a:buClr>
                <a:srgbClr val="FD0000"/>
              </a:buClr>
            </a:pPr>
            <a:r>
              <a:rPr lang="en-US" sz="1200" b="0" dirty="0" smtClean="0">
                <a:solidFill>
                  <a:srgbClr val="000000"/>
                </a:solidFill>
              </a:rPr>
              <a:t>Define Workload Plans</a:t>
            </a:r>
          </a:p>
          <a:p>
            <a:pPr algn="l">
              <a:buClr>
                <a:srgbClr val="FD0000"/>
              </a:buClr>
            </a:pPr>
            <a:r>
              <a:rPr lang="en-US" sz="1200" b="0" dirty="0" smtClean="0">
                <a:solidFill>
                  <a:srgbClr val="000000"/>
                </a:solidFill>
              </a:rPr>
              <a:t>Filter Exceptions</a:t>
            </a:r>
          </a:p>
          <a:p>
            <a:pPr algn="l">
              <a:buClr>
                <a:srgbClr val="FD0000"/>
              </a:buClr>
            </a:pPr>
            <a:r>
              <a:rPr lang="en-US" sz="1200" b="0" dirty="0" smtClean="0">
                <a:solidFill>
                  <a:srgbClr val="000000"/>
                </a:solidFill>
              </a:rPr>
              <a:t>Manage Resources</a:t>
            </a:r>
          </a:p>
          <a:p>
            <a:pPr algn="l">
              <a:buClr>
                <a:srgbClr val="FD0000"/>
              </a:buClr>
            </a:pPr>
            <a:r>
              <a:rPr lang="en-US" sz="1200" b="0" dirty="0" smtClean="0">
                <a:solidFill>
                  <a:srgbClr val="000000"/>
                </a:solidFill>
              </a:rPr>
              <a:t>Monitor Workloads</a:t>
            </a:r>
          </a:p>
          <a:p>
            <a:pPr algn="l">
              <a:buClr>
                <a:srgbClr val="FD0000"/>
              </a:buClr>
            </a:pPr>
            <a:r>
              <a:rPr lang="en-US" sz="1200" b="0" dirty="0" smtClean="0">
                <a:solidFill>
                  <a:srgbClr val="000000"/>
                </a:solidFill>
              </a:rPr>
              <a:t>Adjust Workload Plans</a:t>
            </a:r>
          </a:p>
          <a:p>
            <a:pPr algn="l">
              <a:buClr>
                <a:srgbClr val="FD0000"/>
              </a:buClr>
            </a:pPr>
            <a:endParaRPr lang="en-US" sz="1200" b="0" dirty="0" smtClean="0">
              <a:solidFill>
                <a:srgbClr val="000000"/>
              </a:solidFill>
            </a:endParaRPr>
          </a:p>
          <a:p>
            <a:pPr algn="l">
              <a:buClr>
                <a:srgbClr val="FD0000"/>
              </a:buClr>
            </a:pPr>
            <a:r>
              <a:rPr lang="en-US" sz="1200" b="0" dirty="0" smtClean="0">
                <a:solidFill>
                  <a:srgbClr val="000000"/>
                </a:solidFill>
              </a:rPr>
              <a:t>EDW Data Layers</a:t>
            </a:r>
          </a:p>
          <a:p>
            <a:pPr algn="l">
              <a:buClr>
                <a:srgbClr val="FD0000"/>
              </a:buClr>
            </a:pPr>
            <a:r>
              <a:rPr lang="en-US" sz="1200" b="0" dirty="0" smtClean="0">
                <a:solidFill>
                  <a:srgbClr val="000000"/>
                </a:solidFill>
              </a:rPr>
              <a:t>Data Mart Strategy</a:t>
            </a:r>
          </a:p>
          <a:p>
            <a:pPr algn="l">
              <a:buClr>
                <a:srgbClr val="FD0000"/>
              </a:buClr>
            </a:pPr>
            <a:r>
              <a:rPr lang="en-US" sz="1200" b="0" dirty="0" smtClean="0">
                <a:solidFill>
                  <a:srgbClr val="000000"/>
                </a:solidFill>
              </a:rPr>
              <a:t>Sandboxes</a:t>
            </a:r>
          </a:p>
          <a:p>
            <a:pPr algn="l">
              <a:buClr>
                <a:srgbClr val="FD0000"/>
              </a:buClr>
            </a:pPr>
            <a:endParaRPr lang="en-US" sz="1200" b="0" dirty="0" smtClean="0">
              <a:solidFill>
                <a:srgbClr val="000000"/>
              </a:solidFill>
            </a:endParaRPr>
          </a:p>
          <a:p>
            <a:pPr algn="l">
              <a:buClr>
                <a:srgbClr val="FD0000"/>
              </a:buClr>
            </a:pPr>
            <a:r>
              <a:rPr lang="en-US" sz="1200" b="0" dirty="0" smtClean="0">
                <a:solidFill>
                  <a:srgbClr val="000000"/>
                </a:solidFill>
              </a:rPr>
              <a:t>Active HA/DR Strategy</a:t>
            </a:r>
          </a:p>
          <a:p>
            <a:pPr algn="l">
              <a:buClr>
                <a:srgbClr val="FD0000"/>
              </a:buClr>
            </a:pPr>
            <a:r>
              <a:rPr lang="en-US" sz="1200" b="0" dirty="0" smtClean="0">
                <a:solidFill>
                  <a:srgbClr val="000000"/>
                </a:solidFill>
              </a:rPr>
              <a:t>Compression Strategies</a:t>
            </a:r>
          </a:p>
          <a:p>
            <a:pPr algn="l">
              <a:buClr>
                <a:srgbClr val="FD0000"/>
              </a:buClr>
            </a:pPr>
            <a:r>
              <a:rPr lang="en-US" sz="1200" b="0" dirty="0" smtClean="0">
                <a:solidFill>
                  <a:srgbClr val="000000"/>
                </a:solidFill>
              </a:rPr>
              <a:t>Storage Media Hierarchy</a:t>
            </a:r>
          </a:p>
          <a:p>
            <a:pPr algn="l">
              <a:buClr>
                <a:srgbClr val="FD0000"/>
              </a:buClr>
            </a:pPr>
            <a:endParaRPr lang="en-US" sz="1200" b="0" dirty="0" smtClean="0">
              <a:solidFill>
                <a:srgbClr val="000000"/>
              </a:solidFill>
            </a:endParaRPr>
          </a:p>
        </p:txBody>
      </p:sp>
      <p:sp>
        <p:nvSpPr>
          <p:cNvPr id="16" name="TextBox 15"/>
          <p:cNvSpPr txBox="1"/>
          <p:nvPr/>
        </p:nvSpPr>
        <p:spPr>
          <a:xfrm>
            <a:off x="3295135" y="2154190"/>
            <a:ext cx="1227439" cy="3641130"/>
          </a:xfrm>
          <a:prstGeom prst="rect">
            <a:avLst/>
          </a:prstGeom>
          <a:noFill/>
        </p:spPr>
        <p:txBody>
          <a:bodyPr wrap="none" rtlCol="0">
            <a:noAutofit/>
          </a:bodyPr>
          <a:lstStyle/>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endParaRPr lang="en-US" sz="1200" b="0" dirty="0" smtClean="0">
              <a:solidFill>
                <a:srgbClr val="000000"/>
              </a:solidFill>
              <a:sym typeface="Wingdings"/>
            </a:endParaRPr>
          </a:p>
        </p:txBody>
      </p:sp>
      <p:sp>
        <p:nvSpPr>
          <p:cNvPr id="17" name="TextBox 16"/>
          <p:cNvSpPr txBox="1"/>
          <p:nvPr/>
        </p:nvSpPr>
        <p:spPr>
          <a:xfrm>
            <a:off x="4847967" y="2154190"/>
            <a:ext cx="1227439" cy="3641130"/>
          </a:xfrm>
          <a:prstGeom prst="rect">
            <a:avLst/>
          </a:prstGeom>
          <a:noFill/>
        </p:spPr>
        <p:txBody>
          <a:bodyPr wrap="none" rtlCol="0">
            <a:noAutofit/>
          </a:bodyPr>
          <a:lstStyle/>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endParaRPr lang="en-US" sz="1200" b="0" dirty="0" smtClean="0">
              <a:solidFill>
                <a:srgbClr val="000000"/>
              </a:solidFill>
              <a:sym typeface="Wingdings"/>
            </a:endParaRPr>
          </a:p>
        </p:txBody>
      </p:sp>
      <p:sp>
        <p:nvSpPr>
          <p:cNvPr id="18" name="TextBox 17"/>
          <p:cNvSpPr txBox="1"/>
          <p:nvPr/>
        </p:nvSpPr>
        <p:spPr>
          <a:xfrm>
            <a:off x="6425513" y="2154190"/>
            <a:ext cx="1227439" cy="3641130"/>
          </a:xfrm>
          <a:prstGeom prst="rect">
            <a:avLst/>
          </a:prstGeom>
          <a:noFill/>
        </p:spPr>
        <p:txBody>
          <a:bodyPr wrap="none" rtlCol="0">
            <a:noAutofit/>
          </a:bodyPr>
          <a:lstStyle/>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endParaRPr lang="en-US" sz="1200" b="0" dirty="0" smtClean="0">
              <a:solidFill>
                <a:srgbClr val="000000"/>
              </a:solidFill>
              <a:sym typeface="Wingdings"/>
            </a:endParaRPr>
          </a:p>
          <a:p>
            <a:pPr>
              <a:buClr>
                <a:srgbClr val="FD0000"/>
              </a:buClr>
            </a:pPr>
            <a:r>
              <a:rPr lang="en-US" sz="1200" b="0" dirty="0" smtClean="0">
                <a:solidFill>
                  <a:srgbClr val="000000"/>
                </a:solidFill>
                <a:sym typeface="Wingdings"/>
              </a:rPr>
              <a:t> </a:t>
            </a:r>
          </a:p>
          <a:p>
            <a:pPr>
              <a:buClr>
                <a:srgbClr val="FD0000"/>
              </a:buClr>
            </a:pPr>
            <a:r>
              <a:rPr lang="en-US" sz="1200" b="0" dirty="0" smtClean="0">
                <a:solidFill>
                  <a:srgbClr val="000000"/>
                </a:solidFill>
                <a:sym typeface="Wingdings"/>
              </a:rPr>
              <a:t></a:t>
            </a:r>
          </a:p>
          <a:p>
            <a:pPr>
              <a:buClr>
                <a:srgbClr val="FD0000"/>
              </a:buClr>
            </a:pPr>
            <a:r>
              <a:rPr lang="en-US" sz="1200" b="0" dirty="0" smtClean="0">
                <a:solidFill>
                  <a:srgbClr val="000000"/>
                </a:solidFill>
                <a:sym typeface="Wingdings"/>
              </a:rPr>
              <a:t></a:t>
            </a:r>
          </a:p>
          <a:p>
            <a:pPr>
              <a:buClr>
                <a:srgbClr val="FD0000"/>
              </a:buClr>
            </a:pPr>
            <a:endParaRPr lang="en-US" sz="1200" b="0" dirty="0" smtClean="0">
              <a:solidFill>
                <a:srgbClr val="000000"/>
              </a:solidFill>
              <a:sym typeface="Wingding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Management for DW</a:t>
            </a:r>
            <a:br>
              <a:rPr lang="en-US" dirty="0" smtClean="0"/>
            </a:br>
            <a:r>
              <a:rPr lang="en-US" sz="2000" dirty="0" smtClean="0">
                <a:solidFill>
                  <a:srgbClr val="FF0000"/>
                </a:solidFill>
              </a:rPr>
              <a:t>What we are covering today…</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dirty="0" smtClean="0">
                <a:solidFill>
                  <a:srgbClr val="000000"/>
                </a:solidFill>
              </a:rPr>
              <a:t>© 2010 Oracle Corporation </a:t>
            </a:r>
            <a:endParaRPr lang="en-US" dirty="0">
              <a:solidFill>
                <a:srgbClr val="000000"/>
              </a:solidFill>
            </a:endParaRPr>
          </a:p>
        </p:txBody>
      </p:sp>
      <p:grpSp>
        <p:nvGrpSpPr>
          <p:cNvPr id="3" name="Group 9"/>
          <p:cNvGrpSpPr/>
          <p:nvPr/>
        </p:nvGrpSpPr>
        <p:grpSpPr>
          <a:xfrm>
            <a:off x="3163327" y="1458092"/>
            <a:ext cx="1474576" cy="4555530"/>
            <a:chOff x="3163327" y="1458092"/>
            <a:chExt cx="1474576" cy="4555530"/>
          </a:xfrm>
        </p:grpSpPr>
        <p:sp>
          <p:nvSpPr>
            <p:cNvPr id="5" name="Rectangle 4"/>
            <p:cNvSpPr/>
            <p:nvPr/>
          </p:nvSpPr>
          <p:spPr bwMode="auto">
            <a:xfrm>
              <a:off x="3179809" y="1940007"/>
              <a:ext cx="1458094" cy="407361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6" name="Rectangle 5"/>
            <p:cNvSpPr/>
            <p:nvPr/>
          </p:nvSpPr>
          <p:spPr bwMode="auto">
            <a:xfrm>
              <a:off x="3179808" y="1458092"/>
              <a:ext cx="1458094" cy="48603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indent="-119063">
                <a:buClr>
                  <a:srgbClr val="FD0000"/>
                </a:buClr>
              </a:pPr>
              <a:endParaRPr lang="en-US" smtClean="0">
                <a:solidFill>
                  <a:srgbClr val="000000"/>
                </a:solidFill>
              </a:endParaRPr>
            </a:p>
          </p:txBody>
        </p:sp>
        <p:sp>
          <p:nvSpPr>
            <p:cNvPr id="7" name="TextBox 6"/>
            <p:cNvSpPr txBox="1"/>
            <p:nvPr/>
          </p:nvSpPr>
          <p:spPr>
            <a:xfrm>
              <a:off x="3317104" y="1466330"/>
              <a:ext cx="1228221" cy="480131"/>
            </a:xfrm>
            <a:prstGeom prst="rect">
              <a:avLst/>
            </a:prstGeom>
            <a:noFill/>
          </p:spPr>
          <p:txBody>
            <a:bodyPr wrap="none" rtlCol="0">
              <a:spAutoFit/>
            </a:bodyPr>
            <a:lstStyle/>
            <a:p>
              <a:pPr>
                <a:buClr>
                  <a:srgbClr val="FD0000"/>
                </a:buClr>
              </a:pPr>
              <a:r>
                <a:rPr lang="en-US" sz="1400" b="0" dirty="0" smtClean="0">
                  <a:solidFill>
                    <a:srgbClr val="000000"/>
                  </a:solidFill>
                </a:rPr>
                <a:t>Workload</a:t>
              </a:r>
              <a:br>
                <a:rPr lang="en-US" sz="1400" b="0" dirty="0" smtClean="0">
                  <a:solidFill>
                    <a:srgbClr val="000000"/>
                  </a:solidFill>
                </a:rPr>
              </a:br>
              <a:r>
                <a:rPr lang="en-US" sz="1400" b="0" dirty="0" smtClean="0">
                  <a:solidFill>
                    <a:srgbClr val="000000"/>
                  </a:solidFill>
                </a:rPr>
                <a:t>Management</a:t>
              </a:r>
              <a:endParaRPr lang="en-US" sz="1400" b="0" dirty="0">
                <a:solidFill>
                  <a:srgbClr val="000000"/>
                </a:solidFill>
              </a:endParaRPr>
            </a:p>
          </p:txBody>
        </p:sp>
        <p:sp>
          <p:nvSpPr>
            <p:cNvPr id="8" name="TextBox 7"/>
            <p:cNvSpPr txBox="1"/>
            <p:nvPr/>
          </p:nvSpPr>
          <p:spPr>
            <a:xfrm>
              <a:off x="3163327" y="2203618"/>
              <a:ext cx="1227439" cy="3641130"/>
            </a:xfrm>
            <a:prstGeom prst="rect">
              <a:avLst/>
            </a:prstGeom>
            <a:noFill/>
          </p:spPr>
          <p:txBody>
            <a:bodyPr wrap="none" rtlCol="0">
              <a:noAutofit/>
            </a:bodyPr>
            <a:lstStyle/>
            <a:p>
              <a:pPr algn="l">
                <a:buClr>
                  <a:srgbClr val="FD0000"/>
                </a:buClr>
              </a:pPr>
              <a:r>
                <a:rPr lang="en-US" sz="1200" b="0" dirty="0" smtClean="0">
                  <a:solidFill>
                    <a:srgbClr val="000000"/>
                  </a:solidFill>
                </a:rPr>
                <a:t>Define Workloads</a:t>
              </a:r>
            </a:p>
            <a:p>
              <a:pPr algn="l">
                <a:buClr>
                  <a:srgbClr val="FD0000"/>
                </a:buClr>
              </a:pPr>
              <a:r>
                <a:rPr lang="en-US" sz="1200" b="0" dirty="0" smtClean="0">
                  <a:solidFill>
                    <a:srgbClr val="000000"/>
                  </a:solidFill>
                </a:rPr>
                <a:t>Filter Exceptions</a:t>
              </a:r>
            </a:p>
            <a:p>
              <a:pPr algn="l">
                <a:buClr>
                  <a:srgbClr val="FD0000"/>
                </a:buClr>
              </a:pPr>
              <a:r>
                <a:rPr lang="en-US" sz="1200" b="0" dirty="0" smtClean="0">
                  <a:solidFill>
                    <a:srgbClr val="000000"/>
                  </a:solidFill>
                </a:rPr>
                <a:t>Manage Resources</a:t>
              </a:r>
            </a:p>
            <a:p>
              <a:pPr algn="l">
                <a:buClr>
                  <a:srgbClr val="FD0000"/>
                </a:buClr>
              </a:pPr>
              <a:r>
                <a:rPr lang="en-US" sz="1200" b="0" dirty="0" smtClean="0">
                  <a:solidFill>
                    <a:srgbClr val="000000"/>
                  </a:solidFill>
                </a:rPr>
                <a:t>Monitor Workloads</a:t>
              </a:r>
            </a:p>
            <a:p>
              <a:pPr algn="l">
                <a:buClr>
                  <a:srgbClr val="FD0000"/>
                </a:buClr>
              </a:pPr>
              <a:r>
                <a:rPr lang="en-US" sz="1200" b="0" dirty="0" smtClean="0">
                  <a:solidFill>
                    <a:srgbClr val="000000"/>
                  </a:solidFill>
                  <a:sym typeface="Wingdings"/>
                </a:rPr>
                <a:t>Adjust Plans</a:t>
              </a:r>
            </a:p>
          </p:txBody>
        </p:sp>
      </p:grpSp>
      <p:grpSp>
        <p:nvGrpSpPr>
          <p:cNvPr id="9" name="Group 43"/>
          <p:cNvGrpSpPr/>
          <p:nvPr/>
        </p:nvGrpSpPr>
        <p:grpSpPr>
          <a:xfrm>
            <a:off x="3919542" y="1759746"/>
            <a:ext cx="4719632" cy="3701458"/>
            <a:chOff x="3919542" y="1264446"/>
            <a:chExt cx="4719632" cy="3701458"/>
          </a:xfrm>
        </p:grpSpPr>
        <p:sp>
          <p:nvSpPr>
            <p:cNvPr id="45" name="Circular Arrow 44"/>
            <p:cNvSpPr/>
            <p:nvPr/>
          </p:nvSpPr>
          <p:spPr>
            <a:xfrm>
              <a:off x="4940096" y="2177846"/>
              <a:ext cx="2788058" cy="2788058"/>
            </a:xfrm>
            <a:prstGeom prst="circularArrow">
              <a:avLst>
                <a:gd name="adj1" fmla="val 11816"/>
                <a:gd name="adj2" fmla="val 710960"/>
                <a:gd name="adj3" fmla="val 13637687"/>
                <a:gd name="adj4" fmla="val 17390021"/>
                <a:gd name="adj5" fmla="val 6623"/>
              </a:avLst>
            </a:prstGeom>
            <a:scene3d>
              <a:camera prst="orthographicFront">
                <a:rot lat="0" lon="0" rev="0"/>
              </a:camera>
              <a:lightRig rig="contrasting" dir="t">
                <a:rot lat="0" lon="0" rev="1200000"/>
              </a:lightRig>
            </a:scene3d>
            <a:sp3d z="-300000" prstMaterial="plastic"/>
          </p:spPr>
          <p:style>
            <a:lnRef idx="0">
              <a:schemeClr val="accent5"/>
            </a:lnRef>
            <a:fillRef idx="3">
              <a:schemeClr val="accent5"/>
            </a:fillRef>
            <a:effectRef idx="3">
              <a:schemeClr val="accent5"/>
            </a:effectRef>
            <a:fontRef idx="minor">
              <a:schemeClr val="dk1">
                <a:hueOff val="0"/>
                <a:satOff val="0"/>
                <a:lumOff val="0"/>
                <a:alphaOff val="0"/>
              </a:schemeClr>
            </a:fontRef>
          </p:style>
        </p:sp>
        <p:graphicFrame>
          <p:nvGraphicFramePr>
            <p:cNvPr id="46" name="Diagram 45"/>
            <p:cNvGraphicFramePr/>
            <p:nvPr/>
          </p:nvGraphicFramePr>
          <p:xfrm>
            <a:off x="4000499" y="2101850"/>
            <a:ext cx="4638675" cy="277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32"/>
            <p:cNvGrpSpPr/>
            <p:nvPr/>
          </p:nvGrpSpPr>
          <p:grpSpPr>
            <a:xfrm>
              <a:off x="5487145" y="3064452"/>
              <a:ext cx="1811943" cy="1026138"/>
              <a:chOff x="4265167" y="3069568"/>
              <a:chExt cx="2695987" cy="1391839"/>
            </a:xfrm>
          </p:grpSpPr>
          <p:sp>
            <p:nvSpPr>
              <p:cNvPr id="52" name="TextBox 51"/>
              <p:cNvSpPr txBox="1"/>
              <p:nvPr/>
            </p:nvSpPr>
            <p:spPr>
              <a:xfrm>
                <a:off x="4491976" y="4035594"/>
                <a:ext cx="1073775" cy="425813"/>
              </a:xfrm>
              <a:prstGeom prst="rect">
                <a:avLst/>
              </a:prstGeom>
              <a:noFill/>
            </p:spPr>
            <p:txBody>
              <a:bodyPr wrap="none" rtlCol="0">
                <a:spAutoFit/>
              </a:bodyPr>
              <a:lstStyle/>
              <a:p>
                <a:pPr>
                  <a:buClr>
                    <a:srgbClr val="FD0000"/>
                  </a:buClr>
                </a:pPr>
                <a:r>
                  <a:rPr lang="en-US" sz="1600" dirty="0" smtClean="0">
                    <a:solidFill>
                      <a:srgbClr val="000000"/>
                    </a:solidFill>
                  </a:rPr>
                  <a:t>IORM</a:t>
                </a:r>
                <a:endParaRPr lang="en-US" sz="1600" dirty="0">
                  <a:solidFill>
                    <a:srgbClr val="000000"/>
                  </a:solidFill>
                </a:endParaRPr>
              </a:p>
            </p:txBody>
          </p:sp>
          <p:sp>
            <p:nvSpPr>
              <p:cNvPr id="53" name="TextBox 52"/>
              <p:cNvSpPr txBox="1"/>
              <p:nvPr/>
            </p:nvSpPr>
            <p:spPr>
              <a:xfrm>
                <a:off x="4265167" y="3113698"/>
                <a:ext cx="933053" cy="425813"/>
              </a:xfrm>
              <a:prstGeom prst="rect">
                <a:avLst/>
              </a:prstGeom>
              <a:noFill/>
            </p:spPr>
            <p:txBody>
              <a:bodyPr wrap="none" rtlCol="0">
                <a:spAutoFit/>
              </a:bodyPr>
              <a:lstStyle/>
              <a:p>
                <a:pPr>
                  <a:buClr>
                    <a:srgbClr val="FD0000"/>
                  </a:buClr>
                </a:pPr>
                <a:r>
                  <a:rPr lang="en-US" sz="1600" dirty="0" smtClean="0">
                    <a:solidFill>
                      <a:srgbClr val="000000"/>
                    </a:solidFill>
                  </a:rPr>
                  <a:t>RAC</a:t>
                </a:r>
                <a:endParaRPr lang="en-US" dirty="0">
                  <a:solidFill>
                    <a:srgbClr val="000000"/>
                  </a:solidFill>
                </a:endParaRPr>
              </a:p>
            </p:txBody>
          </p:sp>
          <p:sp>
            <p:nvSpPr>
              <p:cNvPr id="54" name="TextBox 53"/>
              <p:cNvSpPr txBox="1"/>
              <p:nvPr/>
            </p:nvSpPr>
            <p:spPr>
              <a:xfrm>
                <a:off x="5807783" y="3069568"/>
                <a:ext cx="971215" cy="425813"/>
              </a:xfrm>
              <a:prstGeom prst="rect">
                <a:avLst/>
              </a:prstGeom>
              <a:noFill/>
            </p:spPr>
            <p:txBody>
              <a:bodyPr wrap="none" rtlCol="0">
                <a:spAutoFit/>
              </a:bodyPr>
              <a:lstStyle/>
              <a:p>
                <a:pPr>
                  <a:buClr>
                    <a:srgbClr val="FD0000"/>
                  </a:buClr>
                </a:pPr>
                <a:r>
                  <a:rPr lang="en-US" sz="1600" dirty="0" smtClean="0">
                    <a:solidFill>
                      <a:srgbClr val="000000"/>
                    </a:solidFill>
                  </a:rPr>
                  <a:t>OEM</a:t>
                </a:r>
                <a:endParaRPr lang="en-US" dirty="0">
                  <a:solidFill>
                    <a:srgbClr val="000000"/>
                  </a:solidFill>
                </a:endParaRPr>
              </a:p>
            </p:txBody>
          </p:sp>
          <p:pic>
            <p:nvPicPr>
              <p:cNvPr id="55" name="Picture 3" descr="D:\Work\Marketing\Pics and diagrams\End_User.gif"/>
              <p:cNvPicPr>
                <a:picLocks noChangeAspect="1" noChangeArrowheads="1"/>
              </p:cNvPicPr>
              <p:nvPr/>
            </p:nvPicPr>
            <p:blipFill>
              <a:blip r:embed="rId8" cstate="print"/>
              <a:srcRect/>
              <a:stretch>
                <a:fillRect/>
              </a:stretch>
            </p:blipFill>
            <p:spPr bwMode="auto">
              <a:xfrm>
                <a:off x="5097162" y="3297194"/>
                <a:ext cx="685800" cy="681038"/>
              </a:xfrm>
              <a:prstGeom prst="rect">
                <a:avLst/>
              </a:prstGeom>
              <a:noFill/>
            </p:spPr>
          </p:pic>
          <p:sp>
            <p:nvSpPr>
              <p:cNvPr id="56" name="TextBox 55"/>
              <p:cNvSpPr txBox="1"/>
              <p:nvPr/>
            </p:nvSpPr>
            <p:spPr>
              <a:xfrm>
                <a:off x="5772893" y="3987473"/>
                <a:ext cx="1188261" cy="425813"/>
              </a:xfrm>
              <a:prstGeom prst="rect">
                <a:avLst/>
              </a:prstGeom>
              <a:noFill/>
            </p:spPr>
            <p:txBody>
              <a:bodyPr wrap="none" rtlCol="0">
                <a:spAutoFit/>
              </a:bodyPr>
              <a:lstStyle/>
              <a:p>
                <a:pPr>
                  <a:buClr>
                    <a:srgbClr val="FD0000"/>
                  </a:buClr>
                </a:pPr>
                <a:r>
                  <a:rPr lang="en-US" sz="1600" dirty="0" smtClean="0">
                    <a:solidFill>
                      <a:srgbClr val="000000"/>
                    </a:solidFill>
                  </a:rPr>
                  <a:t>DBRM</a:t>
                </a:r>
                <a:endParaRPr lang="en-US" sz="1600" dirty="0">
                  <a:solidFill>
                    <a:srgbClr val="000000"/>
                  </a:solidFill>
                </a:endParaRPr>
              </a:p>
            </p:txBody>
          </p:sp>
        </p:grpSp>
        <p:grpSp>
          <p:nvGrpSpPr>
            <p:cNvPr id="11" name="Group 38"/>
            <p:cNvGrpSpPr/>
            <p:nvPr/>
          </p:nvGrpSpPr>
          <p:grpSpPr>
            <a:xfrm>
              <a:off x="3919542" y="1264446"/>
              <a:ext cx="1304915" cy="652457"/>
              <a:chOff x="1666879" y="146128"/>
              <a:chExt cx="1304915" cy="652457"/>
            </a:xfrm>
            <a:scene3d>
              <a:camera prst="orthographicFront">
                <a:rot lat="0" lon="0" rev="0"/>
              </a:camera>
              <a:lightRig rig="contrasting" dir="t">
                <a:rot lat="0" lon="0" rev="1200000"/>
              </a:lightRig>
            </a:scene3d>
          </p:grpSpPr>
          <p:sp>
            <p:nvSpPr>
              <p:cNvPr id="50" name="Rounded Rectangle 49"/>
              <p:cNvSpPr/>
              <p:nvPr/>
            </p:nvSpPr>
            <p:spPr>
              <a:xfrm>
                <a:off x="1666879" y="146128"/>
                <a:ext cx="1304915" cy="65245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1" name="Rounded Rectangle 4"/>
              <p:cNvSpPr/>
              <p:nvPr/>
            </p:nvSpPr>
            <p:spPr>
              <a:xfrm>
                <a:off x="1698729" y="177978"/>
                <a:ext cx="1241215" cy="588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spcBef>
                    <a:spcPct val="0"/>
                  </a:spcBef>
                  <a:spcAft>
                    <a:spcPct val="35000"/>
                  </a:spcAft>
                  <a:buClr>
                    <a:srgbClr val="FD0000"/>
                  </a:buClr>
                </a:pPr>
                <a:r>
                  <a:rPr lang="en-US" sz="1200" b="0" dirty="0" smtClean="0">
                    <a:solidFill>
                      <a:srgbClr val="FFFFFF"/>
                    </a:solidFill>
                  </a:rPr>
                  <a:t>Define Workload Plans</a:t>
                </a:r>
                <a:endParaRPr lang="en-US" sz="1200" b="0" dirty="0">
                  <a:solidFill>
                    <a:srgbClr val="FFFFFF"/>
                  </a:solidFill>
                </a:endParaRPr>
              </a:p>
            </p:txBody>
          </p:sp>
        </p:grpSp>
        <p:sp>
          <p:nvSpPr>
            <p:cNvPr id="49" name="Bent Arrow 48"/>
            <p:cNvSpPr/>
            <p:nvPr/>
          </p:nvSpPr>
          <p:spPr bwMode="auto">
            <a:xfrm rot="5400000">
              <a:off x="5314950" y="1533525"/>
              <a:ext cx="638175" cy="619125"/>
            </a:xfrm>
            <a:prstGeom prst="ben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rtlCol="0" anchor="t" anchorCtr="0" compatLnSpc="1">
              <a:prstTxWarp prst="textNoShape">
                <a:avLst/>
              </a:prstTxWarp>
              <a:spAutoFit/>
            </a:bodyPr>
            <a:lstStyle/>
            <a:p>
              <a:pPr marL="119063" indent="-119063">
                <a:buClr>
                  <a:srgbClr val="FD0000"/>
                </a:buClr>
              </a:pPr>
              <a:endParaRPr lang="en-US" smtClean="0">
                <a:solidFill>
                  <a:srgbClr val="000000"/>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5E-6 2.05876E-6 L -0.27239 2.05876E-6 " pathEditMode="relative" rAng="0" ptsTypes="AA">
                                      <p:cBhvr>
                                        <p:cTn id="6" dur="2000" fill="hold"/>
                                        <p:tgtEl>
                                          <p:spTgt spid="3"/>
                                        </p:tgtEl>
                                        <p:attrNameLst>
                                          <p:attrName>ppt_x</p:attrName>
                                          <p:attrName>ppt_y</p:attrName>
                                        </p:attrNameLst>
                                      </p:cBhvr>
                                      <p:rCtr x="-136"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2"/>
          </a:solidFill>
          <a:prstDash val="solid"/>
          <a:round/>
          <a:headEnd type="none" w="med" len="med"/>
          <a:tailEnd type="none" w="med" len="med"/>
        </a:ln>
        <a:effectLst/>
      </a:spPr>
      <a:bodyPr vert="horz" wrap="square" lIns="92075" tIns="46038" rIns="92075" bIns="46038" numCol="1" rtlCol="0" anchor="t" anchorCtr="0" compatLnSpc="1">
        <a:prstTxWarp prst="textNoShape">
          <a:avLst/>
        </a:prstTxWarp>
        <a:no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2075" tIns="46038" rIns="92075" bIns="46038" numCol="1" rtlCol="0" anchor="t" anchorCtr="0" compatLnSpc="1">
        <a:prstTxWarp prst="textNoShape">
          <a:avLst/>
        </a:prstTxWarp>
        <a:no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ln>
          <a:headEnd type="none" w="med" len="med"/>
          <a:tailEnd type="none"/>
        </a:ln>
      </a:spPr>
      <a:bodyPr/>
      <a:lstStyle/>
      <a:style>
        <a:lnRef idx="3">
          <a:schemeClr val="dk1"/>
        </a:lnRef>
        <a:fillRef idx="0">
          <a:schemeClr val="dk1"/>
        </a:fillRef>
        <a:effectRef idx="2">
          <a:schemeClr val="dk1"/>
        </a:effectRef>
        <a:fontRef idx="minor">
          <a:schemeClr val="tx1"/>
        </a:fontRef>
      </a: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15009</TotalTime>
  <Words>3059</Words>
  <Application>Microsoft Office PowerPoint</Application>
  <PresentationFormat>On-screen Show (4:3)</PresentationFormat>
  <Paragraphs>665</Paragraphs>
  <Slides>49</Slides>
  <Notes>25</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2" baseType="lpstr">
      <vt:lpstr>Blank Presentation</vt:lpstr>
      <vt:lpstr>1_Blank Presentation</vt:lpstr>
      <vt:lpstr>Bitmap Image</vt:lpstr>
      <vt:lpstr>Workload Management for an Operational DW Oracle Database 11g Release 2</vt:lpstr>
      <vt:lpstr>Agenda</vt:lpstr>
      <vt:lpstr>Slide 3</vt:lpstr>
      <vt:lpstr>A Mixed Workload Major Changes for your Data Warehouse</vt:lpstr>
      <vt:lpstr>A Mixed Workload Major Changes for your Data Warehouse</vt:lpstr>
      <vt:lpstr>A Mixed Workload Major Changes for You</vt:lpstr>
      <vt:lpstr>Slide 7</vt:lpstr>
      <vt:lpstr>Workload Management for DW Three Main Components</vt:lpstr>
      <vt:lpstr>Workload Management for DW What we are covering today…</vt:lpstr>
      <vt:lpstr>Step 1: Understand the Workload</vt:lpstr>
      <vt:lpstr>Step 2: Map the Workload to the System</vt:lpstr>
      <vt:lpstr>Step 3: Run and Adjust the Workload</vt:lpstr>
      <vt:lpstr>Slide 13</vt:lpstr>
      <vt:lpstr>Tools and Methods What to use when and what to worry about</vt:lpstr>
      <vt:lpstr>Services</vt:lpstr>
      <vt:lpstr>Services and Server Pools</vt:lpstr>
      <vt:lpstr>DBRM Provides</vt:lpstr>
      <vt:lpstr>Database Resource Manager</vt:lpstr>
      <vt:lpstr>Database Resource Manager</vt:lpstr>
      <vt:lpstr>Mixed Workloads and Parallel Execution?</vt:lpstr>
      <vt:lpstr>Autmatic DOP, Queuing and DBRM?</vt:lpstr>
      <vt:lpstr>Slide 22</vt:lpstr>
      <vt:lpstr>Parameter Hierarchy</vt:lpstr>
      <vt:lpstr>Auto Degree of Parallelism</vt:lpstr>
      <vt:lpstr>Slide 25</vt:lpstr>
      <vt:lpstr>Parameters Crucial for “all” 11g R2  PX features</vt:lpstr>
      <vt:lpstr>Potential number of Parallel Statements</vt:lpstr>
      <vt:lpstr>Preventing Extreme DOPs Setting a system wide parameter</vt:lpstr>
      <vt:lpstr>A workload with Auto DOP Applying Degree Limit</vt:lpstr>
      <vt:lpstr>Parallel Statement Queuing </vt:lpstr>
      <vt:lpstr>Queuing Shown in EM</vt:lpstr>
      <vt:lpstr>Parallel Statement Queuing Minimal Concurrency</vt:lpstr>
      <vt:lpstr>Parallel Statement Queuing Calculating Minimal Concurrency based on processes</vt:lpstr>
      <vt:lpstr>Slide 34</vt:lpstr>
      <vt:lpstr>Workload Management </vt:lpstr>
      <vt:lpstr>Workload Management </vt:lpstr>
      <vt:lpstr>Resource Manager User Interface</vt:lpstr>
      <vt:lpstr>Consumer Group Settings Overview</vt:lpstr>
      <vt:lpstr>Manipulating PX Properties</vt:lpstr>
      <vt:lpstr>Statement Queuing Changes</vt:lpstr>
      <vt:lpstr>Slide 41</vt:lpstr>
      <vt:lpstr>Case: Main Workload</vt:lpstr>
      <vt:lpstr>Case: Data Loading</vt:lpstr>
      <vt:lpstr>Case: User Profiles</vt:lpstr>
      <vt:lpstr>Possible Solution</vt:lpstr>
      <vt:lpstr>Possible Solution</vt:lpstr>
      <vt:lpstr>Possible Solution</vt:lpstr>
      <vt:lpstr>Possible Solution</vt:lpstr>
      <vt:lpstr>Questions</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description>This presentation contains information proprietary to Oracle Corporation</dc:description>
  <cp:lastModifiedBy>jdijcks</cp:lastModifiedBy>
  <cp:revision>1923</cp:revision>
  <cp:lastPrinted>2009-06-19T20:08:14Z</cp:lastPrinted>
  <dcterms:created xsi:type="dcterms:W3CDTF">2004-09-08T23:34:22Z</dcterms:created>
  <dcterms:modified xsi:type="dcterms:W3CDTF">2010-08-18T21:55:11Z</dcterms:modified>
</cp:coreProperties>
</file>