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handoutMasterIdLst>
    <p:handoutMasterId r:id="rId34"/>
  </p:handoutMasterIdLst>
  <p:sldIdLst>
    <p:sldId id="256" r:id="rId2"/>
    <p:sldId id="305" r:id="rId3"/>
    <p:sldId id="311" r:id="rId4"/>
    <p:sldId id="306" r:id="rId5"/>
    <p:sldId id="307" r:id="rId6"/>
    <p:sldId id="310" r:id="rId7"/>
    <p:sldId id="316" r:id="rId8"/>
    <p:sldId id="314" r:id="rId9"/>
    <p:sldId id="315" r:id="rId10"/>
    <p:sldId id="308" r:id="rId11"/>
    <p:sldId id="309" r:id="rId12"/>
    <p:sldId id="317" r:id="rId13"/>
    <p:sldId id="318" r:id="rId14"/>
    <p:sldId id="320" r:id="rId15"/>
    <p:sldId id="319" r:id="rId16"/>
    <p:sldId id="335" r:id="rId17"/>
    <p:sldId id="321" r:id="rId18"/>
    <p:sldId id="322" r:id="rId19"/>
    <p:sldId id="330" r:id="rId20"/>
    <p:sldId id="323" r:id="rId21"/>
    <p:sldId id="324" r:id="rId22"/>
    <p:sldId id="325" r:id="rId23"/>
    <p:sldId id="336" r:id="rId24"/>
    <p:sldId id="337" r:id="rId25"/>
    <p:sldId id="326" r:id="rId26"/>
    <p:sldId id="327" r:id="rId27"/>
    <p:sldId id="328" r:id="rId28"/>
    <p:sldId id="331" r:id="rId29"/>
    <p:sldId id="332" r:id="rId30"/>
    <p:sldId id="333" r:id="rId31"/>
    <p:sldId id="334" r:id="rId3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9" autoAdjust="0"/>
    <p:restoredTop sz="94706" autoAdjust="0"/>
  </p:normalViewPr>
  <p:slideViewPr>
    <p:cSldViewPr>
      <p:cViewPr varScale="1">
        <p:scale>
          <a:sx n="127" d="100"/>
          <a:sy n="127" d="100"/>
        </p:scale>
        <p:origin x="-324" y="-96"/>
      </p:cViewPr>
      <p:guideLst>
        <p:guide orient="horz" pos="2160"/>
        <p:guide pos="2880"/>
      </p:guideLst>
    </p:cSldViewPr>
  </p:slideViewPr>
  <p:outlineViewPr>
    <p:cViewPr>
      <p:scale>
        <a:sx n="33" d="100"/>
        <a:sy n="33" d="100"/>
      </p:scale>
      <p:origin x="0" y="207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orp\share\UsersBerkeley\abe\dba\20090521-nocoug-paper\dbmsapin-performance-testing.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1400" baseline="0" dirty="0" smtClean="0"/>
              <a:t>DBMS_APPLICATION_INFO</a:t>
            </a:r>
          </a:p>
          <a:p>
            <a:pPr>
              <a:defRPr/>
            </a:pPr>
            <a:r>
              <a:rPr lang="en-US" sz="1400" baseline="0" dirty="0" smtClean="0"/>
              <a:t>SET_MODULE</a:t>
            </a:r>
            <a:r>
              <a:rPr lang="en-US" sz="1400" baseline="0" dirty="0"/>
              <a:t>()</a:t>
            </a:r>
          </a:p>
          <a:p>
            <a:pPr>
              <a:defRPr/>
            </a:pPr>
            <a:r>
              <a:rPr lang="en-US" sz="1200" baseline="0" dirty="0"/>
              <a:t>"DB time" as function of number of calls</a:t>
            </a:r>
          </a:p>
          <a:p>
            <a:pPr>
              <a:defRPr/>
            </a:pPr>
            <a:r>
              <a:rPr lang="en-US" sz="1200" baseline="0" dirty="0"/>
              <a:t>4.8 microseconds per call</a:t>
            </a:r>
          </a:p>
        </c:rich>
      </c:tx>
      <c:layout>
        <c:manualLayout>
          <c:xMode val="edge"/>
          <c:yMode val="edge"/>
          <c:x val="0.14577938174394875"/>
          <c:y val="1.470588235294118E-2"/>
        </c:manualLayout>
      </c:layout>
    </c:title>
    <c:plotArea>
      <c:layout/>
      <c:scatterChart>
        <c:scatterStyle val="lineMarker"/>
        <c:ser>
          <c:idx val="1"/>
          <c:order val="0"/>
          <c:spPr>
            <a:ln>
              <a:noFill/>
            </a:ln>
          </c:spPr>
          <c:marker>
            <c:symbol val="circle"/>
            <c:size val="7"/>
          </c:marker>
          <c:xVal>
            <c:numRef>
              <c:f>regression!$D$5:$D$10</c:f>
              <c:numCache>
                <c:formatCode>#,##0</c:formatCode>
                <c:ptCount val="6"/>
                <c:pt idx="0">
                  <c:v>10000000</c:v>
                </c:pt>
                <c:pt idx="1">
                  <c:v>10000000</c:v>
                </c:pt>
                <c:pt idx="2">
                  <c:v>20000000</c:v>
                </c:pt>
                <c:pt idx="3">
                  <c:v>30000000</c:v>
                </c:pt>
                <c:pt idx="4">
                  <c:v>40000000</c:v>
                </c:pt>
                <c:pt idx="5">
                  <c:v>40000000</c:v>
                </c:pt>
              </c:numCache>
            </c:numRef>
          </c:xVal>
          <c:yVal>
            <c:numRef>
              <c:f>regression!$F$5:$F$10</c:f>
              <c:numCache>
                <c:formatCode>#,##0.0</c:formatCode>
                <c:ptCount val="6"/>
                <c:pt idx="0">
                  <c:v>4.49</c:v>
                </c:pt>
                <c:pt idx="1">
                  <c:v>49.46</c:v>
                </c:pt>
                <c:pt idx="2">
                  <c:v>98.75</c:v>
                </c:pt>
                <c:pt idx="3">
                  <c:v>140.53</c:v>
                </c:pt>
                <c:pt idx="4">
                  <c:v>192.51</c:v>
                </c:pt>
                <c:pt idx="5">
                  <c:v>197.72</c:v>
                </c:pt>
              </c:numCache>
            </c:numRef>
          </c:yVal>
        </c:ser>
        <c:ser>
          <c:idx val="2"/>
          <c:order val="1"/>
          <c:spPr>
            <a:ln>
              <a:solidFill>
                <a:srgbClr val="FF0000"/>
              </a:solidFill>
            </a:ln>
          </c:spPr>
          <c:marker>
            <c:symbol val="none"/>
          </c:marker>
          <c:xVal>
            <c:numRef>
              <c:f>regression!$D$5:$D$10</c:f>
              <c:numCache>
                <c:formatCode>#,##0</c:formatCode>
                <c:ptCount val="6"/>
                <c:pt idx="0">
                  <c:v>10000000</c:v>
                </c:pt>
                <c:pt idx="1">
                  <c:v>10000000</c:v>
                </c:pt>
                <c:pt idx="2">
                  <c:v>20000000</c:v>
                </c:pt>
                <c:pt idx="3">
                  <c:v>30000000</c:v>
                </c:pt>
                <c:pt idx="4">
                  <c:v>40000000</c:v>
                </c:pt>
                <c:pt idx="5">
                  <c:v>40000000</c:v>
                </c:pt>
              </c:numCache>
            </c:numRef>
          </c:xVal>
          <c:yVal>
            <c:numRef>
              <c:f>regression!$G$5:$G$10</c:f>
              <c:numCache>
                <c:formatCode>#,##0.0</c:formatCode>
                <c:ptCount val="6"/>
                <c:pt idx="0">
                  <c:v>48.876764705882351</c:v>
                </c:pt>
                <c:pt idx="1">
                  <c:v>48.876764705882351</c:v>
                </c:pt>
                <c:pt idx="2">
                  <c:v>97.164117647058845</c:v>
                </c:pt>
                <c:pt idx="3">
                  <c:v>145.45147058823542</c:v>
                </c:pt>
                <c:pt idx="4">
                  <c:v>193.73882352941175</c:v>
                </c:pt>
                <c:pt idx="5">
                  <c:v>193.73882352941175</c:v>
                </c:pt>
              </c:numCache>
            </c:numRef>
          </c:yVal>
        </c:ser>
        <c:axId val="70772224"/>
        <c:axId val="70774144"/>
      </c:scatterChart>
      <c:valAx>
        <c:axId val="70772224"/>
        <c:scaling>
          <c:orientation val="minMax"/>
        </c:scaling>
        <c:axPos val="b"/>
        <c:title>
          <c:tx>
            <c:rich>
              <a:bodyPr/>
              <a:lstStyle/>
              <a:p>
                <a:pPr>
                  <a:defRPr sz="1400"/>
                </a:pPr>
                <a:r>
                  <a:rPr lang="en-US" sz="1400" baseline="0"/>
                  <a:t>number of API calls</a:t>
                </a:r>
              </a:p>
            </c:rich>
          </c:tx>
          <c:layout/>
        </c:title>
        <c:numFmt formatCode="0.E+00" sourceLinked="0"/>
        <c:majorTickMark val="in"/>
        <c:tickLblPos val="nextTo"/>
        <c:crossAx val="70774144"/>
        <c:crosses val="autoZero"/>
        <c:crossBetween val="midCat"/>
        <c:majorUnit val="10000000"/>
      </c:valAx>
      <c:valAx>
        <c:axId val="70774144"/>
        <c:scaling>
          <c:orientation val="minMax"/>
        </c:scaling>
        <c:axPos val="l"/>
        <c:majorGridlines/>
        <c:title>
          <c:tx>
            <c:rich>
              <a:bodyPr/>
              <a:lstStyle/>
              <a:p>
                <a:pPr>
                  <a:defRPr sz="1400"/>
                </a:pPr>
                <a:r>
                  <a:rPr lang="en-US" sz="1400"/>
                  <a:t>DB time in seconds</a:t>
                </a:r>
              </a:p>
            </c:rich>
          </c:tx>
          <c:layout/>
        </c:title>
        <c:numFmt formatCode="#,##0" sourceLinked="0"/>
        <c:majorTickMark val="none"/>
        <c:tickLblPos val="nextTo"/>
        <c:crossAx val="70772224"/>
        <c:crosses val="autoZero"/>
        <c:crossBetween val="midCat"/>
      </c:valAx>
    </c:plotArea>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65539"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65540"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65541"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AE7E389E-C18A-4449-84D0-F99F777814E7}"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a:p>
        </p:txBody>
      </p:sp>
      <p:sp>
        <p:nvSpPr>
          <p:cNvPr id="67587"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67589"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7590"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a:p>
        </p:txBody>
      </p:sp>
      <p:sp>
        <p:nvSpPr>
          <p:cNvPr id="67591"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0C176F24-E5D7-45B3-917B-F45EDB270D4A}"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1E36B27A-FE4C-4B0E-BE72-B6329A017855}" type="slidenum">
              <a:rPr lang="en-US" smtClean="0"/>
              <a:pPr/>
              <a:t>1</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dirty="0" smtClean="0"/>
              <a:t>http://www.convio.com</a:t>
            </a:r>
          </a:p>
          <a:p>
            <a:pPr eaLnBrk="1" hangingPunct="1"/>
            <a:r>
              <a:rPr lang="en-US" dirty="0" smtClean="0"/>
              <a:t>dabercrombie@convio.com</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http://download.oracle.com/docs/cd/B19306_01/java.102/b14355/endtoend.htm#BEICGHJH</a:t>
            </a:r>
            <a:endParaRPr lang="en-US" dirty="0"/>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D0872936-9778-4475-A432-F2F8241E7C48}" type="slidenum">
              <a:rPr lang="en-US" smtClean="0"/>
              <a:pPr/>
              <a:t>17</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74DC833B-8F86-4550-A3F3-FA0BECBC86D5}" type="slidenum">
              <a:rPr lang="en-US" smtClean="0"/>
              <a:pPr/>
              <a:t>2</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DD5833A5-0CA1-4F16-AE32-56C77875CC8A}" type="slidenum">
              <a:rPr lang="en-US" smtClean="0"/>
              <a:pPr/>
              <a:t>21</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Norbert </a:t>
            </a:r>
            <a:r>
              <a:rPr lang="en-US" dirty="0" err="1" smtClean="0"/>
              <a:t>Debes</a:t>
            </a:r>
            <a:r>
              <a:rPr lang="en-US" dirty="0" smtClean="0"/>
              <a:t>, “Secret</a:t>
            </a:r>
            <a:r>
              <a:rPr lang="en-US" baseline="0" dirty="0" smtClean="0"/>
              <a:t> Oracle”, Lulu 2008, Chapter 23. </a:t>
            </a:r>
            <a:r>
              <a:rPr lang="en-US" dirty="0" smtClean="0"/>
              <a:t>http://www.lulu.com/content/1362354</a:t>
            </a:r>
          </a:p>
          <a:p>
            <a:r>
              <a:rPr lang="en-US" dirty="0" smtClean="0"/>
              <a:t>James </a:t>
            </a:r>
            <a:r>
              <a:rPr lang="en-US" dirty="0" err="1" smtClean="0"/>
              <a:t>Koopmann</a:t>
            </a:r>
            <a:r>
              <a:rPr lang="en-US" dirty="0" smtClean="0"/>
              <a:t>, Oracle Session Tracing Part III.</a:t>
            </a:r>
            <a:r>
              <a:rPr lang="en-US" baseline="0" dirty="0" smtClean="0"/>
              <a:t> </a:t>
            </a:r>
            <a:r>
              <a:rPr lang="en-US" dirty="0" smtClean="0"/>
              <a:t>http://www.dbasupport.com/oracle/ora10g/session_tracing301.shtml</a:t>
            </a:r>
            <a:endParaRPr lang="en-US" dirty="0"/>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D2546A3-B4E5-485D-9D1E-853FEB451458}" type="slidenum">
              <a:rPr lang="en-US" smtClean="0"/>
              <a:pPr/>
              <a:t>26</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r>
              <a:rPr lang="en-US" dirty="0" smtClean="0"/>
              <a:t>Norbert </a:t>
            </a:r>
            <a:r>
              <a:rPr lang="en-US" dirty="0" err="1" smtClean="0"/>
              <a:t>Debes</a:t>
            </a:r>
            <a:r>
              <a:rPr lang="en-US" dirty="0" smtClean="0"/>
              <a:t>, “Secret</a:t>
            </a:r>
            <a:r>
              <a:rPr lang="en-US" baseline="0" dirty="0" smtClean="0"/>
              <a:t> Oracle”, Lulu 2008, Bottom of page 214. </a:t>
            </a:r>
            <a:r>
              <a:rPr lang="en-US" dirty="0" smtClean="0"/>
              <a:t>http://www.lulu.com/content/1362354</a:t>
            </a:r>
          </a:p>
          <a:p>
            <a:r>
              <a:rPr lang="en-US" dirty="0" smtClean="0"/>
              <a:t>Cary </a:t>
            </a:r>
            <a:r>
              <a:rPr lang="en-US" dirty="0" err="1" smtClean="0"/>
              <a:t>Milsap</a:t>
            </a:r>
            <a:r>
              <a:rPr lang="en-US" dirty="0" smtClean="0"/>
              <a:t>: http://www.freelists.org/post/oracle-l/How-does-Oracle-AppsDev-Tools-use-DBMS-APPLICATION-INFO,2</a:t>
            </a:r>
          </a:p>
          <a:p>
            <a:endParaRPr lang="en-US" dirty="0" smtClean="0"/>
          </a:p>
          <a:p>
            <a:r>
              <a:rPr lang="en-US" dirty="0" smtClean="0"/>
              <a:t>"The /only/ problem I see with DBMS_APPLICATION_INFO is something that's no longer a problem in 10g. Having said "problem,” however, I still agree wholeheartedly with </a:t>
            </a:r>
            <a:r>
              <a:rPr lang="en-US" dirty="0" err="1" smtClean="0"/>
              <a:t>Stephane</a:t>
            </a:r>
            <a:r>
              <a:rPr lang="en-US" dirty="0" smtClean="0"/>
              <a:t>: USE IT!! The "problem" is that calling SET_* motivates extra database calls. But check out the new 10g OCI documentation. Instead of separate </a:t>
            </a:r>
            <a:r>
              <a:rPr lang="en-US" dirty="0" err="1" smtClean="0"/>
              <a:t>dbcalls</a:t>
            </a:r>
            <a:r>
              <a:rPr lang="en-US" dirty="0" smtClean="0"/>
              <a:t> for an app to identify itself, you can set the OCI_ATTR_MODULE, OCI_ATTR_ACTION, and OCI_ATTR_CLIENT_INFO attributes on existing parse, bind, execute, fetch, etc. calls. So in 10g apps, an app can identify itself with just a tiny incremental consumption of network bandwidth, but no additional </a:t>
            </a:r>
            <a:r>
              <a:rPr lang="en-US" dirty="0" err="1" smtClean="0"/>
              <a:t>dbcalls</a:t>
            </a:r>
            <a:r>
              <a:rPr lang="en-US" dirty="0" smtClean="0"/>
              <a:t> are necessary."</a:t>
            </a:r>
          </a:p>
          <a:p>
            <a:endParaRPr lang="en-US" dirty="0" smtClean="0"/>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47A60550-EA78-4531-8FBA-8E9723CA5E31}" type="slidenum">
              <a:rPr lang="en-US" smtClean="0"/>
              <a:pPr/>
              <a:t>29</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Dynamic Monitoring Service: http://www.oracle.com/technology/products/ias/daily/sept13.html</a:t>
            </a:r>
          </a:p>
          <a:p>
            <a:r>
              <a:rPr lang="en-US" dirty="0" smtClean="0"/>
              <a:t>Wrapper:</a:t>
            </a:r>
            <a:r>
              <a:rPr lang="en-US" baseline="0" dirty="0" smtClean="0"/>
              <a:t> http://download.oracle.com/docs/cd/B19306_01/appdev.102/b14258/d_appinf.htm#CHEEFBBD</a:t>
            </a:r>
          </a:p>
          <a:p>
            <a:r>
              <a:rPr lang="en-US" dirty="0" err="1" smtClean="0"/>
              <a:t>Amar</a:t>
            </a:r>
            <a:r>
              <a:rPr lang="en-US" dirty="0" smtClean="0"/>
              <a:t> Kumar </a:t>
            </a:r>
            <a:r>
              <a:rPr lang="en-US" dirty="0" err="1" smtClean="0"/>
              <a:t>Padhi</a:t>
            </a:r>
            <a:r>
              <a:rPr lang="en-US" dirty="0" smtClean="0"/>
              <a:t>: http://www.databasejournal.com/features/oracle/article.php/3321961/Use-Oracles-DBMSAPPLICATIONINFO-to-Prevent-Routines-from-Running-Simultaneously.htm</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31</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0C176F24-E5D7-45B3-917B-F45EDB270D4A}"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0A219CCF-1DCE-41B4-A74A-48F8A7EC323C}" type="slidenum">
              <a:rPr lang="en-US" smtClean="0"/>
              <a:pPr/>
              <a:t>9</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pptCoverImage"/>
          <p:cNvPicPr>
            <a:picLocks noChangeAspect="1" noChangeArrowheads="1"/>
          </p:cNvPicPr>
          <p:nvPr/>
        </p:nvPicPr>
        <p:blipFill>
          <a:blip r:embed="rId2"/>
          <a:srcRect/>
          <a:stretch>
            <a:fillRect/>
          </a:stretch>
        </p:blipFill>
        <p:spPr bwMode="auto">
          <a:xfrm>
            <a:off x="457200" y="4679950"/>
            <a:ext cx="5840413" cy="1720850"/>
          </a:xfrm>
          <a:prstGeom prst="rect">
            <a:avLst/>
          </a:prstGeom>
          <a:noFill/>
          <a:ln w="9525">
            <a:noFill/>
            <a:miter lim="800000"/>
            <a:headEnd/>
            <a:tailEnd/>
          </a:ln>
        </p:spPr>
      </p:pic>
      <p:pic>
        <p:nvPicPr>
          <p:cNvPr id="5" name="Picture 5" descr="convioRGB_horizSm"/>
          <p:cNvPicPr>
            <a:picLocks noChangeAspect="1" noChangeArrowheads="1"/>
          </p:cNvPicPr>
          <p:nvPr/>
        </p:nvPicPr>
        <p:blipFill>
          <a:blip r:embed="rId3"/>
          <a:srcRect/>
          <a:stretch>
            <a:fillRect/>
          </a:stretch>
        </p:blipFill>
        <p:spPr bwMode="auto">
          <a:xfrm>
            <a:off x="457200" y="403225"/>
            <a:ext cx="2970213" cy="587375"/>
          </a:xfrm>
          <a:prstGeom prst="rect">
            <a:avLst/>
          </a:prstGeom>
          <a:noFill/>
          <a:ln w="9525">
            <a:noFill/>
            <a:miter lim="800000"/>
            <a:headEnd/>
            <a:tailEnd/>
          </a:ln>
        </p:spPr>
      </p:pic>
      <p:sp>
        <p:nvSpPr>
          <p:cNvPr id="6" name="Rectangle 6"/>
          <p:cNvSpPr>
            <a:spLocks noChangeArrowheads="1"/>
          </p:cNvSpPr>
          <p:nvPr/>
        </p:nvSpPr>
        <p:spPr bwMode="auto">
          <a:xfrm>
            <a:off x="0" y="0"/>
            <a:ext cx="9144000" cy="7620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7" name="Text Box 7"/>
          <p:cNvSpPr txBox="1">
            <a:spLocks noChangeArrowheads="1"/>
          </p:cNvSpPr>
          <p:nvPr/>
        </p:nvSpPr>
        <p:spPr bwMode="auto">
          <a:xfrm>
            <a:off x="7526338" y="6477000"/>
            <a:ext cx="1084262" cy="214313"/>
          </a:xfrm>
          <a:prstGeom prst="rect">
            <a:avLst/>
          </a:prstGeom>
          <a:noFill/>
          <a:ln w="9525">
            <a:noFill/>
            <a:miter lim="800000"/>
            <a:headEnd/>
            <a:tailEnd/>
          </a:ln>
          <a:effectLst/>
        </p:spPr>
        <p:txBody>
          <a:bodyPr rIns="45720">
            <a:spAutoFit/>
          </a:bodyPr>
          <a:lstStyle/>
          <a:p>
            <a:pPr algn="r">
              <a:defRPr/>
            </a:pPr>
            <a:r>
              <a:rPr lang="en-US" sz="800" dirty="0">
                <a:solidFill>
                  <a:srgbClr val="808080"/>
                </a:solidFill>
              </a:rPr>
              <a:t>© 2009 Convio, Inc.</a:t>
            </a:r>
          </a:p>
        </p:txBody>
      </p:sp>
      <p:sp>
        <p:nvSpPr>
          <p:cNvPr id="60418" name="Rectangle 2"/>
          <p:cNvSpPr>
            <a:spLocks noGrp="1" noChangeArrowheads="1"/>
          </p:cNvSpPr>
          <p:nvPr>
            <p:ph type="ctrTitle"/>
          </p:nvPr>
        </p:nvSpPr>
        <p:spPr>
          <a:xfrm>
            <a:off x="1219200" y="1676400"/>
            <a:ext cx="7391400" cy="1470025"/>
          </a:xfrm>
        </p:spPr>
        <p:txBody>
          <a:bodyPr/>
          <a:lstStyle>
            <a:lvl1pPr>
              <a:defRPr sz="4000"/>
            </a:lvl1pPr>
          </a:lstStyle>
          <a:p>
            <a:r>
              <a:rPr lang="en-US"/>
              <a:t>Click to edit Master title style</a:t>
            </a:r>
          </a:p>
        </p:txBody>
      </p:sp>
      <p:sp>
        <p:nvSpPr>
          <p:cNvPr id="60419" name="Rectangle 3"/>
          <p:cNvSpPr>
            <a:spLocks noGrp="1" noChangeArrowheads="1"/>
          </p:cNvSpPr>
          <p:nvPr>
            <p:ph type="subTitle" idx="1"/>
          </p:nvPr>
        </p:nvSpPr>
        <p:spPr>
          <a:xfrm>
            <a:off x="1219200" y="3432175"/>
            <a:ext cx="7391400" cy="1063625"/>
          </a:xfrm>
        </p:spPr>
        <p:txBody>
          <a:bodyPr/>
          <a:lstStyle>
            <a:lvl1pPr marL="0" indent="0">
              <a:buFont typeface="Arial" charset="0"/>
              <a:buNone/>
              <a:defRPr sz="2400">
                <a:solidFill>
                  <a:srgbClr val="4D4D4D"/>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B945B05A-9262-4D10-A7AE-F9C06DD3E632}"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334963"/>
            <a:ext cx="2095500" cy="59134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34963"/>
            <a:ext cx="6134100" cy="5913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ECB0F00F-692D-4DEF-8C21-F595C257CAD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D9E9F32F-00D2-455A-BA8B-9FE3BD06CFC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fld id="{4A9C7E2A-8E2A-406D-9475-AAE5DDF050D3}"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066800"/>
            <a:ext cx="41148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1148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fld id="{94A0775E-82F7-4B0C-8F7F-947464A9C5E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pPr>
              <a:defRPr/>
            </a:pPr>
            <a:fld id="{091DB6A7-3ED6-40F7-9489-0323E9E6294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fld id="{61CB4DCF-7857-4587-800C-725D05709BD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CEB7700F-F02D-4607-9733-341EE7425F35}"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517E9402-4DB4-4013-8760-6A7F2D3A3D56}"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9F0C9552-9DBB-4082-BB59-B8259EA8A387}"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convioRGB_horizSm"/>
          <p:cNvPicPr>
            <a:picLocks noChangeAspect="1" noChangeArrowheads="1"/>
          </p:cNvPicPr>
          <p:nvPr/>
        </p:nvPicPr>
        <p:blipFill>
          <a:blip r:embed="rId13"/>
          <a:srcRect/>
          <a:stretch>
            <a:fillRect/>
          </a:stretch>
        </p:blipFill>
        <p:spPr bwMode="auto">
          <a:xfrm>
            <a:off x="7239000" y="6400800"/>
            <a:ext cx="1600200" cy="315913"/>
          </a:xfrm>
          <a:prstGeom prst="rect">
            <a:avLst/>
          </a:prstGeom>
          <a:noFill/>
          <a:ln w="9525">
            <a:noFill/>
            <a:miter lim="800000"/>
            <a:headEnd/>
            <a:tailEnd/>
          </a:ln>
        </p:spPr>
      </p:pic>
      <p:sp>
        <p:nvSpPr>
          <p:cNvPr id="1027" name="Rectangle 3"/>
          <p:cNvSpPr>
            <a:spLocks noGrp="1" noChangeArrowheads="1"/>
          </p:cNvSpPr>
          <p:nvPr>
            <p:ph type="title"/>
          </p:nvPr>
        </p:nvSpPr>
        <p:spPr bwMode="auto">
          <a:xfrm>
            <a:off x="381000" y="334963"/>
            <a:ext cx="8382000" cy="5794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381000" y="1066800"/>
            <a:ext cx="83820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9397" name="Rectangle 5"/>
          <p:cNvSpPr>
            <a:spLocks noGrp="1" noChangeArrowheads="1"/>
          </p:cNvSpPr>
          <p:nvPr>
            <p:ph type="sldNum" sz="quarter" idx="4"/>
          </p:nvPr>
        </p:nvSpPr>
        <p:spPr bwMode="auto">
          <a:xfrm>
            <a:off x="3505200" y="6477000"/>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800">
                <a:solidFill>
                  <a:srgbClr val="808080"/>
                </a:solidFill>
              </a:defRPr>
            </a:lvl1pPr>
          </a:lstStyle>
          <a:p>
            <a:pPr>
              <a:defRPr/>
            </a:pPr>
            <a:fld id="{736C8291-02DD-4B62-8D79-030F25AB8A1B}" type="slidenum">
              <a:rPr lang="en-US"/>
              <a:pPr>
                <a:defRPr/>
              </a:pPr>
              <a:t>‹#›</a:t>
            </a:fld>
            <a:endParaRPr lang="en-US" dirty="0"/>
          </a:p>
        </p:txBody>
      </p:sp>
      <p:sp>
        <p:nvSpPr>
          <p:cNvPr id="59398" name="Rectangle 6"/>
          <p:cNvSpPr>
            <a:spLocks noChangeArrowheads="1"/>
          </p:cNvSpPr>
          <p:nvPr/>
        </p:nvSpPr>
        <p:spPr bwMode="auto">
          <a:xfrm>
            <a:off x="0" y="0"/>
            <a:ext cx="9144000" cy="76200"/>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59399" name="Text Box 7"/>
          <p:cNvSpPr txBox="1">
            <a:spLocks noChangeArrowheads="1"/>
          </p:cNvSpPr>
          <p:nvPr/>
        </p:nvSpPr>
        <p:spPr bwMode="auto">
          <a:xfrm>
            <a:off x="381000" y="6477000"/>
            <a:ext cx="1047750" cy="215900"/>
          </a:xfrm>
          <a:prstGeom prst="rect">
            <a:avLst/>
          </a:prstGeom>
          <a:noFill/>
          <a:ln w="9525">
            <a:noFill/>
            <a:miter lim="800000"/>
            <a:headEnd/>
            <a:tailEnd/>
          </a:ln>
          <a:effectLst/>
        </p:spPr>
        <p:txBody>
          <a:bodyPr wrap="none" lIns="45720">
            <a:spAutoFit/>
          </a:bodyPr>
          <a:lstStyle/>
          <a:p>
            <a:pPr>
              <a:defRPr/>
            </a:pPr>
            <a:r>
              <a:rPr lang="en-US" sz="800" dirty="0">
                <a:solidFill>
                  <a:srgbClr val="808080"/>
                </a:solidFill>
              </a:rPr>
              <a:t>© 2009 Convio, Inc.</a:t>
            </a:r>
          </a:p>
        </p:txBody>
      </p:sp>
      <p:sp>
        <p:nvSpPr>
          <p:cNvPr id="59400" name="Line 8"/>
          <p:cNvSpPr>
            <a:spLocks noChangeShapeType="1"/>
          </p:cNvSpPr>
          <p:nvPr/>
        </p:nvSpPr>
        <p:spPr bwMode="auto">
          <a:xfrm>
            <a:off x="381000" y="942975"/>
            <a:ext cx="8410575" cy="0"/>
          </a:xfrm>
          <a:prstGeom prst="line">
            <a:avLst/>
          </a:prstGeom>
          <a:noFill/>
          <a:ln w="19050">
            <a:solidFill>
              <a:srgbClr val="B2B2B2"/>
            </a:solidFill>
            <a:round/>
            <a:headEnd/>
            <a:tailEn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200" b="1">
          <a:solidFill>
            <a:schemeClr val="tx2"/>
          </a:solidFill>
          <a:latin typeface="Arial" charset="0"/>
          <a:cs typeface="Arial" charset="0"/>
        </a:defRPr>
      </a:lvl2pPr>
      <a:lvl3pPr algn="l" rtl="0" eaLnBrk="0" fontAlgn="base" hangingPunct="0">
        <a:spcBef>
          <a:spcPct val="0"/>
        </a:spcBef>
        <a:spcAft>
          <a:spcPct val="0"/>
        </a:spcAft>
        <a:defRPr sz="3200" b="1">
          <a:solidFill>
            <a:schemeClr val="tx2"/>
          </a:solidFill>
          <a:latin typeface="Arial" charset="0"/>
          <a:cs typeface="Arial" charset="0"/>
        </a:defRPr>
      </a:lvl3pPr>
      <a:lvl4pPr algn="l" rtl="0" eaLnBrk="0" fontAlgn="base" hangingPunct="0">
        <a:spcBef>
          <a:spcPct val="0"/>
        </a:spcBef>
        <a:spcAft>
          <a:spcPct val="0"/>
        </a:spcAft>
        <a:defRPr sz="3200" b="1">
          <a:solidFill>
            <a:schemeClr val="tx2"/>
          </a:solidFill>
          <a:latin typeface="Arial" charset="0"/>
          <a:cs typeface="Arial" charset="0"/>
        </a:defRPr>
      </a:lvl4pPr>
      <a:lvl5pPr algn="l" rtl="0" eaLnBrk="0" fontAlgn="base" hangingPunct="0">
        <a:spcBef>
          <a:spcPct val="0"/>
        </a:spcBef>
        <a:spcAft>
          <a:spcPct val="0"/>
        </a:spcAft>
        <a:defRPr sz="3200" b="1">
          <a:solidFill>
            <a:schemeClr val="tx2"/>
          </a:solidFill>
          <a:latin typeface="Arial" charset="0"/>
          <a:cs typeface="Arial" charset="0"/>
        </a:defRPr>
      </a:lvl5pPr>
      <a:lvl6pPr marL="457200" algn="l" rtl="0" fontAlgn="base">
        <a:spcBef>
          <a:spcPct val="0"/>
        </a:spcBef>
        <a:spcAft>
          <a:spcPct val="0"/>
        </a:spcAft>
        <a:defRPr sz="3200" b="1">
          <a:solidFill>
            <a:schemeClr val="tx2"/>
          </a:solidFill>
          <a:latin typeface="Arial" charset="0"/>
          <a:cs typeface="Arial" charset="0"/>
        </a:defRPr>
      </a:lvl6pPr>
      <a:lvl7pPr marL="914400" algn="l" rtl="0" fontAlgn="base">
        <a:spcBef>
          <a:spcPct val="0"/>
        </a:spcBef>
        <a:spcAft>
          <a:spcPct val="0"/>
        </a:spcAft>
        <a:defRPr sz="3200" b="1">
          <a:solidFill>
            <a:schemeClr val="tx2"/>
          </a:solidFill>
          <a:latin typeface="Arial" charset="0"/>
          <a:cs typeface="Arial" charset="0"/>
        </a:defRPr>
      </a:lvl7pPr>
      <a:lvl8pPr marL="1371600" algn="l" rtl="0" fontAlgn="base">
        <a:spcBef>
          <a:spcPct val="0"/>
        </a:spcBef>
        <a:spcAft>
          <a:spcPct val="0"/>
        </a:spcAft>
        <a:defRPr sz="3200" b="1">
          <a:solidFill>
            <a:schemeClr val="tx2"/>
          </a:solidFill>
          <a:latin typeface="Arial" charset="0"/>
          <a:cs typeface="Arial" charset="0"/>
        </a:defRPr>
      </a:lvl8pPr>
      <a:lvl9pPr marL="1828800" algn="l" rtl="0" fontAlgn="base">
        <a:spcBef>
          <a:spcPct val="0"/>
        </a:spcBef>
        <a:spcAft>
          <a:spcPct val="0"/>
        </a:spcAft>
        <a:defRPr sz="3200" b="1">
          <a:solidFill>
            <a:schemeClr val="tx2"/>
          </a:solidFill>
          <a:latin typeface="Arial" charset="0"/>
          <a:cs typeface="Arial" charset="0"/>
        </a:defRPr>
      </a:lvl9pPr>
    </p:titleStyle>
    <p:bodyStyle>
      <a:lvl1pPr marL="400050" indent="-400050" algn="l" rtl="0" eaLnBrk="0" fontAlgn="base" hangingPunct="0">
        <a:spcBef>
          <a:spcPct val="0"/>
        </a:spcBef>
        <a:spcAft>
          <a:spcPct val="0"/>
        </a:spcAft>
        <a:buClr>
          <a:schemeClr val="accent2"/>
        </a:buClr>
        <a:buSzPct val="85000"/>
        <a:buFont typeface="Arial" charset="0"/>
        <a:buChar char="■"/>
        <a:defRPr sz="2800">
          <a:solidFill>
            <a:schemeClr val="tx1"/>
          </a:solidFill>
          <a:latin typeface="+mn-lt"/>
          <a:ea typeface="+mn-ea"/>
          <a:cs typeface="+mn-cs"/>
        </a:defRPr>
      </a:lvl1pPr>
      <a:lvl2pPr marL="971550" indent="-400050" algn="l" rtl="0" eaLnBrk="0" fontAlgn="base" hangingPunct="0">
        <a:spcBef>
          <a:spcPct val="0"/>
        </a:spcBef>
        <a:spcAft>
          <a:spcPct val="0"/>
        </a:spcAft>
        <a:buClr>
          <a:schemeClr val="tx2"/>
        </a:buClr>
        <a:buFont typeface="Lucida Sans Unicode" pitchFamily="34" charset="0"/>
        <a:buChar char="▶"/>
        <a:defRPr sz="2400">
          <a:solidFill>
            <a:schemeClr val="tx1"/>
          </a:solidFill>
          <a:latin typeface="+mn-lt"/>
          <a:cs typeface="+mn-cs"/>
        </a:defRPr>
      </a:lvl2pPr>
      <a:lvl3pPr marL="1428750" indent="-342900" algn="l" rtl="0" eaLnBrk="0" fontAlgn="base" hangingPunct="0">
        <a:spcBef>
          <a:spcPct val="0"/>
        </a:spcBef>
        <a:spcAft>
          <a:spcPct val="0"/>
        </a:spcAft>
        <a:buClr>
          <a:srgbClr val="B7D31B"/>
        </a:buClr>
        <a:buFont typeface="Wingdings" pitchFamily="2" charset="2"/>
        <a:buChar char=""/>
        <a:defRPr sz="2000">
          <a:solidFill>
            <a:schemeClr val="tx1"/>
          </a:solidFill>
          <a:latin typeface="+mn-lt"/>
          <a:cs typeface="+mn-cs"/>
        </a:defRPr>
      </a:lvl3pPr>
      <a:lvl4pPr marL="1885950" indent="-342900" algn="l" rtl="0" eaLnBrk="0" fontAlgn="base" hangingPunct="0">
        <a:spcBef>
          <a:spcPct val="0"/>
        </a:spcBef>
        <a:spcAft>
          <a:spcPct val="0"/>
        </a:spcAft>
        <a:buClr>
          <a:schemeClr val="bg2"/>
        </a:buClr>
        <a:buFont typeface="Arial" charset="0"/>
        <a:buChar char="–"/>
        <a:defRPr>
          <a:solidFill>
            <a:schemeClr val="tx1"/>
          </a:solidFill>
          <a:latin typeface="+mn-lt"/>
          <a:cs typeface="+mn-cs"/>
        </a:defRPr>
      </a:lvl4pPr>
      <a:lvl5pPr marL="2343150" indent="-342900" algn="l" rtl="0" eaLnBrk="0" fontAlgn="base" hangingPunct="0">
        <a:spcBef>
          <a:spcPct val="0"/>
        </a:spcBef>
        <a:spcAft>
          <a:spcPct val="0"/>
        </a:spcAft>
        <a:buChar char="»"/>
        <a:defRPr>
          <a:solidFill>
            <a:schemeClr val="tx1"/>
          </a:solidFill>
          <a:latin typeface="+mn-lt"/>
          <a:cs typeface="+mn-cs"/>
        </a:defRPr>
      </a:lvl5pPr>
      <a:lvl6pPr marL="2800350" indent="-342900" algn="l" rtl="0" fontAlgn="base">
        <a:spcBef>
          <a:spcPct val="0"/>
        </a:spcBef>
        <a:spcAft>
          <a:spcPct val="0"/>
        </a:spcAft>
        <a:buChar char="»"/>
        <a:defRPr>
          <a:solidFill>
            <a:schemeClr val="tx1"/>
          </a:solidFill>
          <a:latin typeface="+mn-lt"/>
          <a:cs typeface="+mn-cs"/>
        </a:defRPr>
      </a:lvl6pPr>
      <a:lvl7pPr marL="3257550" indent="-342900" algn="l" rtl="0" fontAlgn="base">
        <a:spcBef>
          <a:spcPct val="0"/>
        </a:spcBef>
        <a:spcAft>
          <a:spcPct val="0"/>
        </a:spcAft>
        <a:buChar char="»"/>
        <a:defRPr>
          <a:solidFill>
            <a:schemeClr val="tx1"/>
          </a:solidFill>
          <a:latin typeface="+mn-lt"/>
          <a:cs typeface="+mn-cs"/>
        </a:defRPr>
      </a:lvl7pPr>
      <a:lvl8pPr marL="3714750" indent="-342900" algn="l" rtl="0" fontAlgn="base">
        <a:spcBef>
          <a:spcPct val="0"/>
        </a:spcBef>
        <a:spcAft>
          <a:spcPct val="0"/>
        </a:spcAft>
        <a:buChar char="»"/>
        <a:defRPr>
          <a:solidFill>
            <a:schemeClr val="tx1"/>
          </a:solidFill>
          <a:latin typeface="+mn-lt"/>
          <a:cs typeface="+mn-cs"/>
        </a:defRPr>
      </a:lvl8pPr>
      <a:lvl9pPr marL="4171950" indent="-342900" algn="l" rtl="0" fontAlgn="base">
        <a:spcBef>
          <a:spcPct val="0"/>
        </a:spcBef>
        <a:spcAft>
          <a:spcPct val="0"/>
        </a:spcAft>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19200" y="1219200"/>
            <a:ext cx="7391400" cy="1927225"/>
          </a:xfrm>
        </p:spPr>
        <p:txBody>
          <a:bodyPr/>
          <a:lstStyle/>
          <a:p>
            <a:pPr eaLnBrk="1" hangingPunct="1"/>
            <a:r>
              <a:rPr lang="en-US" smtClean="0"/>
              <a:t>End-to-End Metrics </a:t>
            </a:r>
            <a:br>
              <a:rPr lang="en-US" smtClean="0"/>
            </a:br>
            <a:r>
              <a:rPr lang="en-US" smtClean="0"/>
              <a:t>for Troubleshooting </a:t>
            </a:r>
            <a:br>
              <a:rPr lang="en-US" smtClean="0"/>
            </a:br>
            <a:r>
              <a:rPr lang="en-US" smtClean="0"/>
              <a:t>and Monitoring</a:t>
            </a:r>
          </a:p>
        </p:txBody>
      </p:sp>
      <p:sp>
        <p:nvSpPr>
          <p:cNvPr id="3075" name="Rectangle 3"/>
          <p:cNvSpPr>
            <a:spLocks noGrp="1" noChangeArrowheads="1"/>
          </p:cNvSpPr>
          <p:nvPr>
            <p:ph type="subTitle" idx="1"/>
          </p:nvPr>
        </p:nvSpPr>
        <p:spPr/>
        <p:txBody>
          <a:bodyPr/>
          <a:lstStyle/>
          <a:p>
            <a:pPr eaLnBrk="1" hangingPunct="1"/>
            <a:r>
              <a:rPr lang="en-US" sz="2000" smtClean="0"/>
              <a:t>Dave Abercrombie</a:t>
            </a:r>
          </a:p>
          <a:p>
            <a:pPr eaLnBrk="1" hangingPunct="1"/>
            <a:r>
              <a:rPr lang="en-US" sz="2000" smtClean="0"/>
              <a:t>Principal Database Architect, Convio</a:t>
            </a:r>
          </a:p>
          <a:p>
            <a:pPr eaLnBrk="1" hangingPunct="1"/>
            <a:r>
              <a:rPr lang="en-US" sz="2000" smtClean="0"/>
              <a:t>NoCOUG Spring Conference 2009, May 21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Design Challenges	</a:t>
            </a:r>
          </a:p>
        </p:txBody>
      </p:sp>
      <p:sp>
        <p:nvSpPr>
          <p:cNvPr id="12291" name="Content Placeholder 2"/>
          <p:cNvSpPr>
            <a:spLocks noGrp="1"/>
          </p:cNvSpPr>
          <p:nvPr>
            <p:ph idx="1"/>
          </p:nvPr>
        </p:nvSpPr>
        <p:spPr/>
        <p:txBody>
          <a:bodyPr/>
          <a:lstStyle/>
          <a:p>
            <a:pPr>
              <a:spcAft>
                <a:spcPts val="1800"/>
              </a:spcAft>
            </a:pPr>
            <a:r>
              <a:rPr lang="en-US" dirty="0" smtClean="0"/>
              <a:t>Level of detail</a:t>
            </a:r>
          </a:p>
          <a:p>
            <a:pPr>
              <a:spcAft>
                <a:spcPts val="1800"/>
              </a:spcAft>
            </a:pPr>
            <a:r>
              <a:rPr lang="en-US" dirty="0" smtClean="0"/>
              <a:t>Availability of tag data</a:t>
            </a:r>
          </a:p>
          <a:p>
            <a:r>
              <a:rPr lang="en-US" dirty="0" smtClean="0"/>
              <a:t>Tag quirks:</a:t>
            </a:r>
          </a:p>
          <a:p>
            <a:pPr lvl="1">
              <a:buFont typeface="Lucida Sans Unicode" pitchFamily="34" charset="0"/>
              <a:buNone/>
            </a:pPr>
            <a:r>
              <a:rPr lang="en-US" dirty="0" smtClean="0"/>
              <a:t>Various lengths,</a:t>
            </a:r>
          </a:p>
          <a:p>
            <a:pPr lvl="1">
              <a:buFont typeface="Lucida Sans Unicode" pitchFamily="34" charset="0"/>
              <a:buNone/>
            </a:pPr>
            <a:r>
              <a:rPr lang="en-US" dirty="0" smtClean="0"/>
              <a:t>Availability varies,</a:t>
            </a:r>
          </a:p>
          <a:p>
            <a:pPr lvl="1">
              <a:spcAft>
                <a:spcPts val="1800"/>
              </a:spcAft>
              <a:buFont typeface="Lucida Sans Unicode" pitchFamily="34" charset="0"/>
              <a:buNone/>
            </a:pPr>
            <a:r>
              <a:rPr lang="en-US" dirty="0" smtClean="0"/>
              <a:t>Funny names</a:t>
            </a:r>
          </a:p>
          <a:p>
            <a:pPr>
              <a:spcAft>
                <a:spcPts val="1800"/>
              </a:spcAft>
            </a:pPr>
            <a:r>
              <a:rPr lang="en-US" dirty="0" smtClean="0"/>
              <a:t>Short length</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More Design Challenges</a:t>
            </a:r>
          </a:p>
        </p:txBody>
      </p:sp>
      <p:sp>
        <p:nvSpPr>
          <p:cNvPr id="13315" name="Content Placeholder 2"/>
          <p:cNvSpPr>
            <a:spLocks noGrp="1"/>
          </p:cNvSpPr>
          <p:nvPr>
            <p:ph idx="1"/>
          </p:nvPr>
        </p:nvSpPr>
        <p:spPr/>
        <p:txBody>
          <a:bodyPr/>
          <a:lstStyle/>
          <a:p>
            <a:pPr>
              <a:spcAft>
                <a:spcPts val="1800"/>
              </a:spcAft>
            </a:pPr>
            <a:r>
              <a:rPr lang="en-US" dirty="0" smtClean="0"/>
              <a:t>Ability to aggregate</a:t>
            </a:r>
          </a:p>
          <a:p>
            <a:pPr>
              <a:spcAft>
                <a:spcPts val="1800"/>
              </a:spcAft>
            </a:pPr>
            <a:r>
              <a:rPr lang="en-US" dirty="0" smtClean="0"/>
              <a:t>Uniqueness</a:t>
            </a:r>
          </a:p>
          <a:p>
            <a:pPr>
              <a:spcAft>
                <a:spcPts val="1800"/>
              </a:spcAft>
            </a:pPr>
            <a:r>
              <a:rPr lang="en-US" dirty="0" smtClean="0"/>
              <a:t>Hierarchy</a:t>
            </a:r>
          </a:p>
          <a:p>
            <a:pPr>
              <a:spcAft>
                <a:spcPts val="1800"/>
              </a:spcAft>
            </a:pPr>
            <a:r>
              <a:rPr lang="en-US" dirty="0" smtClean="0"/>
              <a:t>Restoring to nulls</a:t>
            </a:r>
          </a:p>
          <a:p>
            <a:pPr>
              <a:spcAft>
                <a:spcPts val="1800"/>
              </a:spcAft>
            </a:pPr>
            <a:r>
              <a:rPr lang="en-US" dirty="0" smtClean="0"/>
              <a:t>Session management (connection pools)</a:t>
            </a:r>
          </a:p>
          <a:p>
            <a:pPr>
              <a:spcAft>
                <a:spcPts val="1800"/>
              </a:spcAft>
            </a:pPr>
            <a:r>
              <a:rPr lang="en-US" dirty="0" smtClean="0"/>
              <a:t>When do called methods override tags?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Setting tags with PL/SQL</a:t>
            </a:r>
          </a:p>
        </p:txBody>
      </p:sp>
      <p:sp>
        <p:nvSpPr>
          <p:cNvPr id="14339" name="Content Placeholder 2"/>
          <p:cNvSpPr>
            <a:spLocks noGrp="1"/>
          </p:cNvSpPr>
          <p:nvPr>
            <p:ph idx="1"/>
          </p:nvPr>
        </p:nvSpPr>
        <p:spPr/>
        <p:txBody>
          <a:bodyPr/>
          <a:lstStyle/>
          <a:p>
            <a:pPr>
              <a:buFont typeface="Arial" charset="0"/>
              <a:buNone/>
            </a:pPr>
            <a:r>
              <a:rPr lang="en-US" smtClean="0">
                <a:latin typeface="Courier New" pitchFamily="49" charset="0"/>
                <a:cs typeface="Courier New" pitchFamily="49" charset="0"/>
              </a:rPr>
              <a:t>DBMS_APPLICATION_INFO.</a:t>
            </a:r>
            <a:r>
              <a:rPr lang="en-US" b="1" smtClean="0">
                <a:latin typeface="Courier New" pitchFamily="49" charset="0"/>
                <a:cs typeface="Courier New" pitchFamily="49" charset="0"/>
              </a:rPr>
              <a:t>SET_MODULE</a:t>
            </a:r>
            <a:r>
              <a:rPr lang="en-US" smtClean="0">
                <a:latin typeface="Courier New" pitchFamily="49" charset="0"/>
                <a:cs typeface="Courier New" pitchFamily="49" charset="0"/>
              </a:rPr>
              <a:t>( </a:t>
            </a:r>
          </a:p>
          <a:p>
            <a:pPr>
              <a:buFont typeface="Arial" charset="0"/>
              <a:buNone/>
            </a:pPr>
            <a:r>
              <a:rPr lang="en-US" smtClean="0">
                <a:latin typeface="Courier New" pitchFamily="49" charset="0"/>
                <a:cs typeface="Courier New" pitchFamily="49" charset="0"/>
              </a:rPr>
              <a:t>   module_name IN VARCHAR2, </a:t>
            </a:r>
          </a:p>
          <a:p>
            <a:pPr>
              <a:buFont typeface="Arial" charset="0"/>
              <a:buNone/>
            </a:pPr>
            <a:r>
              <a:rPr lang="en-US" smtClean="0">
                <a:latin typeface="Courier New" pitchFamily="49" charset="0"/>
                <a:cs typeface="Courier New" pitchFamily="49" charset="0"/>
              </a:rPr>
              <a:t>   action_name IN VARCHAR2); </a:t>
            </a:r>
          </a:p>
          <a:p>
            <a:pPr>
              <a:buFont typeface="Arial" charset="0"/>
              <a:buNone/>
            </a:pPr>
            <a:endParaRPr lang="en-US" smtClean="0">
              <a:latin typeface="Courier New" pitchFamily="49" charset="0"/>
              <a:cs typeface="Courier New" pitchFamily="49" charset="0"/>
            </a:endParaRPr>
          </a:p>
          <a:p>
            <a:pPr>
              <a:buFont typeface="Arial" charset="0"/>
              <a:buNone/>
            </a:pPr>
            <a:endParaRPr lang="en-US" smtClean="0">
              <a:latin typeface="Courier New" pitchFamily="49" charset="0"/>
              <a:cs typeface="Courier New" pitchFamily="49" charset="0"/>
            </a:endParaRPr>
          </a:p>
          <a:p>
            <a:pPr>
              <a:buFont typeface="Arial" charset="0"/>
              <a:buNone/>
            </a:pPr>
            <a:r>
              <a:rPr lang="en-US" smtClean="0">
                <a:latin typeface="Courier New" pitchFamily="49" charset="0"/>
                <a:cs typeface="Courier New" pitchFamily="49" charset="0"/>
              </a:rPr>
              <a:t>DBMS_APPLICATION_INFO.</a:t>
            </a:r>
            <a:r>
              <a:rPr lang="en-US" b="1" smtClean="0">
                <a:latin typeface="Courier New" pitchFamily="49" charset="0"/>
                <a:cs typeface="Courier New" pitchFamily="49" charset="0"/>
              </a:rPr>
              <a:t>SET_ACTION</a:t>
            </a:r>
            <a:r>
              <a:rPr lang="en-US" smtClean="0">
                <a:latin typeface="Courier New" pitchFamily="49" charset="0"/>
                <a:cs typeface="Courier New" pitchFamily="49" charset="0"/>
              </a:rPr>
              <a:t>(</a:t>
            </a:r>
          </a:p>
          <a:p>
            <a:pPr>
              <a:buFont typeface="Arial" charset="0"/>
              <a:buNone/>
            </a:pPr>
            <a:r>
              <a:rPr lang="en-US" smtClean="0">
                <a:latin typeface="Courier New" pitchFamily="49" charset="0"/>
                <a:cs typeface="Courier New" pitchFamily="49" charset="0"/>
              </a:rPr>
              <a:t>   action_name IN VARCHAR2); </a:t>
            </a:r>
          </a:p>
          <a:p>
            <a:pPr>
              <a:buFont typeface="Arial" charset="0"/>
              <a:buNone/>
            </a:pPr>
            <a:endParaRPr lang="en-US" smtClean="0">
              <a:latin typeface="Courier New" pitchFamily="49" charset="0"/>
              <a:cs typeface="Courier New" pitchFamily="49" charset="0"/>
            </a:endParaRPr>
          </a:p>
          <a:p>
            <a:pPr>
              <a:buFont typeface="Arial" charset="0"/>
              <a:buNone/>
            </a:pPr>
            <a:endParaRPr lang="en-US" smtClean="0">
              <a:latin typeface="Courier New" pitchFamily="49" charset="0"/>
              <a:cs typeface="Courier New" pitchFamily="49" charset="0"/>
            </a:endParaRPr>
          </a:p>
          <a:p>
            <a:pPr>
              <a:buFont typeface="Arial" charset="0"/>
              <a:buNone/>
            </a:pPr>
            <a:r>
              <a:rPr lang="en-US" smtClean="0">
                <a:latin typeface="Courier New" pitchFamily="49" charset="0"/>
                <a:cs typeface="Courier New" pitchFamily="49" charset="0"/>
              </a:rPr>
              <a:t>DBMS_APPLICATION_INFO.</a:t>
            </a:r>
            <a:r>
              <a:rPr lang="en-US" b="1" smtClean="0">
                <a:latin typeface="Courier New" pitchFamily="49" charset="0"/>
                <a:cs typeface="Courier New" pitchFamily="49" charset="0"/>
              </a:rPr>
              <a:t>SET_CLIENT_INFO</a:t>
            </a:r>
            <a:r>
              <a:rPr lang="en-US" smtClean="0">
                <a:latin typeface="Courier New" pitchFamily="49" charset="0"/>
                <a:cs typeface="Courier New" pitchFamily="49" charset="0"/>
              </a:rPr>
              <a:t>(</a:t>
            </a:r>
          </a:p>
          <a:p>
            <a:pPr>
              <a:buFont typeface="Arial" charset="0"/>
              <a:buNone/>
            </a:pPr>
            <a:r>
              <a:rPr lang="en-US" smtClean="0">
                <a:latin typeface="Courier New" pitchFamily="49" charset="0"/>
                <a:cs typeface="Courier New" pitchFamily="49" charset="0"/>
              </a:rPr>
              <a:t>   client_info IN VARCHAR2); </a:t>
            </a:r>
          </a:p>
          <a:p>
            <a:endParaRPr lang="en-US" smtClean="0"/>
          </a:p>
          <a:p>
            <a:pPr>
              <a:buFont typeface="Arial" charset="0"/>
              <a:buNone/>
            </a:pPr>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Setting tags with JDBC</a:t>
            </a:r>
          </a:p>
        </p:txBody>
      </p:sp>
      <p:sp>
        <p:nvSpPr>
          <p:cNvPr id="15363" name="Content Placeholder 2"/>
          <p:cNvSpPr>
            <a:spLocks noGrp="1"/>
          </p:cNvSpPr>
          <p:nvPr>
            <p:ph idx="1"/>
          </p:nvPr>
        </p:nvSpPr>
        <p:spPr/>
        <p:txBody>
          <a:bodyPr/>
          <a:lstStyle/>
          <a:p>
            <a:pPr>
              <a:buFont typeface="Arial" charset="0"/>
              <a:buNone/>
            </a:pPr>
            <a:r>
              <a:rPr lang="en-US" sz="2000" smtClean="0">
                <a:latin typeface="Courier New" pitchFamily="49" charset="0"/>
                <a:cs typeface="Courier New" pitchFamily="49" charset="0"/>
              </a:rPr>
              <a:t>String metrics[] = new</a:t>
            </a:r>
          </a:p>
          <a:p>
            <a:pPr>
              <a:buFont typeface="Arial" charset="0"/>
              <a:buNone/>
            </a:pPr>
            <a:r>
              <a:rPr lang="en-US" sz="2000" smtClean="0">
                <a:latin typeface="Courier New" pitchFamily="49" charset="0"/>
                <a:cs typeface="Courier New" pitchFamily="49" charset="0"/>
              </a:rPr>
              <a:t> String[OracleConnection.END_TO_END_STATE_INDEX_MAX];</a:t>
            </a:r>
          </a:p>
          <a:p>
            <a:pPr>
              <a:buFont typeface="Arial" charset="0"/>
              <a:buNone/>
            </a:pPr>
            <a:endParaRPr lang="en-US" sz="2000" smtClean="0">
              <a:latin typeface="Courier New" pitchFamily="49" charset="0"/>
              <a:cs typeface="Courier New" pitchFamily="49" charset="0"/>
            </a:endParaRPr>
          </a:p>
          <a:p>
            <a:pPr>
              <a:buFont typeface="Arial" charset="0"/>
              <a:buNone/>
            </a:pPr>
            <a:r>
              <a:rPr lang="en-US" sz="2000" smtClean="0">
                <a:latin typeface="Courier New" pitchFamily="49" charset="0"/>
                <a:cs typeface="Courier New" pitchFamily="49" charset="0"/>
              </a:rPr>
              <a:t>metrics[END_TO_END_ACTION_INDEX] = "Spike";</a:t>
            </a:r>
          </a:p>
          <a:p>
            <a:pPr>
              <a:buFont typeface="Arial" charset="0"/>
              <a:buNone/>
            </a:pPr>
            <a:r>
              <a:rPr lang="en-US" sz="2000" smtClean="0">
                <a:latin typeface="Courier New" pitchFamily="49" charset="0"/>
                <a:cs typeface="Courier New" pitchFamily="49" charset="0"/>
              </a:rPr>
              <a:t>metrics[END_TO_END_MODULE_INDEX] = "Buffy"; </a:t>
            </a:r>
          </a:p>
          <a:p>
            <a:pPr>
              <a:buFont typeface="Arial" charset="0"/>
              <a:buNone/>
            </a:pPr>
            <a:endParaRPr lang="en-US" sz="2000" smtClean="0">
              <a:latin typeface="Courier New" pitchFamily="49" charset="0"/>
              <a:cs typeface="Courier New" pitchFamily="49" charset="0"/>
            </a:endParaRPr>
          </a:p>
          <a:p>
            <a:pPr>
              <a:buFont typeface="Arial" charset="0"/>
              <a:buNone/>
            </a:pPr>
            <a:r>
              <a:rPr lang="en-US" sz="2000" smtClean="0">
                <a:latin typeface="Courier New" pitchFamily="49" charset="0"/>
                <a:cs typeface="Courier New" pitchFamily="49" charset="0"/>
              </a:rPr>
              <a:t>// Set these metrics</a:t>
            </a:r>
          </a:p>
          <a:p>
            <a:pPr>
              <a:buFont typeface="Arial" charset="0"/>
              <a:buNone/>
            </a:pPr>
            <a:r>
              <a:rPr lang="en-US" sz="2000" smtClean="0">
                <a:latin typeface="Courier New" pitchFamily="49" charset="0"/>
                <a:cs typeface="Courier New" pitchFamily="49" charset="0"/>
              </a:rPr>
              <a:t>conn.setEndToEndMetrics(metrics,(short)0); </a:t>
            </a:r>
          </a:p>
          <a:p>
            <a:pPr>
              <a:buFont typeface="Arial" charset="0"/>
              <a:buNone/>
            </a:pPr>
            <a:endParaRPr lang="en-US" sz="2000" smtClean="0">
              <a:latin typeface="Courier New" pitchFamily="49" charset="0"/>
              <a:cs typeface="Courier New" pitchFamily="49" charset="0"/>
            </a:endParaRPr>
          </a:p>
          <a:p>
            <a:pPr>
              <a:buFont typeface="Arial" charset="0"/>
              <a:buNone/>
            </a:pPr>
            <a:r>
              <a:rPr lang="en-US" sz="2000" smtClean="0">
                <a:latin typeface="Courier New" pitchFamily="49" charset="0"/>
                <a:cs typeface="Courier New" pitchFamily="49" charset="0"/>
              </a:rPr>
              <a:t>// Do some work </a:t>
            </a:r>
          </a:p>
          <a:p>
            <a:pPr>
              <a:buFont typeface="Arial" charset="0"/>
              <a:buNone/>
            </a:pPr>
            <a:endParaRPr lang="en-US" sz="2000" smtClean="0">
              <a:latin typeface="Courier New" pitchFamily="49" charset="0"/>
              <a:cs typeface="Courier New" pitchFamily="49" charset="0"/>
            </a:endParaRPr>
          </a:p>
          <a:p>
            <a:pPr>
              <a:buFont typeface="Arial" charset="0"/>
              <a:buNone/>
            </a:pPr>
            <a:r>
              <a:rPr lang="en-US" sz="2000" smtClean="0">
                <a:latin typeface="Courier New" pitchFamily="49" charset="0"/>
                <a:cs typeface="Courier New" pitchFamily="49" charset="0"/>
              </a:rPr>
              <a:t>// Update a metric </a:t>
            </a:r>
          </a:p>
          <a:p>
            <a:pPr>
              <a:buFont typeface="Arial" charset="0"/>
              <a:buNone/>
            </a:pPr>
            <a:r>
              <a:rPr lang="en-US" sz="2000" smtClean="0">
                <a:latin typeface="Courier New" pitchFamily="49" charset="0"/>
                <a:cs typeface="Courier New" pitchFamily="49" charset="0"/>
              </a:rPr>
              <a:t>metrics[END_TO_END_MODULE_INDEX] = "Faith";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Potential tag values</a:t>
            </a:r>
          </a:p>
        </p:txBody>
      </p:sp>
      <p:sp>
        <p:nvSpPr>
          <p:cNvPr id="16387" name="Content Placeholder 2"/>
          <p:cNvSpPr>
            <a:spLocks noGrp="1"/>
          </p:cNvSpPr>
          <p:nvPr>
            <p:ph idx="1"/>
          </p:nvPr>
        </p:nvSpPr>
        <p:spPr/>
        <p:txBody>
          <a:bodyPr/>
          <a:lstStyle/>
          <a:p>
            <a:r>
              <a:rPr lang="en-US" smtClean="0"/>
              <a:t>PL/SQL package, method</a:t>
            </a:r>
          </a:p>
          <a:p>
            <a:r>
              <a:rPr lang="en-US" smtClean="0"/>
              <a:t>Java object, method</a:t>
            </a:r>
          </a:p>
          <a:p>
            <a:r>
              <a:rPr lang="en-US" smtClean="0"/>
              <a:t>JSP file</a:t>
            </a:r>
          </a:p>
          <a:p>
            <a:r>
              <a:rPr lang="en-US" smtClean="0"/>
              <a:t>Web page URL</a:t>
            </a:r>
          </a:p>
          <a:p>
            <a:r>
              <a:rPr lang="en-US" smtClean="0"/>
              <a:t>Task ID, current step</a:t>
            </a:r>
          </a:p>
          <a:p>
            <a:r>
              <a:rPr lang="en-US" smtClean="0"/>
              <a:t>Customer ID</a:t>
            </a:r>
          </a:p>
          <a:p>
            <a:r>
              <a:rPr lang="en-US" smtClean="0"/>
              <a:t>App server</a:t>
            </a:r>
          </a:p>
          <a:p>
            <a:r>
              <a:rPr lang="en-US" smtClean="0"/>
              <a:t>IP:port</a:t>
            </a:r>
          </a:p>
          <a:p>
            <a:r>
              <a:rPr lang="en-US" smtClean="0"/>
              <a:t>Version</a:t>
            </a:r>
          </a:p>
          <a:p>
            <a:r>
              <a:rPr lang="en-US" smtClean="0"/>
              <a:t>Debugging</a:t>
            </a:r>
          </a:p>
          <a:p>
            <a:r>
              <a:rPr lang="en-US" smtClean="0"/>
              <a:t>Progress indicator</a:t>
            </a:r>
          </a:p>
          <a:p>
            <a:endParaRPr lang="en-US" smtClean="0"/>
          </a:p>
          <a:p>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Ideas for setting tags</a:t>
            </a:r>
          </a:p>
        </p:txBody>
      </p:sp>
      <p:sp>
        <p:nvSpPr>
          <p:cNvPr id="17411" name="Content Placeholder 2"/>
          <p:cNvSpPr>
            <a:spLocks noGrp="1"/>
          </p:cNvSpPr>
          <p:nvPr>
            <p:ph idx="1"/>
          </p:nvPr>
        </p:nvSpPr>
        <p:spPr/>
        <p:txBody>
          <a:bodyPr/>
          <a:lstStyle/>
          <a:p>
            <a:r>
              <a:rPr lang="en-US" smtClean="0"/>
              <a:t>Don’t forget to set back to NULL</a:t>
            </a:r>
          </a:p>
          <a:p>
            <a:r>
              <a:rPr lang="en-US" smtClean="0"/>
              <a:t>Human readable vs. encoded</a:t>
            </a:r>
          </a:p>
          <a:p>
            <a:r>
              <a:rPr lang="en-US" smtClean="0"/>
              <a:t>Overloaded, delimited</a:t>
            </a:r>
          </a:p>
          <a:p>
            <a:r>
              <a:rPr lang="en-US" smtClean="0"/>
              <a:t>Database API wrapper</a:t>
            </a:r>
          </a:p>
          <a:p>
            <a:r>
              <a:rPr lang="en-US" smtClean="0"/>
              <a:t>Hierarchical</a:t>
            </a:r>
          </a:p>
          <a:p>
            <a:r>
              <a:rPr lang="en-US" smtClean="0"/>
              <a:t>Consistency</a:t>
            </a:r>
          </a:p>
          <a:p>
            <a:r>
              <a:rPr lang="en-US" smtClean="0"/>
              <a:t>Mix and match styles</a:t>
            </a:r>
          </a:p>
          <a:p>
            <a:r>
              <a:rPr lang="en-US" smtClean="0"/>
              <a:t>Some utilities already set tags</a:t>
            </a:r>
          </a:p>
          <a:p>
            <a:r>
              <a:rPr lang="en-US" smtClean="0"/>
              <a:t>Integrate with other logging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BUG 8524840 - Do not use </a:t>
            </a:r>
            <a:r>
              <a:rPr lang="en-US" dirty="0" err="1" smtClean="0"/>
              <a:t>multibyte</a:t>
            </a:r>
            <a:r>
              <a:rPr lang="en-US" dirty="0" smtClean="0"/>
              <a:t> tags</a:t>
            </a:r>
            <a:endParaRPr lang="en-US" dirty="0"/>
          </a:p>
        </p:txBody>
      </p:sp>
      <p:sp>
        <p:nvSpPr>
          <p:cNvPr id="3" name="Content Placeholder 2"/>
          <p:cNvSpPr>
            <a:spLocks noGrp="1"/>
          </p:cNvSpPr>
          <p:nvPr>
            <p:ph idx="1"/>
          </p:nvPr>
        </p:nvSpPr>
        <p:spPr/>
        <p:txBody>
          <a:bodyPr/>
          <a:lstStyle/>
          <a:p>
            <a:pPr>
              <a:spcAft>
                <a:spcPts val="1800"/>
              </a:spcAft>
            </a:pPr>
            <a:r>
              <a:rPr lang="en-US" dirty="0" err="1" smtClean="0"/>
              <a:t>Multibyte</a:t>
            </a:r>
            <a:r>
              <a:rPr lang="en-US" dirty="0" smtClean="0"/>
              <a:t> module tags</a:t>
            </a:r>
          </a:p>
          <a:p>
            <a:pPr>
              <a:spcAft>
                <a:spcPts val="1800"/>
              </a:spcAft>
            </a:pPr>
            <a:r>
              <a:rPr lang="en-US" dirty="0" smtClean="0"/>
              <a:t>Length? Bytes vs. characters</a:t>
            </a:r>
          </a:p>
          <a:p>
            <a:pPr>
              <a:spcAft>
                <a:spcPts val="1800"/>
              </a:spcAft>
            </a:pPr>
            <a:r>
              <a:rPr lang="en-US" dirty="0" smtClean="0"/>
              <a:t>ORA-07445 core dump </a:t>
            </a:r>
          </a:p>
          <a:p>
            <a:pPr>
              <a:spcAft>
                <a:spcPts val="1800"/>
              </a:spcAft>
            </a:pPr>
            <a:r>
              <a:rPr lang="en-US" dirty="0" smtClean="0"/>
              <a:t>_MEMSET()+320 KEWE_SET_NEWMODULE</a:t>
            </a:r>
          </a:p>
          <a:p>
            <a:pPr>
              <a:spcAft>
                <a:spcPts val="1800"/>
              </a:spcAft>
            </a:pPr>
            <a:r>
              <a:rPr lang="en-US" dirty="0" smtClean="0"/>
              <a:t>New bug</a:t>
            </a:r>
          </a:p>
          <a:p>
            <a:pPr>
              <a:spcAft>
                <a:spcPts val="1800"/>
              </a:spcAft>
            </a:pPr>
            <a:r>
              <a:rPr lang="en-US" dirty="0" smtClean="0"/>
              <a:t>Versions 10.2.0.2, 10.2.0.3 (at least)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Agenda</a:t>
            </a:r>
          </a:p>
        </p:txBody>
      </p:sp>
      <p:sp>
        <p:nvSpPr>
          <p:cNvPr id="5123" name="Rectangle 3"/>
          <p:cNvSpPr>
            <a:spLocks noGrp="1" noChangeArrowheads="1"/>
          </p:cNvSpPr>
          <p:nvPr>
            <p:ph idx="1"/>
          </p:nvPr>
        </p:nvSpPr>
        <p:spPr/>
        <p:txBody>
          <a:bodyPr/>
          <a:lstStyle/>
          <a:p>
            <a:pPr eaLnBrk="1" hangingPunct="1">
              <a:spcAft>
                <a:spcPts val="1200"/>
              </a:spcAft>
              <a:defRPr/>
            </a:pPr>
            <a:r>
              <a:rPr lang="en-US" dirty="0" smtClean="0"/>
              <a:t>Benefits</a:t>
            </a:r>
          </a:p>
          <a:p>
            <a:pPr eaLnBrk="1" hangingPunct="1">
              <a:spcAft>
                <a:spcPts val="1200"/>
              </a:spcAft>
              <a:defRPr/>
            </a:pPr>
            <a:r>
              <a:rPr lang="en-US" dirty="0" smtClean="0"/>
              <a:t>Brief description</a:t>
            </a:r>
          </a:p>
          <a:p>
            <a:pPr eaLnBrk="1" hangingPunct="1">
              <a:spcAft>
                <a:spcPts val="1200"/>
              </a:spcAft>
              <a:defRPr/>
            </a:pPr>
            <a:r>
              <a:rPr lang="en-US" dirty="0" smtClean="0"/>
              <a:t>Tag Details</a:t>
            </a:r>
          </a:p>
          <a:p>
            <a:pPr eaLnBrk="1" hangingPunct="1">
              <a:spcAft>
                <a:spcPts val="1200"/>
              </a:spcAft>
              <a:defRPr/>
            </a:pPr>
            <a:r>
              <a:rPr lang="en-US" dirty="0" smtClean="0"/>
              <a:t>Setting tags (PL/SQL and Java)</a:t>
            </a:r>
          </a:p>
          <a:p>
            <a:pPr eaLnBrk="1" hangingPunct="1">
              <a:spcAft>
                <a:spcPts val="1200"/>
              </a:spcAft>
              <a:defRPr/>
            </a:pPr>
            <a:r>
              <a:rPr lang="en-US" dirty="0" smtClean="0">
                <a:solidFill>
                  <a:schemeClr val="tx2">
                    <a:lumMod val="60000"/>
                    <a:lumOff val="40000"/>
                  </a:schemeClr>
                </a:solidFill>
              </a:rPr>
              <a:t>Real-time monitoring</a:t>
            </a:r>
          </a:p>
          <a:p>
            <a:pPr eaLnBrk="1" hangingPunct="1">
              <a:spcAft>
                <a:spcPts val="1200"/>
              </a:spcAft>
              <a:defRPr/>
            </a:pPr>
            <a:r>
              <a:rPr lang="en-US" dirty="0" smtClean="0"/>
              <a:t>Historical troubleshooting</a:t>
            </a:r>
          </a:p>
          <a:p>
            <a:pPr eaLnBrk="1" hangingPunct="1">
              <a:spcAft>
                <a:spcPts val="1200"/>
              </a:spcAft>
              <a:defRPr/>
            </a:pPr>
            <a:r>
              <a:rPr lang="en-US" dirty="0" smtClean="0"/>
              <a:t>Overhead</a:t>
            </a:r>
          </a:p>
          <a:p>
            <a:pPr eaLnBrk="1" hangingPunct="1">
              <a:spcAft>
                <a:spcPts val="1200"/>
              </a:spcAft>
              <a:defRPr/>
            </a:pPr>
            <a:r>
              <a:rPr lang="en-US" dirty="0" smtClean="0"/>
              <a:t>Other ideas</a:t>
            </a:r>
          </a:p>
          <a:p>
            <a:pPr eaLnBrk="1" hangingPunct="1">
              <a:defRPr/>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Real-time monitoring</a:t>
            </a:r>
          </a:p>
        </p:txBody>
      </p:sp>
      <p:sp>
        <p:nvSpPr>
          <p:cNvPr id="19459" name="Content Placeholder 2"/>
          <p:cNvSpPr>
            <a:spLocks noGrp="1"/>
          </p:cNvSpPr>
          <p:nvPr>
            <p:ph idx="1"/>
          </p:nvPr>
        </p:nvSpPr>
        <p:spPr/>
        <p:txBody>
          <a:bodyPr/>
          <a:lstStyle/>
          <a:p>
            <a:r>
              <a:rPr lang="en-US" dirty="0" smtClean="0"/>
              <a:t>V$SESSION</a:t>
            </a:r>
          </a:p>
          <a:p>
            <a:r>
              <a:rPr lang="en-US" dirty="0" smtClean="0"/>
              <a:t>Progress indicator</a:t>
            </a:r>
          </a:p>
          <a:p>
            <a:pPr lvl="1">
              <a:buNone/>
            </a:pPr>
            <a:r>
              <a:rPr lang="en-US" dirty="0" smtClean="0"/>
              <a:t>Cannot aggregate</a:t>
            </a:r>
          </a:p>
          <a:p>
            <a:pPr lvl="1">
              <a:buNone/>
            </a:pPr>
            <a:r>
              <a:rPr lang="en-US" dirty="0" smtClean="0"/>
              <a:t>CLIENT_INFO</a:t>
            </a:r>
          </a:p>
          <a:p>
            <a:r>
              <a:rPr lang="en-US" dirty="0" smtClean="0"/>
              <a:t>Lock pile-ups</a:t>
            </a:r>
          </a:p>
          <a:p>
            <a:r>
              <a:rPr lang="en-US" dirty="0" smtClean="0"/>
              <a:t>Inter-session communication</a:t>
            </a:r>
          </a:p>
          <a:p>
            <a:r>
              <a:rPr lang="en-US" dirty="0" smtClean="0"/>
              <a:t>Custom probes</a:t>
            </a:r>
          </a:p>
          <a:p>
            <a:r>
              <a:rPr lang="en-US" dirty="0" smtClean="0"/>
              <a:t>ASH</a:t>
            </a:r>
          </a:p>
          <a:p>
            <a:r>
              <a:rPr lang="en-US" dirty="0" err="1" smtClean="0"/>
              <a:t>dbms_monitor</a:t>
            </a:r>
            <a:r>
              <a:rPr lang="en-US" dirty="0" smtClean="0"/>
              <a:t> (trace)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DBMS_MONITOR - tracing</a:t>
            </a:r>
          </a:p>
        </p:txBody>
      </p:sp>
      <p:sp>
        <p:nvSpPr>
          <p:cNvPr id="20483" name="Content Placeholder 2"/>
          <p:cNvSpPr>
            <a:spLocks noGrp="1"/>
          </p:cNvSpPr>
          <p:nvPr>
            <p:ph idx="1"/>
          </p:nvPr>
        </p:nvSpPr>
        <p:spPr/>
        <p:txBody>
          <a:bodyPr/>
          <a:lstStyle/>
          <a:p>
            <a:pPr>
              <a:spcAft>
                <a:spcPts val="600"/>
              </a:spcAft>
            </a:pPr>
            <a:r>
              <a:rPr lang="en-US" dirty="0" smtClean="0"/>
              <a:t>Optional</a:t>
            </a:r>
          </a:p>
          <a:p>
            <a:r>
              <a:rPr lang="en-US" dirty="0" smtClean="0"/>
              <a:t>Enable/disable traces </a:t>
            </a:r>
            <a:r>
              <a:rPr lang="en-US" dirty="0" smtClean="0"/>
              <a:t>on specific:</a:t>
            </a:r>
          </a:p>
          <a:p>
            <a:pPr lvl="1">
              <a:buFont typeface="Lucida Sans Unicode" pitchFamily="34" charset="0"/>
              <a:buNone/>
            </a:pPr>
            <a:r>
              <a:rPr lang="en-US" dirty="0" smtClean="0"/>
              <a:t>Module</a:t>
            </a:r>
          </a:p>
          <a:p>
            <a:pPr lvl="1">
              <a:buFont typeface="Lucida Sans Unicode" pitchFamily="34" charset="0"/>
              <a:buNone/>
            </a:pPr>
            <a:r>
              <a:rPr lang="en-US" dirty="0" smtClean="0"/>
              <a:t>Action</a:t>
            </a:r>
          </a:p>
          <a:p>
            <a:pPr lvl="1">
              <a:buFont typeface="Lucida Sans Unicode" pitchFamily="34" charset="0"/>
              <a:buNone/>
            </a:pPr>
            <a:r>
              <a:rPr lang="en-US" dirty="0" smtClean="0"/>
              <a:t>Module and Action</a:t>
            </a:r>
          </a:p>
          <a:p>
            <a:pPr lvl="1">
              <a:buFont typeface="Lucida Sans Unicode" pitchFamily="34" charset="0"/>
              <a:buNone/>
            </a:pPr>
            <a:r>
              <a:rPr lang="en-US" dirty="0" err="1" smtClean="0"/>
              <a:t>Client_Identifier</a:t>
            </a:r>
            <a:endParaRPr lang="en-US" dirty="0" smtClean="0"/>
          </a:p>
          <a:p>
            <a:r>
              <a:rPr lang="en-US" dirty="0" smtClean="0"/>
              <a:t>Service name</a:t>
            </a:r>
          </a:p>
          <a:p>
            <a:pPr lvl="1">
              <a:buFont typeface="Lucida Sans Unicode" pitchFamily="34" charset="0"/>
              <a:buNone/>
            </a:pPr>
            <a:r>
              <a:rPr lang="en-US" dirty="0" smtClean="0"/>
              <a:t>Look at </a:t>
            </a:r>
            <a:r>
              <a:rPr lang="en-US" dirty="0" err="1" smtClean="0"/>
              <a:t>v$session.service_name</a:t>
            </a:r>
            <a:endParaRPr lang="en-US" dirty="0" smtClean="0"/>
          </a:p>
          <a:p>
            <a:pPr lvl="1">
              <a:buNone/>
            </a:pPr>
            <a:r>
              <a:rPr lang="en-US" dirty="0" smtClean="0"/>
              <a:t>Perhaps </a:t>
            </a:r>
            <a:r>
              <a:rPr lang="en-US" dirty="0" err="1" smtClean="0"/>
              <a:t>dba_services.network_name</a:t>
            </a:r>
            <a:r>
              <a:rPr lang="en-US" dirty="0" smtClean="0"/>
              <a:t>?</a:t>
            </a:r>
          </a:p>
          <a:p>
            <a:r>
              <a:rPr lang="en-US" dirty="0" smtClean="0"/>
              <a:t>Listed in </a:t>
            </a:r>
            <a:r>
              <a:rPr lang="en-US" dirty="0" err="1" smtClean="0"/>
              <a:t>dba_enabled_traces</a:t>
            </a:r>
            <a:endParaRPr lang="en-US" dirty="0" smtClean="0"/>
          </a:p>
          <a:p>
            <a:r>
              <a:rPr lang="en-US" dirty="0" smtClean="0"/>
              <a:t>Examples:</a:t>
            </a:r>
          </a:p>
          <a:p>
            <a:pPr lvl="1">
              <a:buNone/>
            </a:pPr>
            <a:r>
              <a:rPr lang="en-US" dirty="0" smtClean="0"/>
              <a:t>Norton </a:t>
            </a:r>
            <a:r>
              <a:rPr lang="en-US" dirty="0" err="1" smtClean="0"/>
              <a:t>Debes</a:t>
            </a:r>
            <a:r>
              <a:rPr lang="en-US" dirty="0" smtClean="0"/>
              <a:t>, “Secret Oracle”</a:t>
            </a:r>
          </a:p>
          <a:p>
            <a:pPr lvl="1">
              <a:buNone/>
            </a:pPr>
            <a:r>
              <a:rPr lang="en-US" dirty="0" smtClean="0"/>
              <a:t>James </a:t>
            </a:r>
            <a:r>
              <a:rPr lang="en-US" dirty="0" err="1" smtClean="0"/>
              <a:t>Koopmann</a:t>
            </a:r>
            <a:r>
              <a:rPr lang="en-US" dirty="0" smtClean="0"/>
              <a:t>, “DBAsupport.com”</a:t>
            </a:r>
          </a:p>
          <a:p>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Agenda</a:t>
            </a:r>
          </a:p>
        </p:txBody>
      </p:sp>
      <p:sp>
        <p:nvSpPr>
          <p:cNvPr id="4099" name="Rectangle 3"/>
          <p:cNvSpPr>
            <a:spLocks noGrp="1" noChangeArrowheads="1"/>
          </p:cNvSpPr>
          <p:nvPr>
            <p:ph idx="1"/>
          </p:nvPr>
        </p:nvSpPr>
        <p:spPr/>
        <p:txBody>
          <a:bodyPr/>
          <a:lstStyle/>
          <a:p>
            <a:pPr eaLnBrk="1" hangingPunct="1">
              <a:spcAft>
                <a:spcPts val="1200"/>
              </a:spcAft>
            </a:pPr>
            <a:r>
              <a:rPr lang="en-US" dirty="0" smtClean="0"/>
              <a:t>Benefits</a:t>
            </a:r>
          </a:p>
          <a:p>
            <a:pPr eaLnBrk="1" hangingPunct="1">
              <a:spcAft>
                <a:spcPts val="1200"/>
              </a:spcAft>
            </a:pPr>
            <a:r>
              <a:rPr lang="en-US" dirty="0" smtClean="0"/>
              <a:t>Brief description</a:t>
            </a:r>
          </a:p>
          <a:p>
            <a:pPr eaLnBrk="1" hangingPunct="1">
              <a:spcAft>
                <a:spcPts val="1200"/>
              </a:spcAft>
            </a:pPr>
            <a:r>
              <a:rPr lang="en-US" dirty="0" smtClean="0"/>
              <a:t>Tag Details</a:t>
            </a:r>
          </a:p>
          <a:p>
            <a:pPr eaLnBrk="1" hangingPunct="1">
              <a:spcAft>
                <a:spcPts val="1200"/>
              </a:spcAft>
            </a:pPr>
            <a:r>
              <a:rPr lang="en-US" dirty="0" smtClean="0"/>
              <a:t>Setting tags (PL/SQL and Java)</a:t>
            </a:r>
          </a:p>
          <a:p>
            <a:pPr eaLnBrk="1" hangingPunct="1">
              <a:spcAft>
                <a:spcPts val="1200"/>
              </a:spcAft>
            </a:pPr>
            <a:r>
              <a:rPr lang="en-US" dirty="0" smtClean="0"/>
              <a:t>Real-time monitoring</a:t>
            </a:r>
          </a:p>
          <a:p>
            <a:pPr eaLnBrk="1" hangingPunct="1">
              <a:spcAft>
                <a:spcPts val="1200"/>
              </a:spcAft>
            </a:pPr>
            <a:r>
              <a:rPr lang="en-US" dirty="0" smtClean="0"/>
              <a:t>Historical troubleshooting</a:t>
            </a:r>
          </a:p>
          <a:p>
            <a:pPr eaLnBrk="1" hangingPunct="1">
              <a:spcAft>
                <a:spcPts val="1200"/>
              </a:spcAft>
            </a:pPr>
            <a:r>
              <a:rPr lang="en-US" dirty="0" smtClean="0"/>
              <a:t>Overhead</a:t>
            </a:r>
          </a:p>
          <a:p>
            <a:pPr eaLnBrk="1" hangingPunct="1">
              <a:spcAft>
                <a:spcPts val="1200"/>
              </a:spcAft>
            </a:pPr>
            <a:r>
              <a:rPr lang="en-US" dirty="0" smtClean="0"/>
              <a:t>Other ideas</a:t>
            </a:r>
          </a:p>
          <a:p>
            <a:pPr eaLnBrk="1" hangingPunct="1"/>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Example: custom probe</a:t>
            </a:r>
          </a:p>
        </p:txBody>
      </p:sp>
      <p:sp>
        <p:nvSpPr>
          <p:cNvPr id="21507" name="Content Placeholder 2"/>
          <p:cNvSpPr>
            <a:spLocks noGrp="1"/>
          </p:cNvSpPr>
          <p:nvPr>
            <p:ph idx="1"/>
          </p:nvPr>
        </p:nvSpPr>
        <p:spPr/>
        <p:txBody>
          <a:bodyPr/>
          <a:lstStyle/>
          <a:p>
            <a:r>
              <a:rPr lang="en-US" smtClean="0"/>
              <a:t>Delayed commit from app server</a:t>
            </a:r>
          </a:p>
          <a:p>
            <a:endParaRPr lang="en-US" smtClean="0"/>
          </a:p>
          <a:p>
            <a:r>
              <a:rPr lang="en-US" smtClean="0"/>
              <a:t>Challenges:</a:t>
            </a:r>
          </a:p>
          <a:p>
            <a:pPr lvl="1">
              <a:buFont typeface="Lucida Sans Unicode" pitchFamily="34" charset="0"/>
              <a:buNone/>
            </a:pPr>
            <a:r>
              <a:rPr lang="en-US" smtClean="0"/>
              <a:t>Idle wait event (waiting for message)</a:t>
            </a:r>
          </a:p>
          <a:p>
            <a:pPr lvl="1">
              <a:buFont typeface="Lucida Sans Unicode" pitchFamily="34" charset="0"/>
              <a:buNone/>
            </a:pPr>
            <a:r>
              <a:rPr lang="en-US" smtClean="0"/>
              <a:t>Common, frequent, widespread DML</a:t>
            </a:r>
          </a:p>
          <a:p>
            <a:pPr lvl="1">
              <a:buFont typeface="Lucida Sans Unicode" pitchFamily="34" charset="0"/>
              <a:buNone/>
            </a:pPr>
            <a:r>
              <a:rPr lang="en-US" smtClean="0"/>
              <a:t>Neither ASH nor SQL_ID helped</a:t>
            </a:r>
          </a:p>
          <a:p>
            <a:endParaRPr lang="en-US" smtClean="0"/>
          </a:p>
          <a:p>
            <a:r>
              <a:rPr lang="en-US" smtClean="0"/>
              <a:t>Probe design:</a:t>
            </a:r>
          </a:p>
          <a:p>
            <a:pPr lvl="1">
              <a:buFont typeface="Lucida Sans Unicode" pitchFamily="34" charset="0"/>
              <a:buNone/>
            </a:pPr>
            <a:r>
              <a:rPr lang="en-US" smtClean="0"/>
              <a:t>cron script</a:t>
            </a:r>
          </a:p>
          <a:p>
            <a:pPr lvl="1">
              <a:buFont typeface="Lucida Sans Unicode" pitchFamily="34" charset="0"/>
              <a:buNone/>
            </a:pPr>
            <a:r>
              <a:rPr lang="en-US" smtClean="0"/>
              <a:t>Join v$transaction and v$session</a:t>
            </a:r>
          </a:p>
          <a:p>
            <a:pPr lvl="1">
              <a:buFont typeface="Lucida Sans Unicode" pitchFamily="34" charset="0"/>
              <a:buNone/>
            </a:pPr>
            <a:r>
              <a:rPr lang="en-US" smtClean="0"/>
              <a:t>Filter for idle wait event</a:t>
            </a:r>
          </a:p>
          <a:p>
            <a:pPr lvl="1">
              <a:buFont typeface="Lucida Sans Unicode" pitchFamily="34" charset="0"/>
              <a:buNone/>
            </a:pPr>
            <a:r>
              <a:rPr lang="en-US" smtClean="0"/>
              <a:t>Transaction started &gt; 5 seconds ago</a:t>
            </a:r>
          </a:p>
          <a:p>
            <a:pPr lvl="1">
              <a:buFont typeface="Lucida Sans Unicode" pitchFamily="34" charset="0"/>
              <a:buNone/>
            </a:pPr>
            <a:r>
              <a:rPr lang="en-US" smtClean="0"/>
              <a:t>Tags identified culprit</a:t>
            </a:r>
          </a:p>
          <a:p>
            <a:endParaRPr lang="en-US" smtClean="0"/>
          </a:p>
          <a:p>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Agenda</a:t>
            </a:r>
          </a:p>
        </p:txBody>
      </p:sp>
      <p:sp>
        <p:nvSpPr>
          <p:cNvPr id="5123" name="Rectangle 3"/>
          <p:cNvSpPr>
            <a:spLocks noGrp="1" noChangeArrowheads="1"/>
          </p:cNvSpPr>
          <p:nvPr>
            <p:ph idx="1"/>
          </p:nvPr>
        </p:nvSpPr>
        <p:spPr/>
        <p:txBody>
          <a:bodyPr/>
          <a:lstStyle/>
          <a:p>
            <a:pPr eaLnBrk="1" hangingPunct="1">
              <a:spcAft>
                <a:spcPts val="1200"/>
              </a:spcAft>
              <a:defRPr/>
            </a:pPr>
            <a:r>
              <a:rPr lang="en-US" dirty="0" smtClean="0"/>
              <a:t>Benefits</a:t>
            </a:r>
          </a:p>
          <a:p>
            <a:pPr eaLnBrk="1" hangingPunct="1">
              <a:spcAft>
                <a:spcPts val="1200"/>
              </a:spcAft>
              <a:defRPr/>
            </a:pPr>
            <a:r>
              <a:rPr lang="en-US" dirty="0" smtClean="0"/>
              <a:t>Brief description</a:t>
            </a:r>
          </a:p>
          <a:p>
            <a:pPr eaLnBrk="1" hangingPunct="1">
              <a:spcAft>
                <a:spcPts val="1200"/>
              </a:spcAft>
              <a:defRPr/>
            </a:pPr>
            <a:r>
              <a:rPr lang="en-US" dirty="0" smtClean="0"/>
              <a:t>Tag Details</a:t>
            </a:r>
          </a:p>
          <a:p>
            <a:pPr eaLnBrk="1" hangingPunct="1">
              <a:spcAft>
                <a:spcPts val="1200"/>
              </a:spcAft>
              <a:defRPr/>
            </a:pPr>
            <a:r>
              <a:rPr lang="en-US" dirty="0" smtClean="0"/>
              <a:t>Setting tags (PL/SQL and Java)</a:t>
            </a:r>
          </a:p>
          <a:p>
            <a:pPr eaLnBrk="1" hangingPunct="1">
              <a:spcAft>
                <a:spcPts val="1200"/>
              </a:spcAft>
              <a:defRPr/>
            </a:pPr>
            <a:r>
              <a:rPr lang="en-US" dirty="0" smtClean="0"/>
              <a:t>Real-time monitoring</a:t>
            </a:r>
          </a:p>
          <a:p>
            <a:pPr eaLnBrk="1" hangingPunct="1">
              <a:spcAft>
                <a:spcPts val="1200"/>
              </a:spcAft>
              <a:defRPr/>
            </a:pPr>
            <a:r>
              <a:rPr lang="en-US" dirty="0" smtClean="0">
                <a:solidFill>
                  <a:schemeClr val="tx2">
                    <a:lumMod val="60000"/>
                    <a:lumOff val="40000"/>
                  </a:schemeClr>
                </a:solidFill>
              </a:rPr>
              <a:t>Historical troubleshooting</a:t>
            </a:r>
          </a:p>
          <a:p>
            <a:pPr eaLnBrk="1" hangingPunct="1">
              <a:spcAft>
                <a:spcPts val="1200"/>
              </a:spcAft>
              <a:defRPr/>
            </a:pPr>
            <a:r>
              <a:rPr lang="en-US" dirty="0" smtClean="0"/>
              <a:t>Overhead</a:t>
            </a:r>
          </a:p>
          <a:p>
            <a:pPr eaLnBrk="1" hangingPunct="1">
              <a:spcAft>
                <a:spcPts val="1200"/>
              </a:spcAft>
              <a:defRPr/>
            </a:pPr>
            <a:r>
              <a:rPr lang="en-US" dirty="0" smtClean="0"/>
              <a:t>Other ideas</a:t>
            </a:r>
          </a:p>
          <a:p>
            <a:pPr eaLnBrk="1" hangingPunct="1">
              <a:defRPr/>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Historical Troubleshooting</a:t>
            </a:r>
          </a:p>
        </p:txBody>
      </p:sp>
      <p:sp>
        <p:nvSpPr>
          <p:cNvPr id="23555" name="Content Placeholder 2"/>
          <p:cNvSpPr>
            <a:spLocks noGrp="1"/>
          </p:cNvSpPr>
          <p:nvPr>
            <p:ph idx="1"/>
          </p:nvPr>
        </p:nvSpPr>
        <p:spPr/>
        <p:txBody>
          <a:bodyPr/>
          <a:lstStyle/>
          <a:p>
            <a:pPr>
              <a:spcAft>
                <a:spcPts val="1200"/>
              </a:spcAft>
            </a:pPr>
            <a:r>
              <a:rPr lang="en-US" dirty="0" err="1" smtClean="0"/>
              <a:t>dba_hist_active_sess_history</a:t>
            </a:r>
            <a:endParaRPr lang="en-US" dirty="0" smtClean="0"/>
          </a:p>
          <a:p>
            <a:pPr>
              <a:spcAft>
                <a:spcPts val="1200"/>
              </a:spcAft>
            </a:pPr>
            <a:r>
              <a:rPr lang="en-US" dirty="0" smtClean="0"/>
              <a:t>Aggregate wait counts, durations</a:t>
            </a:r>
          </a:p>
          <a:p>
            <a:pPr>
              <a:spcAft>
                <a:spcPts val="1200"/>
              </a:spcAft>
            </a:pPr>
            <a:r>
              <a:rPr lang="en-US" dirty="0" smtClean="0"/>
              <a:t>Complementary, not replacement</a:t>
            </a:r>
          </a:p>
          <a:p>
            <a:pPr>
              <a:spcAft>
                <a:spcPts val="1200"/>
              </a:spcAft>
            </a:pPr>
            <a:r>
              <a:rPr lang="en-US" dirty="0" smtClean="0"/>
              <a:t>Supported by OEM, etc.</a:t>
            </a:r>
          </a:p>
          <a:p>
            <a:pPr>
              <a:spcAft>
                <a:spcPts val="1200"/>
              </a:spcAft>
            </a:pPr>
            <a:r>
              <a:rPr lang="en-US" dirty="0" smtClean="0"/>
              <a:t>Trace files, deadlocks, etc</a:t>
            </a:r>
          </a:p>
          <a:p>
            <a:pPr>
              <a:spcAft>
                <a:spcPts val="1200"/>
              </a:spcAft>
            </a:pPr>
            <a:r>
              <a:rPr lang="en-US" dirty="0" smtClean="0"/>
              <a:t>V$SQL, AWR: Session-level, first parse</a:t>
            </a:r>
          </a:p>
          <a:p>
            <a:pPr>
              <a:spcAft>
                <a:spcPts val="1200"/>
              </a:spcAft>
            </a:pPr>
            <a:r>
              <a:rPr lang="en-US" dirty="0" err="1" smtClean="0"/>
              <a:t>dbms_monitor</a:t>
            </a:r>
            <a:r>
              <a:rPr lang="en-US" dirty="0" smtClean="0"/>
              <a:t> (stat)</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dirty="0" smtClean="0"/>
              <a:t>DBMS_MONITOR – aggregate stats</a:t>
            </a:r>
          </a:p>
        </p:txBody>
      </p:sp>
      <p:sp>
        <p:nvSpPr>
          <p:cNvPr id="20483" name="Content Placeholder 2"/>
          <p:cNvSpPr>
            <a:spLocks noGrp="1"/>
          </p:cNvSpPr>
          <p:nvPr>
            <p:ph idx="1"/>
          </p:nvPr>
        </p:nvSpPr>
        <p:spPr/>
        <p:txBody>
          <a:bodyPr/>
          <a:lstStyle/>
          <a:p>
            <a:pPr>
              <a:spcAft>
                <a:spcPts val="600"/>
              </a:spcAft>
            </a:pPr>
            <a:r>
              <a:rPr lang="en-US" dirty="0" smtClean="0"/>
              <a:t>Optional</a:t>
            </a:r>
          </a:p>
          <a:p>
            <a:pPr>
              <a:spcAft>
                <a:spcPts val="600"/>
              </a:spcAft>
            </a:pPr>
            <a:r>
              <a:rPr lang="en-US" dirty="0" smtClean="0"/>
              <a:t>Enable/disable aggregations</a:t>
            </a:r>
            <a:endParaRPr lang="en-US" dirty="0" smtClean="0"/>
          </a:p>
          <a:p>
            <a:pPr>
              <a:spcAft>
                <a:spcPts val="600"/>
              </a:spcAft>
            </a:pPr>
            <a:r>
              <a:rPr lang="en-US" dirty="0" smtClean="0"/>
              <a:t>Module, action, client_id, </a:t>
            </a:r>
            <a:r>
              <a:rPr lang="en-US" dirty="0" err="1" smtClean="0"/>
              <a:t>service_name</a:t>
            </a:r>
            <a:endParaRPr lang="en-US" dirty="0" smtClean="0"/>
          </a:p>
          <a:p>
            <a:r>
              <a:rPr lang="en-US" dirty="0" smtClean="0"/>
              <a:t>Views</a:t>
            </a:r>
          </a:p>
          <a:p>
            <a:pPr lvl="1">
              <a:buNone/>
            </a:pPr>
            <a:r>
              <a:rPr lang="en-US" dirty="0" err="1" smtClean="0"/>
              <a:t>v$serv_mod_act_stats</a:t>
            </a:r>
            <a:endParaRPr lang="en-US" dirty="0" smtClean="0"/>
          </a:p>
          <a:p>
            <a:pPr lvl="1">
              <a:buNone/>
            </a:pPr>
            <a:r>
              <a:rPr lang="en-US" dirty="0" err="1" smtClean="0"/>
              <a:t>v$client_stats</a:t>
            </a:r>
            <a:endParaRPr lang="en-US" dirty="0" smtClean="0"/>
          </a:p>
          <a:p>
            <a:pPr lvl="1">
              <a:spcAft>
                <a:spcPts val="600"/>
              </a:spcAft>
              <a:buNone/>
            </a:pPr>
            <a:r>
              <a:rPr lang="en-US" dirty="0" err="1" smtClean="0"/>
              <a:t>v$service_stats</a:t>
            </a:r>
            <a:endParaRPr lang="en-US" dirty="0" smtClean="0"/>
          </a:p>
          <a:p>
            <a:pPr>
              <a:spcAft>
                <a:spcPts val="600"/>
              </a:spcAft>
            </a:pPr>
            <a:r>
              <a:rPr lang="en-US" dirty="0" smtClean="0"/>
              <a:t>Listed in </a:t>
            </a:r>
            <a:r>
              <a:rPr lang="en-US" dirty="0" err="1" smtClean="0"/>
              <a:t>dba_enabled_aggregations</a:t>
            </a:r>
            <a:endParaRPr lang="en-US" dirty="0" smtClean="0"/>
          </a:p>
          <a:p>
            <a:r>
              <a:rPr lang="en-US" dirty="0" smtClean="0"/>
              <a:t>Examples:</a:t>
            </a:r>
          </a:p>
          <a:p>
            <a:pPr lvl="1">
              <a:buNone/>
            </a:pPr>
            <a:r>
              <a:rPr lang="en-US" dirty="0" smtClean="0"/>
              <a:t>Norton </a:t>
            </a:r>
            <a:r>
              <a:rPr lang="en-US" dirty="0" err="1" smtClean="0"/>
              <a:t>Debes</a:t>
            </a:r>
            <a:r>
              <a:rPr lang="en-US" dirty="0" smtClean="0"/>
              <a:t>, “Secret Oracle”</a:t>
            </a:r>
          </a:p>
          <a:p>
            <a:pPr lvl="1">
              <a:buNone/>
            </a:pPr>
            <a:r>
              <a:rPr lang="en-US" dirty="0" smtClean="0"/>
              <a:t>James </a:t>
            </a:r>
            <a:r>
              <a:rPr lang="en-US" dirty="0" err="1" smtClean="0"/>
              <a:t>Koopmann</a:t>
            </a:r>
            <a:r>
              <a:rPr lang="en-US" dirty="0" smtClean="0"/>
              <a:t>, “DBAsupport.com”</a:t>
            </a:r>
          </a:p>
          <a:p>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Stats </a:t>
            </a:r>
            <a:r>
              <a:rPr lang="en-US" dirty="0" smtClean="0"/>
              <a:t>gathered, by class </a:t>
            </a:r>
            <a:endParaRPr lang="en-US" dirty="0"/>
          </a:p>
        </p:txBody>
      </p:sp>
      <p:graphicFrame>
        <p:nvGraphicFramePr>
          <p:cNvPr id="6" name="Content Placeholder 5"/>
          <p:cNvGraphicFramePr>
            <a:graphicFrameLocks noGrp="1"/>
          </p:cNvGraphicFramePr>
          <p:nvPr>
            <p:ph idx="1"/>
          </p:nvPr>
        </p:nvGraphicFramePr>
        <p:xfrm>
          <a:off x="381000" y="1066800"/>
          <a:ext cx="8382000" cy="4765040"/>
        </p:xfrm>
        <a:graphic>
          <a:graphicData uri="http://schemas.openxmlformats.org/drawingml/2006/table">
            <a:tbl>
              <a:tblPr firstRow="1" bandRow="1">
                <a:tableStyleId>{21E4AEA4-8DFA-4A89-87EB-49C32662AFE0}</a:tableStyleId>
              </a:tblPr>
              <a:tblGrid>
                <a:gridCol w="4191000"/>
                <a:gridCol w="4191000"/>
              </a:tblGrid>
              <a:tr h="370840">
                <a:tc>
                  <a:txBody>
                    <a:bodyPr/>
                    <a:lstStyle/>
                    <a:p>
                      <a:r>
                        <a:rPr lang="en-US" dirty="0" smtClean="0"/>
                        <a:t>User</a:t>
                      </a:r>
                      <a:endParaRPr lang="en-US" dirty="0"/>
                    </a:p>
                  </a:txBody>
                  <a:tcPr/>
                </a:tc>
                <a:tc>
                  <a:txBody>
                    <a:bodyPr/>
                    <a:lstStyle/>
                    <a:p>
                      <a:r>
                        <a:rPr lang="en-US" dirty="0" smtClean="0"/>
                        <a:t>SQL</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user calls</a:t>
                      </a:r>
                      <a:br>
                        <a:rPr lang="en-US" dirty="0" smtClean="0"/>
                      </a:br>
                      <a:r>
                        <a:rPr lang="en-US" dirty="0" smtClean="0"/>
                        <a:t>user I/O wait time</a:t>
                      </a:r>
                    </a:p>
                    <a:p>
                      <a:r>
                        <a:rPr lang="en-US" dirty="0" smtClean="0"/>
                        <a:t>DB time</a:t>
                      </a:r>
                    </a:p>
                    <a:p>
                      <a:r>
                        <a:rPr lang="en-US" dirty="0" smtClean="0"/>
                        <a:t>application wait time</a:t>
                      </a:r>
                      <a:br>
                        <a:rPr lang="en-US" dirty="0" smtClean="0"/>
                      </a:br>
                      <a:r>
                        <a:rPr lang="en-US" dirty="0" smtClean="0"/>
                        <a:t>concurrency wait time</a:t>
                      </a:r>
                      <a:br>
                        <a:rPr lang="en-US" dirty="0" smtClean="0"/>
                      </a:br>
                      <a:r>
                        <a:rPr lang="en-US" dirty="0" smtClean="0"/>
                        <a:t>cluster wait time</a:t>
                      </a:r>
                      <a:br>
                        <a:rPr lang="en-US" dirty="0" smtClean="0"/>
                      </a:br>
                      <a:r>
                        <a:rPr lang="en-US" dirty="0" smtClean="0"/>
                        <a:t>user rollbacks</a:t>
                      </a:r>
                      <a:br>
                        <a:rPr lang="en-US" dirty="0" smtClean="0"/>
                      </a:br>
                      <a:r>
                        <a:rPr lang="en-US" dirty="0" smtClean="0"/>
                        <a:t>user commits</a:t>
                      </a:r>
                      <a:br>
                        <a:rPr lang="en-US" dirty="0" smtClean="0"/>
                      </a:br>
                      <a:r>
                        <a:rPr lang="en-US" dirty="0" smtClean="0"/>
                        <a:t>session logical reads</a:t>
                      </a:r>
                      <a:br>
                        <a:rPr lang="en-US" dirty="0" smtClean="0"/>
                      </a:br>
                      <a:r>
                        <a:rPr lang="en-US" dirty="0" smtClean="0"/>
                        <a:t>opened cursors cumulative</a:t>
                      </a:r>
                      <a:endParaRPr lang="en-US" dirty="0"/>
                    </a:p>
                  </a:txBody>
                  <a:tcPr/>
                </a:tc>
                <a:tc>
                  <a:txBody>
                    <a:bodyPr/>
                    <a:lstStyle/>
                    <a:p>
                      <a:r>
                        <a:rPr lang="en-US" dirty="0" smtClean="0"/>
                        <a:t>parse time elapsed</a:t>
                      </a:r>
                      <a:br>
                        <a:rPr lang="en-US" dirty="0" smtClean="0"/>
                      </a:br>
                      <a:r>
                        <a:rPr lang="en-US" dirty="0" smtClean="0"/>
                        <a:t>execute count</a:t>
                      </a:r>
                      <a:br>
                        <a:rPr lang="en-US" dirty="0" smtClean="0"/>
                      </a:br>
                      <a:r>
                        <a:rPr lang="en-US" dirty="0" smtClean="0"/>
                        <a:t>session cursor cache hits</a:t>
                      </a:r>
                      <a:br>
                        <a:rPr lang="en-US" dirty="0" smtClean="0"/>
                      </a:br>
                      <a:r>
                        <a:rPr lang="en-US" dirty="0" err="1" smtClean="0"/>
                        <a:t>workarea</a:t>
                      </a:r>
                      <a:r>
                        <a:rPr lang="en-US" dirty="0" smtClean="0"/>
                        <a:t> executions – </a:t>
                      </a:r>
                      <a:r>
                        <a:rPr lang="en-US" dirty="0" err="1" smtClean="0"/>
                        <a:t>multipass</a:t>
                      </a:r>
                      <a:r>
                        <a:rPr lang="en-US" dirty="0" smtClean="0"/>
                        <a:t/>
                      </a:r>
                      <a:br>
                        <a:rPr lang="en-US" dirty="0" smtClean="0"/>
                      </a:br>
                      <a:r>
                        <a:rPr lang="en-US" dirty="0" err="1" smtClean="0"/>
                        <a:t>workarea</a:t>
                      </a:r>
                      <a:r>
                        <a:rPr lang="en-US" dirty="0" smtClean="0"/>
                        <a:t> executions – </a:t>
                      </a:r>
                      <a:r>
                        <a:rPr lang="en-US" dirty="0" err="1" smtClean="0"/>
                        <a:t>onepass</a:t>
                      </a:r>
                      <a:r>
                        <a:rPr lang="en-US" dirty="0" smtClean="0"/>
                        <a:t/>
                      </a:r>
                      <a:br>
                        <a:rPr lang="en-US" dirty="0" smtClean="0"/>
                      </a:br>
                      <a:r>
                        <a:rPr lang="en-US" dirty="0" smtClean="0"/>
                        <a:t>parse count (total)</a:t>
                      </a:r>
                      <a:br>
                        <a:rPr lang="en-US" dirty="0" smtClean="0"/>
                      </a:br>
                      <a:r>
                        <a:rPr lang="en-US" dirty="0" err="1" smtClean="0"/>
                        <a:t>workarea</a:t>
                      </a:r>
                      <a:r>
                        <a:rPr lang="en-US" dirty="0" smtClean="0"/>
                        <a:t> executions - optimal</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Redo, Cache</a:t>
                      </a:r>
                    </a:p>
                  </a:txBody>
                  <a:tcPr>
                    <a:solidFill>
                      <a:schemeClr val="accent6"/>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RAC cache</a:t>
                      </a:r>
                    </a:p>
                  </a:txBody>
                  <a:tcPr>
                    <a:solidFill>
                      <a:schemeClr val="accent6"/>
                    </a:solidFill>
                  </a:tcPr>
                </a:tc>
              </a:tr>
              <a:tr h="370840">
                <a:tc>
                  <a:txBody>
                    <a:bodyPr/>
                    <a:lstStyle/>
                    <a:p>
                      <a:r>
                        <a:rPr lang="en-US" dirty="0" smtClean="0"/>
                        <a:t>redo size</a:t>
                      </a:r>
                      <a:br>
                        <a:rPr lang="en-US" dirty="0" smtClean="0"/>
                      </a:br>
                      <a:r>
                        <a:rPr lang="en-US" dirty="0" smtClean="0"/>
                        <a:t>physical reads</a:t>
                      </a:r>
                      <a:br>
                        <a:rPr lang="en-US" dirty="0" smtClean="0"/>
                      </a:br>
                      <a:r>
                        <a:rPr lang="en-US" dirty="0" smtClean="0"/>
                        <a:t>physical writes</a:t>
                      </a:r>
                      <a:br>
                        <a:rPr lang="en-US" dirty="0" smtClean="0"/>
                      </a:br>
                      <a:r>
                        <a:rPr lang="en-US" dirty="0" smtClean="0"/>
                        <a:t>db block changes</a:t>
                      </a:r>
                      <a:endParaRPr lang="en-US" dirty="0"/>
                    </a:p>
                  </a:txBody>
                  <a:tcPr/>
                </a:tc>
                <a:tc>
                  <a:txBody>
                    <a:bodyPr/>
                    <a:lstStyle/>
                    <a:p>
                      <a:r>
                        <a:rPr lang="en-US" dirty="0" err="1" smtClean="0"/>
                        <a:t>gc</a:t>
                      </a:r>
                      <a:r>
                        <a:rPr lang="en-US" dirty="0" smtClean="0"/>
                        <a:t> current block receive time</a:t>
                      </a:r>
                      <a:br>
                        <a:rPr lang="en-US" dirty="0" smtClean="0"/>
                      </a:br>
                      <a:r>
                        <a:rPr lang="en-US" dirty="0" err="1" smtClean="0"/>
                        <a:t>gc</a:t>
                      </a:r>
                      <a:r>
                        <a:rPr lang="en-US" dirty="0" smtClean="0"/>
                        <a:t> current blocks received</a:t>
                      </a:r>
                      <a:br>
                        <a:rPr lang="en-US" dirty="0" smtClean="0"/>
                      </a:br>
                      <a:r>
                        <a:rPr lang="en-US" dirty="0" err="1" smtClean="0"/>
                        <a:t>gc</a:t>
                      </a:r>
                      <a:r>
                        <a:rPr lang="en-US" dirty="0" smtClean="0"/>
                        <a:t> </a:t>
                      </a:r>
                      <a:r>
                        <a:rPr lang="en-US" dirty="0" err="1" smtClean="0"/>
                        <a:t>cr</a:t>
                      </a:r>
                      <a:r>
                        <a:rPr lang="en-US" dirty="0" smtClean="0"/>
                        <a:t> blocks received</a:t>
                      </a:r>
                      <a:br>
                        <a:rPr lang="en-US" dirty="0" smtClean="0"/>
                      </a:br>
                      <a:r>
                        <a:rPr lang="en-US" dirty="0" err="1" smtClean="0"/>
                        <a:t>gc</a:t>
                      </a:r>
                      <a:r>
                        <a:rPr lang="en-US" dirty="0" smtClean="0"/>
                        <a:t> </a:t>
                      </a:r>
                      <a:r>
                        <a:rPr lang="en-US" dirty="0" err="1" smtClean="0"/>
                        <a:t>cr</a:t>
                      </a:r>
                      <a:r>
                        <a:rPr lang="en-US" dirty="0" smtClean="0"/>
                        <a:t> block receive time</a:t>
                      </a:r>
                      <a:endParaRPr lang="en-US" dirty="0"/>
                    </a:p>
                  </a:txBody>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Example: prioritize tuning efforts</a:t>
            </a:r>
          </a:p>
        </p:txBody>
      </p:sp>
      <p:sp>
        <p:nvSpPr>
          <p:cNvPr id="24579" name="Content Placeholder 2"/>
          <p:cNvSpPr>
            <a:spLocks noGrp="1"/>
          </p:cNvSpPr>
          <p:nvPr>
            <p:ph idx="1"/>
          </p:nvPr>
        </p:nvSpPr>
        <p:spPr/>
        <p:txBody>
          <a:bodyPr/>
          <a:lstStyle/>
          <a:p>
            <a:r>
              <a:rPr lang="en-US" smtClean="0"/>
              <a:t>Large, expensive background tasks</a:t>
            </a:r>
          </a:p>
          <a:p>
            <a:endParaRPr lang="en-US" smtClean="0"/>
          </a:p>
          <a:p>
            <a:r>
              <a:rPr lang="en-US" smtClean="0"/>
              <a:t>Challenges:</a:t>
            </a:r>
          </a:p>
          <a:p>
            <a:pPr lvl="1">
              <a:buFont typeface="Lucida Sans Unicode" pitchFamily="34" charset="0"/>
              <a:buNone/>
            </a:pPr>
            <a:r>
              <a:rPr lang="en-US" smtClean="0"/>
              <a:t>Many executions</a:t>
            </a:r>
          </a:p>
          <a:p>
            <a:pPr lvl="1">
              <a:buFont typeface="Lucida Sans Unicode" pitchFamily="34" charset="0"/>
              <a:buNone/>
            </a:pPr>
            <a:r>
              <a:rPr lang="en-US" smtClean="0"/>
              <a:t>Many flavors</a:t>
            </a:r>
          </a:p>
          <a:p>
            <a:pPr lvl="1">
              <a:buFont typeface="Lucida Sans Unicode" pitchFamily="34" charset="0"/>
              <a:buNone/>
            </a:pPr>
            <a:r>
              <a:rPr lang="en-US" smtClean="0"/>
              <a:t>Business critical </a:t>
            </a:r>
          </a:p>
          <a:p>
            <a:pPr lvl="1">
              <a:buFont typeface="Lucida Sans Unicode" pitchFamily="34" charset="0"/>
              <a:buNone/>
            </a:pPr>
            <a:r>
              <a:rPr lang="en-US" smtClean="0"/>
              <a:t>Complicated, frequent revisions</a:t>
            </a:r>
          </a:p>
          <a:p>
            <a:endParaRPr lang="en-US" smtClean="0"/>
          </a:p>
          <a:p>
            <a:r>
              <a:rPr lang="en-US" smtClean="0"/>
              <a:t>Study design:</a:t>
            </a:r>
          </a:p>
          <a:p>
            <a:pPr lvl="1">
              <a:buFont typeface="Lucida Sans Unicode" pitchFamily="34" charset="0"/>
              <a:buNone/>
            </a:pPr>
            <a:r>
              <a:rPr lang="en-US" smtClean="0"/>
              <a:t>Count and sum read wait events</a:t>
            </a:r>
          </a:p>
          <a:p>
            <a:pPr lvl="1">
              <a:buFont typeface="Lucida Sans Unicode" pitchFamily="34" charset="0"/>
              <a:buNone/>
            </a:pPr>
            <a:r>
              <a:rPr lang="en-US" smtClean="0"/>
              <a:t>Group by tags</a:t>
            </a:r>
          </a:p>
          <a:p>
            <a:pPr lvl="1">
              <a:buFont typeface="Lucida Sans Unicode" pitchFamily="34" charset="0"/>
              <a:buNone/>
            </a:pPr>
            <a:r>
              <a:rPr lang="en-US" smtClean="0"/>
              <a:t>Prioritize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Agenda</a:t>
            </a:r>
          </a:p>
        </p:txBody>
      </p:sp>
      <p:sp>
        <p:nvSpPr>
          <p:cNvPr id="5123" name="Rectangle 3"/>
          <p:cNvSpPr>
            <a:spLocks noGrp="1" noChangeArrowheads="1"/>
          </p:cNvSpPr>
          <p:nvPr>
            <p:ph idx="1"/>
          </p:nvPr>
        </p:nvSpPr>
        <p:spPr/>
        <p:txBody>
          <a:bodyPr/>
          <a:lstStyle/>
          <a:p>
            <a:pPr eaLnBrk="1" hangingPunct="1">
              <a:spcAft>
                <a:spcPts val="1200"/>
              </a:spcAft>
              <a:defRPr/>
            </a:pPr>
            <a:r>
              <a:rPr lang="en-US" dirty="0" smtClean="0"/>
              <a:t>Benefits</a:t>
            </a:r>
          </a:p>
          <a:p>
            <a:pPr eaLnBrk="1" hangingPunct="1">
              <a:spcAft>
                <a:spcPts val="1200"/>
              </a:spcAft>
              <a:defRPr/>
            </a:pPr>
            <a:r>
              <a:rPr lang="en-US" dirty="0" smtClean="0"/>
              <a:t>Brief description</a:t>
            </a:r>
          </a:p>
          <a:p>
            <a:pPr eaLnBrk="1" hangingPunct="1">
              <a:spcAft>
                <a:spcPts val="1200"/>
              </a:spcAft>
              <a:defRPr/>
            </a:pPr>
            <a:r>
              <a:rPr lang="en-US" dirty="0" smtClean="0"/>
              <a:t>Tag Details</a:t>
            </a:r>
          </a:p>
          <a:p>
            <a:pPr eaLnBrk="1" hangingPunct="1">
              <a:spcAft>
                <a:spcPts val="1200"/>
              </a:spcAft>
              <a:defRPr/>
            </a:pPr>
            <a:r>
              <a:rPr lang="en-US" dirty="0" smtClean="0"/>
              <a:t>Setting tags (PL/SQL and Java)</a:t>
            </a:r>
          </a:p>
          <a:p>
            <a:pPr eaLnBrk="1" hangingPunct="1">
              <a:spcAft>
                <a:spcPts val="1200"/>
              </a:spcAft>
              <a:defRPr/>
            </a:pPr>
            <a:r>
              <a:rPr lang="en-US" dirty="0" smtClean="0"/>
              <a:t>Real-time monitoring</a:t>
            </a:r>
          </a:p>
          <a:p>
            <a:pPr eaLnBrk="1" hangingPunct="1">
              <a:spcAft>
                <a:spcPts val="1200"/>
              </a:spcAft>
              <a:defRPr/>
            </a:pPr>
            <a:r>
              <a:rPr lang="en-US" dirty="0" smtClean="0"/>
              <a:t>Historical troubleshooting</a:t>
            </a:r>
          </a:p>
          <a:p>
            <a:pPr eaLnBrk="1" hangingPunct="1">
              <a:spcAft>
                <a:spcPts val="1200"/>
              </a:spcAft>
              <a:defRPr/>
            </a:pPr>
            <a:r>
              <a:rPr lang="en-US" dirty="0" smtClean="0">
                <a:solidFill>
                  <a:schemeClr val="tx2">
                    <a:lumMod val="60000"/>
                    <a:lumOff val="40000"/>
                  </a:schemeClr>
                </a:solidFill>
              </a:rPr>
              <a:t>Overhead</a:t>
            </a:r>
          </a:p>
          <a:p>
            <a:pPr eaLnBrk="1" hangingPunct="1">
              <a:spcAft>
                <a:spcPts val="1200"/>
              </a:spcAft>
              <a:defRPr/>
            </a:pPr>
            <a:r>
              <a:rPr lang="en-US" dirty="0" smtClean="0"/>
              <a:t>Other ideas</a:t>
            </a:r>
          </a:p>
          <a:p>
            <a:pPr eaLnBrk="1" hangingPunct="1">
              <a:defRPr/>
            </a:pP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Overhead</a:t>
            </a:r>
          </a:p>
        </p:txBody>
      </p:sp>
      <p:sp>
        <p:nvSpPr>
          <p:cNvPr id="26627" name="Content Placeholder 2"/>
          <p:cNvSpPr>
            <a:spLocks noGrp="1"/>
          </p:cNvSpPr>
          <p:nvPr>
            <p:ph idx="1"/>
          </p:nvPr>
        </p:nvSpPr>
        <p:spPr/>
        <p:txBody>
          <a:bodyPr/>
          <a:lstStyle/>
          <a:p>
            <a:r>
              <a:rPr lang="en-US" dirty="0" smtClean="0"/>
              <a:t>About 5 microseconds</a:t>
            </a:r>
          </a:p>
          <a:p>
            <a:pPr lvl="1">
              <a:buNone/>
            </a:pPr>
            <a:r>
              <a:rPr lang="en-US" dirty="0" smtClean="0"/>
              <a:t>PL/SQL loop</a:t>
            </a:r>
          </a:p>
          <a:p>
            <a:pPr lvl="1">
              <a:spcAft>
                <a:spcPts val="1200"/>
              </a:spcAft>
              <a:buFont typeface="Lucida Sans Unicode" pitchFamily="34" charset="0"/>
              <a:buNone/>
            </a:pPr>
            <a:r>
              <a:rPr lang="en-US" dirty="0" smtClean="0"/>
              <a:t>Need to defeat compiler optimization</a:t>
            </a:r>
          </a:p>
          <a:p>
            <a:pPr>
              <a:spcAft>
                <a:spcPts val="1200"/>
              </a:spcAft>
            </a:pPr>
            <a:r>
              <a:rPr lang="en-US" dirty="0" smtClean="0"/>
              <a:t>No wait events</a:t>
            </a:r>
          </a:p>
          <a:p>
            <a:pPr>
              <a:spcAft>
                <a:spcPts val="1200"/>
              </a:spcAft>
            </a:pPr>
            <a:r>
              <a:rPr lang="en-US" dirty="0" smtClean="0"/>
              <a:t>No extra network roundtrips (Norton </a:t>
            </a:r>
            <a:r>
              <a:rPr lang="en-US" dirty="0" err="1" smtClean="0"/>
              <a:t>Debes</a:t>
            </a:r>
            <a:r>
              <a:rPr lang="en-US" dirty="0" smtClean="0"/>
              <a:t>)</a:t>
            </a:r>
          </a:p>
          <a:p>
            <a:r>
              <a:rPr lang="en-US" dirty="0" smtClean="0"/>
              <a:t>OCI no extra DB calls (Cary </a:t>
            </a:r>
            <a:r>
              <a:rPr lang="en-US" dirty="0" err="1" smtClean="0"/>
              <a:t>Milsap</a:t>
            </a:r>
            <a:r>
              <a:rPr lang="en-US" dirty="0" smtClean="0"/>
              <a:t>)</a:t>
            </a:r>
          </a:p>
          <a:p>
            <a:pPr lvl="1">
              <a:buFont typeface="Lucida Sans Unicode" pitchFamily="34" charset="0"/>
              <a:buNone/>
            </a:pPr>
            <a:r>
              <a:rPr lang="en-US" dirty="0" smtClean="0"/>
              <a:t>OCI_ATTR_MODULE</a:t>
            </a:r>
          </a:p>
          <a:p>
            <a:pPr lvl="1">
              <a:buFont typeface="Lucida Sans Unicode" pitchFamily="34" charset="0"/>
              <a:buNone/>
            </a:pPr>
            <a:r>
              <a:rPr lang="en-US" dirty="0" smtClean="0"/>
              <a:t>OCI_ATTR_ACTION</a:t>
            </a:r>
          </a:p>
          <a:p>
            <a:pPr lvl="1">
              <a:buFont typeface="Lucida Sans Unicode" pitchFamily="34" charset="0"/>
              <a:buNone/>
            </a:pPr>
            <a:r>
              <a:rPr lang="en-US" dirty="0" smtClean="0"/>
              <a:t>OCI_ATTR_CLIENT_INFO</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t>Loop elapsed time</a:t>
            </a:r>
          </a:p>
        </p:txBody>
      </p:sp>
      <p:sp>
        <p:nvSpPr>
          <p:cNvPr id="27652" name="Content Placeholder 4"/>
          <p:cNvSpPr>
            <a:spLocks noGrp="1"/>
          </p:cNvSpPr>
          <p:nvPr>
            <p:ph sz="half" idx="2"/>
          </p:nvPr>
        </p:nvSpPr>
        <p:spPr/>
        <p:txBody>
          <a:bodyPr/>
          <a:lstStyle/>
          <a:p>
            <a:pPr>
              <a:buNone/>
            </a:pPr>
            <a:endParaRPr lang="en-US" sz="1200" dirty="0" smtClean="0">
              <a:latin typeface="Courier New" pitchFamily="49" charset="0"/>
              <a:cs typeface="Courier New" pitchFamily="49" charset="0"/>
            </a:endParaRPr>
          </a:p>
          <a:p>
            <a:pPr>
              <a:buNone/>
            </a:pPr>
            <a:endParaRPr lang="en-US" sz="1200" dirty="0" smtClean="0">
              <a:latin typeface="Courier New" pitchFamily="49" charset="0"/>
              <a:cs typeface="Courier New" pitchFamily="49" charset="0"/>
            </a:endParaRPr>
          </a:p>
          <a:p>
            <a:pPr>
              <a:buNone/>
            </a:pPr>
            <a:endParaRPr lang="en-US" sz="1200" dirty="0" smtClean="0">
              <a:latin typeface="Courier New" pitchFamily="49" charset="0"/>
              <a:cs typeface="Courier New" pitchFamily="49" charset="0"/>
            </a:endParaRPr>
          </a:p>
          <a:p>
            <a:pPr>
              <a:buNone/>
            </a:pPr>
            <a:r>
              <a:rPr lang="en-US" sz="1200" b="1" dirty="0" smtClean="0">
                <a:latin typeface="Courier New" pitchFamily="49" charset="0"/>
                <a:cs typeface="Courier New" pitchFamily="49" charset="0"/>
              </a:rPr>
              <a:t>for </a:t>
            </a:r>
            <a:r>
              <a:rPr lang="en-US" sz="1200" b="1" dirty="0" err="1" smtClean="0">
                <a:latin typeface="Courier New" pitchFamily="49" charset="0"/>
                <a:cs typeface="Courier New" pitchFamily="49" charset="0"/>
              </a:rPr>
              <a:t>loop_counter</a:t>
            </a:r>
            <a:r>
              <a:rPr lang="en-US" sz="1200" b="1" dirty="0" smtClean="0">
                <a:latin typeface="Courier New" pitchFamily="49" charset="0"/>
                <a:cs typeface="Courier New" pitchFamily="49" charset="0"/>
              </a:rPr>
              <a:t> in 1 .. 5000000</a:t>
            </a:r>
          </a:p>
          <a:p>
            <a:pPr>
              <a:buNone/>
            </a:pPr>
            <a:r>
              <a:rPr lang="en-US" sz="1200" b="1" dirty="0" smtClean="0">
                <a:latin typeface="Courier New" pitchFamily="49" charset="0"/>
                <a:cs typeface="Courier New" pitchFamily="49" charset="0"/>
              </a:rPr>
              <a:t>Loop</a:t>
            </a:r>
          </a:p>
          <a:p>
            <a:pPr>
              <a:buNone/>
            </a:pPr>
            <a:endParaRPr lang="en-US" sz="1200" b="1" dirty="0" smtClean="0">
              <a:latin typeface="Courier New" pitchFamily="49" charset="0"/>
              <a:cs typeface="Courier New" pitchFamily="49" charset="0"/>
            </a:endParaRPr>
          </a:p>
          <a:p>
            <a:pPr>
              <a:buNone/>
            </a:pP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dbms_application_info.set_module</a:t>
            </a:r>
            <a:r>
              <a:rPr lang="en-US" sz="1200" b="1" dirty="0" smtClean="0">
                <a:latin typeface="Courier New" pitchFamily="49" charset="0"/>
                <a:cs typeface="Courier New" pitchFamily="49" charset="0"/>
              </a:rPr>
              <a:t> (</a:t>
            </a:r>
          </a:p>
          <a:p>
            <a:pPr>
              <a:buNone/>
            </a:pP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fourtyEight</a:t>
            </a: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fourtyEight</a:t>
            </a: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fourtyEight</a:t>
            </a:r>
            <a:r>
              <a:rPr lang="en-US" sz="1200" b="1" dirty="0" smtClean="0">
                <a:latin typeface="Courier New" pitchFamily="49" charset="0"/>
                <a:cs typeface="Courier New" pitchFamily="49" charset="0"/>
              </a:rPr>
              <a:t>',</a:t>
            </a:r>
          </a:p>
          <a:p>
            <a:pPr>
              <a:buNone/>
            </a:pP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thirtyTwo</a:t>
            </a: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thirtyTwo</a:t>
            </a: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thirtyTwo</a:t>
            </a:r>
            <a:r>
              <a:rPr lang="en-US" sz="1200" b="1" dirty="0" smtClean="0">
                <a:latin typeface="Courier New" pitchFamily="49" charset="0"/>
                <a:cs typeface="Courier New" pitchFamily="49" charset="0"/>
              </a:rPr>
              <a:t>'</a:t>
            </a:r>
          </a:p>
          <a:p>
            <a:pPr>
              <a:buNone/>
            </a:pPr>
            <a:r>
              <a:rPr lang="en-US" sz="1200" b="1" dirty="0" smtClean="0">
                <a:latin typeface="Courier New" pitchFamily="49" charset="0"/>
                <a:cs typeface="Courier New" pitchFamily="49" charset="0"/>
              </a:rPr>
              <a:t>  );</a:t>
            </a:r>
          </a:p>
          <a:p>
            <a:pPr>
              <a:buNone/>
            </a:pPr>
            <a:endParaRPr lang="en-US" sz="1200" b="1" dirty="0" smtClean="0">
              <a:latin typeface="Courier New" pitchFamily="49" charset="0"/>
              <a:cs typeface="Courier New" pitchFamily="49" charset="0"/>
            </a:endParaRPr>
          </a:p>
          <a:p>
            <a:pPr>
              <a:buNone/>
            </a:pP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dbms_application_info.set_module</a:t>
            </a:r>
            <a:r>
              <a:rPr lang="en-US" sz="1200" b="1" dirty="0" smtClean="0">
                <a:latin typeface="Courier New" pitchFamily="49" charset="0"/>
                <a:cs typeface="Courier New" pitchFamily="49" charset="0"/>
              </a:rPr>
              <a:t> (</a:t>
            </a:r>
          </a:p>
          <a:p>
            <a:pPr>
              <a:buNone/>
            </a:pPr>
            <a:r>
              <a:rPr lang="en-US" sz="1200" b="1" dirty="0" smtClean="0">
                <a:latin typeface="Courier New" pitchFamily="49" charset="0"/>
                <a:cs typeface="Courier New" pitchFamily="49" charset="0"/>
              </a:rPr>
              <a:t>     'module </a:t>
            </a:r>
            <a:r>
              <a:rPr lang="en-US" sz="1200" b="1" dirty="0" err="1" smtClean="0">
                <a:latin typeface="Courier New" pitchFamily="49" charset="0"/>
                <a:cs typeface="Courier New" pitchFamily="49" charset="0"/>
              </a:rPr>
              <a:t>module</a:t>
            </a: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module</a:t>
            </a: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module</a:t>
            </a:r>
            <a:r>
              <a:rPr lang="en-US" sz="1200" b="1" dirty="0" smtClean="0">
                <a:latin typeface="Courier New" pitchFamily="49" charset="0"/>
                <a:cs typeface="Courier New" pitchFamily="49" charset="0"/>
              </a:rPr>
              <a:t>',</a:t>
            </a:r>
          </a:p>
          <a:p>
            <a:pPr>
              <a:buNone/>
            </a:pPr>
            <a:r>
              <a:rPr lang="en-US" sz="1200" b="1" dirty="0" smtClean="0">
                <a:latin typeface="Courier New" pitchFamily="49" charset="0"/>
                <a:cs typeface="Courier New" pitchFamily="49" charset="0"/>
              </a:rPr>
              <a:t>     'action </a:t>
            </a:r>
            <a:r>
              <a:rPr lang="en-US" sz="1200" b="1" dirty="0" err="1" smtClean="0">
                <a:latin typeface="Courier New" pitchFamily="49" charset="0"/>
                <a:cs typeface="Courier New" pitchFamily="49" charset="0"/>
              </a:rPr>
              <a:t>action</a:t>
            </a:r>
            <a:r>
              <a:rPr lang="en-US" sz="1200" b="1" dirty="0" smtClean="0">
                <a:latin typeface="Courier New" pitchFamily="49" charset="0"/>
                <a:cs typeface="Courier New" pitchFamily="49" charset="0"/>
              </a:rPr>
              <a:t> </a:t>
            </a:r>
            <a:r>
              <a:rPr lang="en-US" sz="1200" b="1" dirty="0" err="1" smtClean="0">
                <a:latin typeface="Courier New" pitchFamily="49" charset="0"/>
                <a:cs typeface="Courier New" pitchFamily="49" charset="0"/>
              </a:rPr>
              <a:t>action</a:t>
            </a:r>
            <a:r>
              <a:rPr lang="en-US" sz="1200" b="1" dirty="0" smtClean="0">
                <a:latin typeface="Courier New" pitchFamily="49" charset="0"/>
                <a:cs typeface="Courier New" pitchFamily="49" charset="0"/>
              </a:rPr>
              <a:t>'</a:t>
            </a:r>
          </a:p>
          <a:p>
            <a:pPr>
              <a:buNone/>
            </a:pPr>
            <a:r>
              <a:rPr lang="en-US" sz="1200" b="1" dirty="0" smtClean="0">
                <a:latin typeface="Courier New" pitchFamily="49" charset="0"/>
                <a:cs typeface="Courier New" pitchFamily="49" charset="0"/>
              </a:rPr>
              <a:t>  );</a:t>
            </a:r>
          </a:p>
          <a:p>
            <a:pPr>
              <a:buNone/>
            </a:pPr>
            <a:endParaRPr lang="en-US" sz="1200" b="1" dirty="0" smtClean="0">
              <a:latin typeface="Courier New" pitchFamily="49" charset="0"/>
              <a:cs typeface="Courier New" pitchFamily="49" charset="0"/>
            </a:endParaRPr>
          </a:p>
          <a:p>
            <a:pPr>
              <a:buNone/>
            </a:pPr>
            <a:r>
              <a:rPr lang="en-US" sz="1200" b="1" dirty="0" smtClean="0">
                <a:latin typeface="Courier New" pitchFamily="49" charset="0"/>
                <a:cs typeface="Courier New" pitchFamily="49" charset="0"/>
              </a:rPr>
              <a:t>end loop;</a:t>
            </a:r>
          </a:p>
          <a:p>
            <a:pPr>
              <a:buNone/>
            </a:pPr>
            <a:endParaRPr lang="en-US" sz="1200" b="1" dirty="0" smtClean="0">
              <a:latin typeface="Courier New" pitchFamily="49" charset="0"/>
              <a:cs typeface="Courier New" pitchFamily="49" charset="0"/>
            </a:endParaRPr>
          </a:p>
          <a:p>
            <a:pPr>
              <a:buNone/>
            </a:pPr>
            <a:r>
              <a:rPr lang="en-US" sz="1200" b="1" dirty="0" err="1" smtClean="0">
                <a:latin typeface="Courier New" pitchFamily="49" charset="0"/>
                <a:cs typeface="Courier New" pitchFamily="49" charset="0"/>
              </a:rPr>
              <a:t>dbms_application_info.set_module</a:t>
            </a:r>
            <a:r>
              <a:rPr lang="en-US" sz="1200" b="1" dirty="0" smtClean="0">
                <a:latin typeface="Courier New" pitchFamily="49" charset="0"/>
                <a:cs typeface="Courier New" pitchFamily="49" charset="0"/>
              </a:rPr>
              <a:t> (</a:t>
            </a:r>
          </a:p>
          <a:p>
            <a:pPr>
              <a:buNone/>
            </a:pPr>
            <a:r>
              <a:rPr lang="en-US" sz="1200" b="1" dirty="0" smtClean="0">
                <a:latin typeface="Courier New" pitchFamily="49" charset="0"/>
                <a:cs typeface="Courier New" pitchFamily="49" charset="0"/>
              </a:rPr>
              <a:t>  null,</a:t>
            </a:r>
          </a:p>
          <a:p>
            <a:pPr>
              <a:buNone/>
            </a:pPr>
            <a:r>
              <a:rPr lang="en-US" sz="1200" b="1" dirty="0" smtClean="0">
                <a:latin typeface="Courier New" pitchFamily="49" charset="0"/>
                <a:cs typeface="Courier New" pitchFamily="49" charset="0"/>
              </a:rPr>
              <a:t>  null</a:t>
            </a:r>
          </a:p>
          <a:p>
            <a:pPr>
              <a:buNone/>
            </a:pPr>
            <a:r>
              <a:rPr lang="en-US" sz="1200" b="1" dirty="0" smtClean="0">
                <a:latin typeface="Courier New" pitchFamily="49" charset="0"/>
                <a:cs typeface="Courier New" pitchFamily="49" charset="0"/>
              </a:rPr>
              <a:t>);</a:t>
            </a:r>
          </a:p>
          <a:p>
            <a:pPr>
              <a:buNone/>
            </a:pPr>
            <a:endParaRPr lang="en-US" sz="900" dirty="0" smtClean="0">
              <a:latin typeface="Courier New" pitchFamily="49" charset="0"/>
              <a:cs typeface="Courier New" pitchFamily="49" charset="0"/>
            </a:endParaRPr>
          </a:p>
        </p:txBody>
      </p:sp>
      <p:graphicFrame>
        <p:nvGraphicFramePr>
          <p:cNvPr id="7" name="Content Placeholder 6"/>
          <p:cNvGraphicFramePr>
            <a:graphicFrameLocks noGrp="1"/>
          </p:cNvGraphicFramePr>
          <p:nvPr>
            <p:ph sz="half" idx="1"/>
          </p:nvPr>
        </p:nvGraphicFramePr>
        <p:xfrm>
          <a:off x="381000" y="1066800"/>
          <a:ext cx="4114800" cy="5181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Agenda</a:t>
            </a:r>
          </a:p>
        </p:txBody>
      </p:sp>
      <p:sp>
        <p:nvSpPr>
          <p:cNvPr id="5123" name="Rectangle 3"/>
          <p:cNvSpPr>
            <a:spLocks noGrp="1" noChangeArrowheads="1"/>
          </p:cNvSpPr>
          <p:nvPr>
            <p:ph idx="1"/>
          </p:nvPr>
        </p:nvSpPr>
        <p:spPr/>
        <p:txBody>
          <a:bodyPr/>
          <a:lstStyle/>
          <a:p>
            <a:pPr eaLnBrk="1" hangingPunct="1">
              <a:spcAft>
                <a:spcPts val="1200"/>
              </a:spcAft>
              <a:defRPr/>
            </a:pPr>
            <a:r>
              <a:rPr lang="en-US" dirty="0" smtClean="0"/>
              <a:t>Benefits</a:t>
            </a:r>
          </a:p>
          <a:p>
            <a:pPr eaLnBrk="1" hangingPunct="1">
              <a:spcAft>
                <a:spcPts val="1200"/>
              </a:spcAft>
              <a:defRPr/>
            </a:pPr>
            <a:r>
              <a:rPr lang="en-US" dirty="0" smtClean="0"/>
              <a:t>Brief description</a:t>
            </a:r>
          </a:p>
          <a:p>
            <a:pPr eaLnBrk="1" hangingPunct="1">
              <a:spcAft>
                <a:spcPts val="1200"/>
              </a:spcAft>
              <a:defRPr/>
            </a:pPr>
            <a:r>
              <a:rPr lang="en-US" dirty="0" smtClean="0"/>
              <a:t>Tag Details</a:t>
            </a:r>
          </a:p>
          <a:p>
            <a:pPr eaLnBrk="1" hangingPunct="1">
              <a:spcAft>
                <a:spcPts val="1200"/>
              </a:spcAft>
              <a:defRPr/>
            </a:pPr>
            <a:r>
              <a:rPr lang="en-US" dirty="0" smtClean="0"/>
              <a:t>Setting tags (PL/SQL and Java)</a:t>
            </a:r>
          </a:p>
          <a:p>
            <a:pPr eaLnBrk="1" hangingPunct="1">
              <a:spcAft>
                <a:spcPts val="1200"/>
              </a:spcAft>
              <a:defRPr/>
            </a:pPr>
            <a:r>
              <a:rPr lang="en-US" dirty="0" smtClean="0"/>
              <a:t>Real-time monitoring</a:t>
            </a:r>
          </a:p>
          <a:p>
            <a:pPr eaLnBrk="1" hangingPunct="1">
              <a:spcAft>
                <a:spcPts val="1200"/>
              </a:spcAft>
              <a:defRPr/>
            </a:pPr>
            <a:r>
              <a:rPr lang="en-US" dirty="0" smtClean="0"/>
              <a:t>Historical troubleshooting</a:t>
            </a:r>
          </a:p>
          <a:p>
            <a:pPr eaLnBrk="1" hangingPunct="1">
              <a:spcAft>
                <a:spcPts val="1200"/>
              </a:spcAft>
              <a:defRPr/>
            </a:pPr>
            <a:r>
              <a:rPr lang="en-US" dirty="0" smtClean="0"/>
              <a:t>Overhead</a:t>
            </a:r>
          </a:p>
          <a:p>
            <a:pPr eaLnBrk="1" hangingPunct="1">
              <a:spcAft>
                <a:spcPts val="1200"/>
              </a:spcAft>
              <a:defRPr/>
            </a:pPr>
            <a:r>
              <a:rPr lang="en-US" dirty="0" smtClean="0">
                <a:solidFill>
                  <a:schemeClr val="tx2">
                    <a:lumMod val="60000"/>
                    <a:lumOff val="40000"/>
                  </a:schemeClr>
                </a:solidFill>
              </a:rPr>
              <a:t>Other ideas</a:t>
            </a:r>
          </a:p>
          <a:p>
            <a:pPr eaLnBrk="1" hangingPunct="1">
              <a:defRPr/>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Reasons to use End-to-End Metrics</a:t>
            </a:r>
          </a:p>
        </p:txBody>
      </p:sp>
      <p:sp>
        <p:nvSpPr>
          <p:cNvPr id="5123" name="Content Placeholder 2"/>
          <p:cNvSpPr>
            <a:spLocks noGrp="1"/>
          </p:cNvSpPr>
          <p:nvPr>
            <p:ph idx="1"/>
          </p:nvPr>
        </p:nvSpPr>
        <p:spPr/>
        <p:txBody>
          <a:bodyPr/>
          <a:lstStyle/>
          <a:p>
            <a:pPr>
              <a:spcAft>
                <a:spcPts val="1800"/>
              </a:spcAft>
            </a:pPr>
            <a:r>
              <a:rPr lang="en-US" dirty="0" smtClean="0"/>
              <a:t>Real-time application details</a:t>
            </a:r>
          </a:p>
          <a:p>
            <a:pPr>
              <a:spcAft>
                <a:spcPts val="1800"/>
              </a:spcAft>
            </a:pPr>
            <a:r>
              <a:rPr lang="en-US" dirty="0" smtClean="0"/>
              <a:t>Provide meaning to SQL_IDs</a:t>
            </a:r>
          </a:p>
          <a:p>
            <a:pPr>
              <a:spcAft>
                <a:spcPts val="1800"/>
              </a:spcAft>
            </a:pPr>
            <a:r>
              <a:rPr lang="en-US" dirty="0" smtClean="0"/>
              <a:t>Application context</a:t>
            </a:r>
          </a:p>
          <a:p>
            <a:pPr>
              <a:spcAft>
                <a:spcPts val="1800"/>
              </a:spcAft>
            </a:pPr>
            <a:r>
              <a:rPr lang="en-US" dirty="0" smtClean="0"/>
              <a:t>Customer level</a:t>
            </a:r>
          </a:p>
          <a:p>
            <a:pPr>
              <a:spcAft>
                <a:spcPts val="1800"/>
              </a:spcAft>
            </a:pPr>
            <a:r>
              <a:rPr lang="en-US" dirty="0" smtClean="0"/>
              <a:t>Improve staff communication</a:t>
            </a:r>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mtClean="0"/>
              <a:t>Other Ideas</a:t>
            </a:r>
          </a:p>
        </p:txBody>
      </p:sp>
      <p:sp>
        <p:nvSpPr>
          <p:cNvPr id="29699" name="Content Placeholder 2"/>
          <p:cNvSpPr>
            <a:spLocks noGrp="1"/>
          </p:cNvSpPr>
          <p:nvPr>
            <p:ph idx="1"/>
          </p:nvPr>
        </p:nvSpPr>
        <p:spPr/>
        <p:txBody>
          <a:bodyPr/>
          <a:lstStyle/>
          <a:p>
            <a:r>
              <a:rPr lang="en-US" dirty="0" smtClean="0"/>
              <a:t>Dynamic Monitoring Service (DMS)</a:t>
            </a:r>
          </a:p>
          <a:p>
            <a:pPr lvl="1">
              <a:buFont typeface="Lucida Sans Unicode" pitchFamily="34" charset="0"/>
              <a:buNone/>
            </a:pPr>
            <a:r>
              <a:rPr lang="en-US" dirty="0" smtClean="0"/>
              <a:t>Oracle Application Server</a:t>
            </a:r>
          </a:p>
          <a:p>
            <a:pPr lvl="1">
              <a:spcAft>
                <a:spcPts val="1200"/>
              </a:spcAft>
              <a:buFont typeface="Lucida Sans Unicode" pitchFamily="34" charset="0"/>
              <a:buNone/>
            </a:pPr>
            <a:r>
              <a:rPr lang="en-US" dirty="0" smtClean="0"/>
              <a:t>Controls tag setting</a:t>
            </a:r>
          </a:p>
          <a:p>
            <a:r>
              <a:rPr lang="en-US" dirty="0" smtClean="0"/>
              <a:t>Wrap PL/SQL API</a:t>
            </a:r>
          </a:p>
          <a:p>
            <a:pPr lvl="1">
              <a:buFont typeface="Lucida Sans Unicode" pitchFamily="34" charset="0"/>
              <a:buNone/>
            </a:pPr>
            <a:r>
              <a:rPr lang="en-US" dirty="0" smtClean="0"/>
              <a:t>Custom stat gathering code</a:t>
            </a:r>
          </a:p>
          <a:p>
            <a:pPr lvl="1">
              <a:spcAft>
                <a:spcPts val="1200"/>
              </a:spcAft>
              <a:buFont typeface="Lucida Sans Unicode" pitchFamily="34" charset="0"/>
              <a:buNone/>
            </a:pPr>
            <a:r>
              <a:rPr lang="en-US" dirty="0" smtClean="0"/>
              <a:t>Redefine public synonym</a:t>
            </a:r>
          </a:p>
          <a:p>
            <a:r>
              <a:rPr lang="en-US" dirty="0" smtClean="0"/>
              <a:t>Prevent Routines from Running Simultaneously</a:t>
            </a:r>
          </a:p>
          <a:p>
            <a:pPr lvl="1">
              <a:buFont typeface="Lucida Sans Unicode" pitchFamily="34" charset="0"/>
              <a:buNone/>
            </a:pPr>
            <a:r>
              <a:rPr lang="en-US" dirty="0" err="1" smtClean="0"/>
              <a:t>Amar</a:t>
            </a:r>
            <a:r>
              <a:rPr lang="en-US" dirty="0" smtClean="0"/>
              <a:t> Kumar </a:t>
            </a:r>
            <a:r>
              <a:rPr lang="en-US" dirty="0" err="1" smtClean="0"/>
              <a:t>Padhi</a:t>
            </a:r>
            <a:r>
              <a:rPr lang="en-US" dirty="0" smtClean="0"/>
              <a:t>, Database Journal, 3/10/2004</a:t>
            </a:r>
          </a:p>
          <a:p>
            <a:pPr lvl="1">
              <a:buFont typeface="Lucida Sans Unicode" pitchFamily="34" charset="0"/>
              <a:buNone/>
            </a:pPr>
            <a:r>
              <a:rPr lang="en-US" dirty="0" smtClean="0"/>
              <a:t>Simpler than explicit locking</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Reasons to use End-to-End Metrics</a:t>
            </a:r>
          </a:p>
        </p:txBody>
      </p:sp>
      <p:sp>
        <p:nvSpPr>
          <p:cNvPr id="30723" name="Content Placeholder 2"/>
          <p:cNvSpPr>
            <a:spLocks noGrp="1"/>
          </p:cNvSpPr>
          <p:nvPr>
            <p:ph idx="1"/>
          </p:nvPr>
        </p:nvSpPr>
        <p:spPr/>
        <p:txBody>
          <a:bodyPr/>
          <a:lstStyle/>
          <a:p>
            <a:r>
              <a:rPr lang="en-US" dirty="0" smtClean="0"/>
              <a:t>Real-time application details</a:t>
            </a:r>
          </a:p>
          <a:p>
            <a:r>
              <a:rPr lang="en-US" dirty="0" smtClean="0"/>
              <a:t>Provide meaning to SQL_IDs</a:t>
            </a:r>
          </a:p>
          <a:p>
            <a:r>
              <a:rPr lang="en-US" dirty="0" smtClean="0"/>
              <a:t>Application context</a:t>
            </a:r>
          </a:p>
          <a:p>
            <a:r>
              <a:rPr lang="en-US" dirty="0" smtClean="0"/>
              <a:t>Customer level</a:t>
            </a:r>
          </a:p>
          <a:p>
            <a:r>
              <a:rPr lang="en-US" dirty="0" smtClean="0"/>
              <a:t>Improve staff communication</a:t>
            </a:r>
          </a:p>
          <a:p>
            <a:r>
              <a:rPr lang="en-US" dirty="0" smtClean="0"/>
              <a:t>Similar, but not identical SQL texts</a:t>
            </a:r>
          </a:p>
          <a:p>
            <a:r>
              <a:rPr lang="en-US" dirty="0" smtClean="0"/>
              <a:t>Across sessions</a:t>
            </a:r>
          </a:p>
          <a:p>
            <a:r>
              <a:rPr lang="en-US" dirty="0" smtClean="0"/>
              <a:t>Enhance historical diagnostics</a:t>
            </a:r>
          </a:p>
          <a:p>
            <a:r>
              <a:rPr lang="en-US" dirty="0" smtClean="0"/>
              <a:t>Focus tuning during development</a:t>
            </a:r>
          </a:p>
          <a:p>
            <a:r>
              <a:rPr lang="en-US" dirty="0" smtClean="0"/>
              <a:t>Flexible, so customize!</a:t>
            </a:r>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More reasons</a:t>
            </a:r>
          </a:p>
        </p:txBody>
      </p:sp>
      <p:sp>
        <p:nvSpPr>
          <p:cNvPr id="6147" name="Content Placeholder 2"/>
          <p:cNvSpPr>
            <a:spLocks noGrp="1"/>
          </p:cNvSpPr>
          <p:nvPr>
            <p:ph idx="1"/>
          </p:nvPr>
        </p:nvSpPr>
        <p:spPr/>
        <p:txBody>
          <a:bodyPr/>
          <a:lstStyle/>
          <a:p>
            <a:pPr>
              <a:spcAft>
                <a:spcPts val="1800"/>
              </a:spcAft>
            </a:pPr>
            <a:r>
              <a:rPr lang="en-US" dirty="0" smtClean="0"/>
              <a:t>Similar, but not identical SQL texts</a:t>
            </a:r>
          </a:p>
          <a:p>
            <a:pPr>
              <a:spcAft>
                <a:spcPts val="1800"/>
              </a:spcAft>
            </a:pPr>
            <a:r>
              <a:rPr lang="en-US" dirty="0" smtClean="0"/>
              <a:t>Across sessions</a:t>
            </a:r>
          </a:p>
          <a:p>
            <a:pPr>
              <a:spcAft>
                <a:spcPts val="1800"/>
              </a:spcAft>
            </a:pPr>
            <a:r>
              <a:rPr lang="en-US" dirty="0" smtClean="0"/>
              <a:t>Enhance historical diagnostics</a:t>
            </a:r>
          </a:p>
          <a:p>
            <a:pPr>
              <a:spcAft>
                <a:spcPts val="1800"/>
              </a:spcAft>
            </a:pPr>
            <a:r>
              <a:rPr lang="en-US" dirty="0" smtClean="0"/>
              <a:t>Focus tuning during development</a:t>
            </a:r>
          </a:p>
          <a:p>
            <a:pPr>
              <a:spcAft>
                <a:spcPts val="1800"/>
              </a:spcAft>
            </a:pPr>
            <a:r>
              <a:rPr lang="en-US" dirty="0" smtClean="0"/>
              <a:t>Flexible, so customize!</a:t>
            </a:r>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Overview</a:t>
            </a:r>
          </a:p>
        </p:txBody>
      </p:sp>
      <p:sp>
        <p:nvSpPr>
          <p:cNvPr id="7171" name="Content Placeholder 2"/>
          <p:cNvSpPr>
            <a:spLocks noGrp="1"/>
          </p:cNvSpPr>
          <p:nvPr>
            <p:ph idx="1"/>
          </p:nvPr>
        </p:nvSpPr>
        <p:spPr/>
        <p:txBody>
          <a:bodyPr/>
          <a:lstStyle/>
          <a:p>
            <a:pPr>
              <a:spcAft>
                <a:spcPts val="1800"/>
              </a:spcAft>
            </a:pPr>
            <a:r>
              <a:rPr lang="en-US" dirty="0" smtClean="0"/>
              <a:t>Session-level tags (four)</a:t>
            </a:r>
          </a:p>
          <a:p>
            <a:pPr>
              <a:spcAft>
                <a:spcPts val="1800"/>
              </a:spcAft>
            </a:pPr>
            <a:r>
              <a:rPr lang="en-US" dirty="0" smtClean="0"/>
              <a:t>Application sets the tags</a:t>
            </a:r>
          </a:p>
          <a:p>
            <a:r>
              <a:rPr lang="en-US" dirty="0" smtClean="0"/>
              <a:t>Tags visible in </a:t>
            </a:r>
          </a:p>
          <a:p>
            <a:pPr lvl="1">
              <a:buNone/>
            </a:pPr>
            <a:r>
              <a:rPr lang="en-US" dirty="0" smtClean="0"/>
              <a:t>V$ </a:t>
            </a:r>
          </a:p>
          <a:p>
            <a:pPr lvl="1">
              <a:buNone/>
            </a:pPr>
            <a:r>
              <a:rPr lang="en-US" dirty="0" smtClean="0"/>
              <a:t>ASH, AWR</a:t>
            </a:r>
          </a:p>
          <a:p>
            <a:pPr lvl="1">
              <a:spcAft>
                <a:spcPts val="1800"/>
              </a:spcAft>
              <a:buNone/>
            </a:pPr>
            <a:r>
              <a:rPr lang="en-US" dirty="0" smtClean="0"/>
              <a:t>Trace files</a:t>
            </a:r>
          </a:p>
          <a:p>
            <a:pPr>
              <a:spcAft>
                <a:spcPts val="1800"/>
              </a:spcAft>
            </a:pPr>
            <a:r>
              <a:rPr lang="en-US" dirty="0" smtClean="0"/>
              <a:t>Initiate tracing</a:t>
            </a:r>
          </a:p>
          <a:p>
            <a:pPr>
              <a:spcAft>
                <a:spcPts val="1800"/>
              </a:spcAft>
            </a:pPr>
            <a:r>
              <a:rPr lang="en-US" dirty="0" smtClean="0"/>
              <a:t>Aggregate statistics</a:t>
            </a:r>
          </a:p>
          <a:p>
            <a:pPr>
              <a:spcAft>
                <a:spcPts val="1800"/>
              </a:spcAft>
            </a:pPr>
            <a:r>
              <a:rPr lang="en-US" dirty="0" smtClean="0"/>
              <a:t>Flexible, incremental</a:t>
            </a:r>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Simple example</a:t>
            </a:r>
          </a:p>
        </p:txBody>
      </p:sp>
      <p:sp>
        <p:nvSpPr>
          <p:cNvPr id="4" name="Content Placeholder 3"/>
          <p:cNvSpPr>
            <a:spLocks noGrp="1"/>
          </p:cNvSpPr>
          <p:nvPr>
            <p:ph idx="1"/>
          </p:nvPr>
        </p:nvSpPr>
        <p:spPr/>
        <p:txBody>
          <a:bodyPr/>
          <a:lstStyle/>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SQL&gt;</a:t>
            </a:r>
            <a:r>
              <a:rPr lang="en-US" sz="1800" b="1" dirty="0" smtClean="0">
                <a:latin typeface="Courier New" pitchFamily="49" charset="0"/>
                <a:cs typeface="Courier New" pitchFamily="49" charset="0"/>
              </a:rPr>
              <a:t> -- set tags</a:t>
            </a: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SQL&gt;</a:t>
            </a:r>
            <a:r>
              <a:rPr lang="en-US" sz="1800" b="1" dirty="0" smtClean="0">
                <a:latin typeface="Courier New" pitchFamily="49" charset="0"/>
                <a:cs typeface="Courier New" pitchFamily="49" charset="0"/>
              </a:rPr>
              <a:t> BEGIN</a:t>
            </a: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  2 </a:t>
            </a:r>
            <a:r>
              <a:rPr lang="en-US" sz="1800" b="1" dirty="0" smtClean="0">
                <a:latin typeface="Courier New" pitchFamily="49" charset="0"/>
                <a:cs typeface="Courier New" pitchFamily="49" charset="0"/>
              </a:rPr>
              <a:t>    DBMS_APPLICATION_INFO.SET_MODULE (</a:t>
            </a: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  3 </a:t>
            </a:r>
            <a:r>
              <a:rPr lang="en-US" sz="1800" b="1" dirty="0" smtClean="0">
                <a:latin typeface="Courier New" pitchFamily="49" charset="0"/>
                <a:cs typeface="Courier New" pitchFamily="49" charset="0"/>
              </a:rPr>
              <a:t>       module_name =&gt; 'simple',</a:t>
            </a: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  4  </a:t>
            </a:r>
            <a:r>
              <a:rPr lang="en-US" sz="1800" b="1" dirty="0" smtClean="0">
                <a:latin typeface="Courier New" pitchFamily="49" charset="0"/>
                <a:cs typeface="Courier New" pitchFamily="49" charset="0"/>
              </a:rPr>
              <a:t>      action_name =&gt; 'example');</a:t>
            </a: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  5  </a:t>
            </a:r>
            <a:r>
              <a:rPr lang="en-US" sz="1800" b="1" dirty="0" smtClean="0">
                <a:latin typeface="Courier New" pitchFamily="49" charset="0"/>
                <a:cs typeface="Courier New" pitchFamily="49" charset="0"/>
              </a:rPr>
              <a:t>END;</a:t>
            </a: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  6  </a:t>
            </a:r>
            <a:r>
              <a:rPr lang="en-US" sz="1800" b="1" dirty="0" smtClean="0">
                <a:latin typeface="Courier New" pitchFamily="49" charset="0"/>
                <a:cs typeface="Courier New" pitchFamily="49" charset="0"/>
              </a:rPr>
              <a:t>/</a:t>
            </a:r>
          </a:p>
          <a:p>
            <a:pPr>
              <a:defRPr/>
            </a:pPr>
            <a:endParaRPr lang="en-US" sz="1800" b="1" dirty="0" smtClean="0">
              <a:latin typeface="Courier New" pitchFamily="49" charset="0"/>
              <a:cs typeface="Courier New" pitchFamily="49" charset="0"/>
            </a:endParaRP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PL/SQL procedure successfully completed.</a:t>
            </a:r>
          </a:p>
          <a:p>
            <a:pPr>
              <a:defRPr/>
            </a:pPr>
            <a:endParaRPr lang="en-US" sz="1800" dirty="0" smtClean="0">
              <a:solidFill>
                <a:schemeClr val="tx1">
                  <a:lumMod val="75000"/>
                  <a:lumOff val="25000"/>
                </a:schemeClr>
              </a:solidFill>
              <a:latin typeface="Courier New" pitchFamily="49" charset="0"/>
              <a:cs typeface="Courier New" pitchFamily="49" charset="0"/>
            </a:endParaRP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SQL&gt; </a:t>
            </a:r>
            <a:r>
              <a:rPr lang="en-US" sz="1800" b="1" dirty="0" smtClean="0">
                <a:latin typeface="Courier New" pitchFamily="49" charset="0"/>
                <a:cs typeface="Courier New" pitchFamily="49" charset="0"/>
              </a:rPr>
              <a:t>-- retrieve tags for current session</a:t>
            </a: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SQL&gt; </a:t>
            </a:r>
            <a:r>
              <a:rPr lang="en-US" sz="1800" b="1" dirty="0" smtClean="0">
                <a:latin typeface="Courier New" pitchFamily="49" charset="0"/>
                <a:cs typeface="Courier New" pitchFamily="49" charset="0"/>
              </a:rPr>
              <a:t>SELECT module, action</a:t>
            </a: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  2  </a:t>
            </a:r>
            <a:r>
              <a:rPr lang="en-US" sz="1800" b="1" dirty="0" smtClean="0">
                <a:latin typeface="Courier New" pitchFamily="49" charset="0"/>
                <a:cs typeface="Courier New" pitchFamily="49" charset="0"/>
              </a:rPr>
              <a:t>  FROM </a:t>
            </a:r>
            <a:r>
              <a:rPr lang="en-US" sz="1800" b="1" dirty="0" smtClean="0">
                <a:solidFill>
                  <a:schemeClr val="tx2">
                    <a:lumMod val="60000"/>
                    <a:lumOff val="40000"/>
                  </a:schemeClr>
                </a:solidFill>
                <a:latin typeface="Courier New" pitchFamily="49" charset="0"/>
                <a:cs typeface="Courier New" pitchFamily="49" charset="0"/>
              </a:rPr>
              <a:t>v$session</a:t>
            </a:r>
          </a:p>
          <a:p>
            <a:pPr>
              <a:buFont typeface="Arial" charset="0"/>
              <a:buNone/>
              <a:defRPr/>
            </a:pPr>
            <a:r>
              <a:rPr lang="en-US" sz="1800" dirty="0" smtClean="0">
                <a:solidFill>
                  <a:schemeClr val="tx1">
                    <a:lumMod val="75000"/>
                    <a:lumOff val="25000"/>
                  </a:schemeClr>
                </a:solidFill>
                <a:latin typeface="Courier New" pitchFamily="49" charset="0"/>
                <a:cs typeface="Courier New" pitchFamily="49" charset="0"/>
              </a:rPr>
              <a:t>  3  </a:t>
            </a:r>
            <a:r>
              <a:rPr lang="en-US" sz="1800" b="1" dirty="0" smtClean="0">
                <a:latin typeface="Courier New" pitchFamily="49" charset="0"/>
                <a:cs typeface="Courier New" pitchFamily="49" charset="0"/>
              </a:rPr>
              <a:t> WHERE sid = SYS_CONTEXT('userenv', 'SID');</a:t>
            </a:r>
          </a:p>
          <a:p>
            <a:pPr>
              <a:buFont typeface="Arial" charset="0"/>
              <a:buNone/>
              <a:defRPr/>
            </a:pPr>
            <a:endParaRPr lang="en-US" sz="1800" b="1" dirty="0" smtClean="0">
              <a:latin typeface="Courier New" pitchFamily="49" charset="0"/>
              <a:cs typeface="Courier New" pitchFamily="49" charset="0"/>
            </a:endParaRPr>
          </a:p>
          <a:p>
            <a:pPr>
              <a:buFont typeface="Arial" charset="0"/>
              <a:buNone/>
              <a:defRPr/>
            </a:pPr>
            <a:r>
              <a:rPr lang="en-US" sz="1800" b="1" dirty="0" smtClean="0">
                <a:latin typeface="Courier New" pitchFamily="49" charset="0"/>
                <a:cs typeface="Courier New" pitchFamily="49" charset="0"/>
              </a:rPr>
              <a:t>MODULE     ACTION</a:t>
            </a:r>
          </a:p>
          <a:p>
            <a:pPr>
              <a:buFont typeface="Arial" charset="0"/>
              <a:buNone/>
              <a:defRPr/>
            </a:pPr>
            <a:r>
              <a:rPr lang="en-US" sz="1800" b="1" dirty="0" smtClean="0">
                <a:latin typeface="Courier New" pitchFamily="49" charset="0"/>
                <a:cs typeface="Courier New" pitchFamily="49" charset="0"/>
              </a:rPr>
              <a:t>---------- ----------</a:t>
            </a:r>
          </a:p>
          <a:p>
            <a:pPr>
              <a:buFont typeface="Arial" charset="0"/>
              <a:buNone/>
              <a:defRPr/>
            </a:pPr>
            <a:r>
              <a:rPr lang="en-US" sz="1800" b="1" dirty="0" smtClean="0">
                <a:latin typeface="Courier New" pitchFamily="49" charset="0"/>
                <a:cs typeface="Courier New" pitchFamily="49" charset="0"/>
              </a:rPr>
              <a:t>simple     example</a:t>
            </a:r>
            <a:endParaRPr lang="en-US" sz="1800" b="1" dirty="0">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Tags</a:t>
            </a:r>
            <a:endParaRPr lang="en-US" sz="2000" smtClean="0"/>
          </a:p>
        </p:txBody>
      </p:sp>
      <p:graphicFrame>
        <p:nvGraphicFramePr>
          <p:cNvPr id="5" name="Content Placeholder 4"/>
          <p:cNvGraphicFramePr>
            <a:graphicFrameLocks noGrp="1"/>
          </p:cNvGraphicFramePr>
          <p:nvPr>
            <p:ph idx="1"/>
          </p:nvPr>
        </p:nvGraphicFramePr>
        <p:xfrm>
          <a:off x="381000" y="1066800"/>
          <a:ext cx="3810000" cy="1854200"/>
        </p:xfrm>
        <a:graphic>
          <a:graphicData uri="http://schemas.openxmlformats.org/drawingml/2006/table">
            <a:tbl>
              <a:tblPr firstRow="1" bandRow="1">
                <a:tableStyleId>{21E4AEA4-8DFA-4A89-87EB-49C32662AFE0}</a:tableStyleId>
              </a:tblPr>
              <a:tblGrid>
                <a:gridCol w="2133600"/>
                <a:gridCol w="1676400"/>
              </a:tblGrid>
              <a:tr h="370840">
                <a:tc>
                  <a:txBody>
                    <a:bodyPr/>
                    <a:lstStyle/>
                    <a:p>
                      <a:r>
                        <a:rPr lang="en-US" dirty="0" smtClean="0"/>
                        <a:t>Name</a:t>
                      </a:r>
                      <a:endParaRPr lang="en-US" dirty="0"/>
                    </a:p>
                  </a:txBody>
                  <a:tcPr/>
                </a:tc>
                <a:tc>
                  <a:txBody>
                    <a:bodyPr/>
                    <a:lstStyle/>
                    <a:p>
                      <a:r>
                        <a:rPr lang="en-US" dirty="0" smtClean="0"/>
                        <a:t>Length</a:t>
                      </a:r>
                      <a:endParaRPr lang="en-US" dirty="0"/>
                    </a:p>
                  </a:txBody>
                  <a:tcPr/>
                </a:tc>
              </a:tr>
              <a:tr h="370840">
                <a:tc>
                  <a:txBody>
                    <a:bodyPr/>
                    <a:lstStyle/>
                    <a:p>
                      <a:r>
                        <a:rPr lang="en-US" b="1" dirty="0" smtClean="0"/>
                        <a:t>Module</a:t>
                      </a:r>
                      <a:endParaRPr lang="en-US" b="1" dirty="0"/>
                    </a:p>
                  </a:txBody>
                  <a:tcPr/>
                </a:tc>
                <a:tc>
                  <a:txBody>
                    <a:bodyPr/>
                    <a:lstStyle/>
                    <a:p>
                      <a:r>
                        <a:rPr lang="en-US" dirty="0" smtClean="0"/>
                        <a:t>48</a:t>
                      </a:r>
                      <a:endParaRPr lang="en-US" dirty="0"/>
                    </a:p>
                  </a:txBody>
                  <a:tcPr/>
                </a:tc>
              </a:tr>
              <a:tr h="370840">
                <a:tc>
                  <a:txBody>
                    <a:bodyPr/>
                    <a:lstStyle/>
                    <a:p>
                      <a:r>
                        <a:rPr lang="en-US" b="1" dirty="0" smtClean="0"/>
                        <a:t>Action</a:t>
                      </a:r>
                      <a:endParaRPr lang="en-US" b="1" dirty="0"/>
                    </a:p>
                  </a:txBody>
                  <a:tcPr/>
                </a:tc>
                <a:tc>
                  <a:txBody>
                    <a:bodyPr/>
                    <a:lstStyle/>
                    <a:p>
                      <a:r>
                        <a:rPr lang="en-US" dirty="0" smtClean="0"/>
                        <a:t>32</a:t>
                      </a:r>
                      <a:endParaRPr lang="en-US" dirty="0"/>
                    </a:p>
                  </a:txBody>
                  <a:tcPr/>
                </a:tc>
              </a:tr>
              <a:tr h="370840">
                <a:tc>
                  <a:txBody>
                    <a:bodyPr/>
                    <a:lstStyle/>
                    <a:p>
                      <a:r>
                        <a:rPr lang="en-US" b="1" dirty="0" smtClean="0"/>
                        <a:t>Client_Identifier</a:t>
                      </a:r>
                      <a:endParaRPr lang="en-US" b="1" dirty="0"/>
                    </a:p>
                  </a:txBody>
                  <a:tcPr/>
                </a:tc>
                <a:tc>
                  <a:txBody>
                    <a:bodyPr/>
                    <a:lstStyle/>
                    <a:p>
                      <a:r>
                        <a:rPr lang="en-US" dirty="0" smtClean="0"/>
                        <a:t>64</a:t>
                      </a:r>
                      <a:endParaRPr lang="en-US" dirty="0"/>
                    </a:p>
                  </a:txBody>
                  <a:tcPr/>
                </a:tc>
              </a:tr>
              <a:tr h="370840">
                <a:tc>
                  <a:txBody>
                    <a:bodyPr/>
                    <a:lstStyle/>
                    <a:p>
                      <a:r>
                        <a:rPr lang="en-US" b="1" dirty="0" smtClean="0"/>
                        <a:t>Client_Info</a:t>
                      </a:r>
                      <a:endParaRPr lang="en-US" b="1" dirty="0"/>
                    </a:p>
                  </a:txBody>
                  <a:tcPr/>
                </a:tc>
                <a:tc>
                  <a:txBody>
                    <a:bodyPr/>
                    <a:lstStyle/>
                    <a:p>
                      <a:r>
                        <a:rPr lang="en-US" dirty="0" smtClean="0"/>
                        <a:t>64</a:t>
                      </a:r>
                      <a:endParaRPr lang="en-US"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Tables that use these tags</a:t>
            </a:r>
          </a:p>
        </p:txBody>
      </p:sp>
      <p:graphicFrame>
        <p:nvGraphicFramePr>
          <p:cNvPr id="4" name="Content Placeholder 3"/>
          <p:cNvGraphicFramePr>
            <a:graphicFrameLocks noGrp="1"/>
          </p:cNvGraphicFramePr>
          <p:nvPr>
            <p:ph sz="half" idx="1"/>
          </p:nvPr>
        </p:nvGraphicFramePr>
        <p:xfrm>
          <a:off x="381000" y="1066800"/>
          <a:ext cx="8382000" cy="2290445"/>
        </p:xfrm>
        <a:graphic>
          <a:graphicData uri="http://schemas.openxmlformats.org/drawingml/2006/table">
            <a:tbl>
              <a:tblPr firstRow="1" bandRow="1">
                <a:tableStyleId>{21E4AEA4-8DFA-4A89-87EB-49C32662AFE0}</a:tableStyleId>
              </a:tblPr>
              <a:tblGrid>
                <a:gridCol w="3276600"/>
                <a:gridCol w="838200"/>
                <a:gridCol w="914400"/>
                <a:gridCol w="2057399"/>
                <a:gridCol w="1295401"/>
              </a:tblGrid>
              <a:tr h="370840">
                <a:tc>
                  <a:txBody>
                    <a:bodyPr/>
                    <a:lstStyle/>
                    <a:p>
                      <a:pPr algn="l" fontAlgn="b"/>
                      <a:endParaRPr lang="en-US" sz="1400" b="0" i="0" u="none" strike="noStrike" dirty="0">
                        <a:solidFill>
                          <a:srgbClr val="000000"/>
                        </a:solidFill>
                        <a:latin typeface="+mn-lt"/>
                      </a:endParaRPr>
                    </a:p>
                  </a:txBody>
                  <a:tcPr marL="4676" marR="4676" marT="9525" marB="0" anchor="b"/>
                </a:tc>
                <a:tc>
                  <a:txBody>
                    <a:bodyPr/>
                    <a:lstStyle/>
                    <a:p>
                      <a:pPr algn="ctr" fontAlgn="b"/>
                      <a:r>
                        <a:rPr lang="en-US" sz="1400" kern="1200" dirty="0" smtClean="0"/>
                        <a:t>ACTION</a:t>
                      </a:r>
                      <a:endParaRPr lang="en-US" sz="1400" kern="1200" dirty="0" smtClean="0">
                        <a:solidFill>
                          <a:schemeClr val="tx1"/>
                        </a:solidFill>
                        <a:latin typeface="+mn-lt"/>
                        <a:ea typeface="+mn-ea"/>
                        <a:cs typeface="+mn-cs"/>
                      </a:endParaRPr>
                    </a:p>
                  </a:txBody>
                  <a:tcPr marL="4676" marR="4676" marT="9525" marB="0" anchor="b"/>
                </a:tc>
                <a:tc>
                  <a:txBody>
                    <a:bodyPr/>
                    <a:lstStyle/>
                    <a:p>
                      <a:pPr algn="ctr" fontAlgn="b"/>
                      <a:r>
                        <a:rPr lang="en-US" sz="1400" kern="1200" dirty="0" smtClean="0"/>
                        <a:t>MODULE</a:t>
                      </a:r>
                      <a:endParaRPr lang="en-US" sz="1400" kern="1200" dirty="0" smtClean="0">
                        <a:solidFill>
                          <a:schemeClr val="tx1"/>
                        </a:solidFill>
                        <a:latin typeface="+mn-lt"/>
                        <a:ea typeface="+mn-ea"/>
                        <a:cs typeface="+mn-cs"/>
                      </a:endParaRPr>
                    </a:p>
                  </a:txBody>
                  <a:tcPr marL="4676" marR="4676" marT="9525" marB="0" anchor="b"/>
                </a:tc>
                <a:tc>
                  <a:txBody>
                    <a:bodyPr/>
                    <a:lstStyle/>
                    <a:p>
                      <a:pPr algn="ctr" fontAlgn="b"/>
                      <a:r>
                        <a:rPr lang="en-US" sz="1400" kern="1200" dirty="0" smtClean="0"/>
                        <a:t>CLIENT_IDENTIFIER</a:t>
                      </a:r>
                      <a:br>
                        <a:rPr lang="en-US" sz="1400" kern="1200" dirty="0" smtClean="0"/>
                      </a:br>
                      <a:r>
                        <a:rPr lang="en-US" sz="1400" kern="1200" dirty="0" smtClean="0"/>
                        <a:t> (CLIENT_ID)</a:t>
                      </a:r>
                      <a:endParaRPr lang="en-US" sz="1400" kern="1200" dirty="0" smtClean="0">
                        <a:solidFill>
                          <a:schemeClr val="tx1"/>
                        </a:solidFill>
                        <a:latin typeface="+mn-lt"/>
                        <a:ea typeface="+mn-ea"/>
                        <a:cs typeface="+mn-cs"/>
                      </a:endParaRPr>
                    </a:p>
                  </a:txBody>
                  <a:tcPr marL="4676" marR="4676" marT="9525" marB="0" anchor="b"/>
                </a:tc>
                <a:tc>
                  <a:txBody>
                    <a:bodyPr/>
                    <a:lstStyle/>
                    <a:p>
                      <a:pPr algn="ctr" fontAlgn="b"/>
                      <a:r>
                        <a:rPr lang="en-US" sz="1400" kern="1200" dirty="0" smtClean="0"/>
                        <a:t>CLIENT_INFO</a:t>
                      </a:r>
                      <a:endParaRPr lang="en-US" sz="1400" kern="1200" dirty="0" smtClean="0">
                        <a:solidFill>
                          <a:schemeClr val="tx1"/>
                        </a:solidFill>
                        <a:latin typeface="+mn-lt"/>
                        <a:ea typeface="+mn-ea"/>
                        <a:cs typeface="+mn-cs"/>
                      </a:endParaRPr>
                    </a:p>
                  </a:txBody>
                  <a:tcPr marL="4676" marR="4676" marT="9525" marB="0" anchor="b"/>
                </a:tc>
              </a:tr>
              <a:tr h="370840">
                <a:tc>
                  <a:txBody>
                    <a:bodyPr/>
                    <a:lstStyle/>
                    <a:p>
                      <a:pPr algn="l" fontAlgn="b"/>
                      <a:r>
                        <a:rPr lang="en-US" sz="1400" b="1" dirty="0" smtClean="0"/>
                        <a:t>V$SESSION</a:t>
                      </a:r>
                      <a:endParaRPr lang="en-US" sz="1400" b="1" dirty="0" smtClean="0">
                        <a:solidFill>
                          <a:schemeClr val="tx1"/>
                        </a:solidFill>
                        <a:latin typeface="+mn-lt"/>
                        <a:cs typeface="+mn-cs"/>
                      </a:endParaRPr>
                    </a:p>
                  </a:txBody>
                  <a:tcPr marL="4676" marR="4676" marT="9525" marB="0" anchor="b"/>
                </a:tc>
                <a:tc>
                  <a:txBody>
                    <a:bodyPr/>
                    <a:lstStyle/>
                    <a:p>
                      <a:pPr algn="ctr" fontAlgn="b"/>
                      <a:r>
                        <a:rPr lang="en-US" sz="1400" dirty="0" smtClean="0"/>
                        <a:t>32</a:t>
                      </a:r>
                      <a:endParaRPr lang="en-US" sz="1400" dirty="0" smtClean="0">
                        <a:solidFill>
                          <a:schemeClr val="tx1"/>
                        </a:solidFill>
                        <a:latin typeface="+mn-lt"/>
                        <a:cs typeface="+mn-cs"/>
                      </a:endParaRPr>
                    </a:p>
                  </a:txBody>
                  <a:tcPr marL="4676" marR="4676" marT="9525" marB="0" anchor="b"/>
                </a:tc>
                <a:tc>
                  <a:txBody>
                    <a:bodyPr/>
                    <a:lstStyle/>
                    <a:p>
                      <a:pPr algn="ctr" fontAlgn="b"/>
                      <a:r>
                        <a:rPr lang="en-US" sz="1400" dirty="0" smtClean="0"/>
                        <a:t>48</a:t>
                      </a:r>
                      <a:endParaRPr lang="en-US" sz="1400" dirty="0" smtClean="0">
                        <a:solidFill>
                          <a:schemeClr val="tx1"/>
                        </a:solidFill>
                        <a:latin typeface="+mn-lt"/>
                        <a:cs typeface="+mn-cs"/>
                      </a:endParaRPr>
                    </a:p>
                  </a:txBody>
                  <a:tcPr marL="4676" marR="4676" marT="9525" marB="0" anchor="b"/>
                </a:tc>
                <a:tc>
                  <a:txBody>
                    <a:bodyPr/>
                    <a:lstStyle/>
                    <a:p>
                      <a:pPr algn="ctr" fontAlgn="b"/>
                      <a:r>
                        <a:rPr lang="en-US" sz="1400" dirty="0" smtClean="0"/>
                        <a:t>64</a:t>
                      </a:r>
                      <a:endParaRPr lang="en-US" sz="1400" dirty="0" smtClean="0">
                        <a:solidFill>
                          <a:schemeClr val="tx1"/>
                        </a:solidFill>
                        <a:latin typeface="+mn-lt"/>
                        <a:cs typeface="+mn-cs"/>
                      </a:endParaRPr>
                    </a:p>
                  </a:txBody>
                  <a:tcPr marL="4676" marR="4676" marT="9525" marB="0" anchor="b"/>
                </a:tc>
                <a:tc>
                  <a:txBody>
                    <a:bodyPr/>
                    <a:lstStyle/>
                    <a:p>
                      <a:pPr algn="ctr" fontAlgn="b"/>
                      <a:r>
                        <a:rPr lang="en-US" sz="1400" dirty="0" smtClean="0"/>
                        <a:t>64</a:t>
                      </a:r>
                      <a:endParaRPr lang="en-US" sz="1400" dirty="0" smtClean="0">
                        <a:solidFill>
                          <a:schemeClr val="tx1"/>
                        </a:solidFill>
                        <a:latin typeface="+mn-lt"/>
                        <a:cs typeface="+mn-cs"/>
                      </a:endParaRPr>
                    </a:p>
                  </a:txBody>
                  <a:tcPr marL="4676" marR="4676" marT="9525" marB="0" anchor="b"/>
                </a:tc>
              </a:tr>
              <a:tr h="370840">
                <a:tc>
                  <a:txBody>
                    <a:bodyPr/>
                    <a:lstStyle/>
                    <a:p>
                      <a:pPr algn="l" fontAlgn="b"/>
                      <a:r>
                        <a:rPr lang="en-US" sz="1400" b="1" dirty="0" smtClean="0"/>
                        <a:t>V$ACTIVE_SESSION_HISTORY</a:t>
                      </a:r>
                      <a:endParaRPr lang="en-US" sz="1400" b="1" dirty="0" smtClean="0">
                        <a:solidFill>
                          <a:schemeClr val="tx1"/>
                        </a:solidFill>
                        <a:latin typeface="+mn-lt"/>
                        <a:cs typeface="+mn-cs"/>
                      </a:endParaRPr>
                    </a:p>
                  </a:txBody>
                  <a:tcPr marL="4676" marR="4676" marT="9525" marB="0" anchor="b"/>
                </a:tc>
                <a:tc>
                  <a:txBody>
                    <a:bodyPr/>
                    <a:lstStyle/>
                    <a:p>
                      <a:pPr algn="ctr" fontAlgn="b"/>
                      <a:r>
                        <a:rPr lang="en-US" sz="1400" dirty="0" smtClean="0"/>
                        <a:t>32</a:t>
                      </a:r>
                      <a:endParaRPr lang="en-US" sz="1400" dirty="0" smtClean="0">
                        <a:solidFill>
                          <a:schemeClr val="tx1"/>
                        </a:solidFill>
                        <a:latin typeface="+mn-lt"/>
                        <a:cs typeface="+mn-cs"/>
                      </a:endParaRPr>
                    </a:p>
                  </a:txBody>
                  <a:tcPr marL="4676" marR="4676" marT="9525" marB="0" anchor="b"/>
                </a:tc>
                <a:tc>
                  <a:txBody>
                    <a:bodyPr/>
                    <a:lstStyle/>
                    <a:p>
                      <a:pPr algn="ctr" fontAlgn="b"/>
                      <a:r>
                        <a:rPr lang="en-US" sz="1400" dirty="0" smtClean="0"/>
                        <a:t>48</a:t>
                      </a:r>
                      <a:endParaRPr lang="en-US" sz="1400" dirty="0" smtClean="0">
                        <a:solidFill>
                          <a:schemeClr val="tx1"/>
                        </a:solidFill>
                        <a:latin typeface="+mn-lt"/>
                        <a:cs typeface="+mn-cs"/>
                      </a:endParaRPr>
                    </a:p>
                  </a:txBody>
                  <a:tcPr marL="4676" marR="4676" marT="9525" marB="0" anchor="b"/>
                </a:tc>
                <a:tc>
                  <a:txBody>
                    <a:bodyPr/>
                    <a:lstStyle/>
                    <a:p>
                      <a:pPr algn="ctr" fontAlgn="b"/>
                      <a:r>
                        <a:rPr lang="en-US" sz="1400" dirty="0" smtClean="0"/>
                        <a:t>64</a:t>
                      </a:r>
                      <a:endParaRPr lang="en-US" sz="1400" dirty="0" smtClean="0">
                        <a:solidFill>
                          <a:schemeClr val="tx1"/>
                        </a:solidFill>
                        <a:latin typeface="+mn-lt"/>
                        <a:cs typeface="+mn-cs"/>
                      </a:endParaRPr>
                    </a:p>
                  </a:txBody>
                  <a:tcPr marL="4676" marR="4676" marT="9525" marB="0" anchor="b"/>
                </a:tc>
                <a:tc>
                  <a:txBody>
                    <a:bodyPr/>
                    <a:lstStyle/>
                    <a:p>
                      <a:pPr algn="ctr" fontAlgn="b"/>
                      <a:endParaRPr lang="en-US" sz="1400" dirty="0" smtClean="0">
                        <a:solidFill>
                          <a:schemeClr val="tx1"/>
                        </a:solidFill>
                        <a:latin typeface="+mn-lt"/>
                        <a:cs typeface="+mn-cs"/>
                      </a:endParaRPr>
                    </a:p>
                  </a:txBody>
                  <a:tcPr marL="4676" marR="4676" marT="9525" marB="0" anchor="b"/>
                </a:tc>
              </a:tr>
              <a:tr h="370840">
                <a:tc>
                  <a:txBody>
                    <a:bodyPr/>
                    <a:lstStyle/>
                    <a:p>
                      <a:pPr algn="l" fontAlgn="b"/>
                      <a:r>
                        <a:rPr lang="en-US" sz="1400" b="1" dirty="0" smtClean="0"/>
                        <a:t>DBA_HIST_ACTIVE_SESS_HISTORY</a:t>
                      </a:r>
                      <a:endParaRPr lang="en-US" sz="1400" b="1" dirty="0" smtClean="0">
                        <a:solidFill>
                          <a:schemeClr val="tx1"/>
                        </a:solidFill>
                        <a:latin typeface="+mn-lt"/>
                        <a:cs typeface="+mn-cs"/>
                      </a:endParaRPr>
                    </a:p>
                  </a:txBody>
                  <a:tcPr marL="4676" marR="4676" marT="9525" marB="0" anchor="b"/>
                </a:tc>
                <a:tc>
                  <a:txBody>
                    <a:bodyPr/>
                    <a:lstStyle/>
                    <a:p>
                      <a:pPr algn="ctr" fontAlgn="b"/>
                      <a:r>
                        <a:rPr lang="en-US" sz="1400" dirty="0" smtClean="0"/>
                        <a:t>32</a:t>
                      </a:r>
                      <a:endParaRPr lang="en-US" sz="1400" dirty="0" smtClean="0">
                        <a:solidFill>
                          <a:schemeClr val="tx1"/>
                        </a:solidFill>
                        <a:latin typeface="+mn-lt"/>
                        <a:cs typeface="+mn-cs"/>
                      </a:endParaRPr>
                    </a:p>
                  </a:txBody>
                  <a:tcPr marL="4676" marR="4676" marT="9525" marB="0" anchor="b"/>
                </a:tc>
                <a:tc>
                  <a:txBody>
                    <a:bodyPr/>
                    <a:lstStyle/>
                    <a:p>
                      <a:pPr algn="ctr" fontAlgn="b"/>
                      <a:r>
                        <a:rPr lang="en-US" sz="1400" dirty="0" smtClean="0"/>
                        <a:t>48</a:t>
                      </a:r>
                      <a:endParaRPr lang="en-US" sz="1400" dirty="0" smtClean="0">
                        <a:solidFill>
                          <a:schemeClr val="tx1"/>
                        </a:solidFill>
                        <a:latin typeface="+mn-lt"/>
                        <a:cs typeface="+mn-cs"/>
                      </a:endParaRPr>
                    </a:p>
                  </a:txBody>
                  <a:tcPr marL="4676" marR="4676" marT="9525" marB="0" anchor="b"/>
                </a:tc>
                <a:tc>
                  <a:txBody>
                    <a:bodyPr/>
                    <a:lstStyle/>
                    <a:p>
                      <a:pPr algn="ctr" fontAlgn="b"/>
                      <a:r>
                        <a:rPr lang="en-US" sz="1400" dirty="0" smtClean="0"/>
                        <a:t>64</a:t>
                      </a:r>
                      <a:endParaRPr lang="en-US" sz="1400" dirty="0" smtClean="0">
                        <a:solidFill>
                          <a:schemeClr val="tx1"/>
                        </a:solidFill>
                        <a:latin typeface="+mn-lt"/>
                        <a:cs typeface="+mn-cs"/>
                      </a:endParaRPr>
                    </a:p>
                  </a:txBody>
                  <a:tcPr marL="4676" marR="4676" marT="9525" marB="0" anchor="b"/>
                </a:tc>
                <a:tc>
                  <a:txBody>
                    <a:bodyPr/>
                    <a:lstStyle/>
                    <a:p>
                      <a:pPr algn="ctr" fontAlgn="b"/>
                      <a:endParaRPr lang="en-US" sz="1400" dirty="0" smtClean="0">
                        <a:solidFill>
                          <a:schemeClr val="tx1"/>
                        </a:solidFill>
                        <a:latin typeface="+mn-lt"/>
                        <a:cs typeface="+mn-cs"/>
                      </a:endParaRPr>
                    </a:p>
                  </a:txBody>
                  <a:tcPr marL="4676" marR="4676" marT="9525" marB="0" anchor="b"/>
                </a:tc>
              </a:tr>
              <a:tr h="370840">
                <a:tc>
                  <a:txBody>
                    <a:bodyPr/>
                    <a:lstStyle/>
                    <a:p>
                      <a:pPr algn="l" fontAlgn="b"/>
                      <a:r>
                        <a:rPr lang="en-US" sz="1400" b="1" dirty="0" smtClean="0"/>
                        <a:t>V$SQL</a:t>
                      </a:r>
                      <a:endParaRPr lang="en-US" sz="1400" b="1" dirty="0" smtClean="0">
                        <a:solidFill>
                          <a:schemeClr val="tx1"/>
                        </a:solidFill>
                        <a:latin typeface="+mn-lt"/>
                        <a:cs typeface="+mn-cs"/>
                      </a:endParaRPr>
                    </a:p>
                  </a:txBody>
                  <a:tcPr marL="4676" marR="4676" marT="9525" marB="0" anchor="b"/>
                </a:tc>
                <a:tc>
                  <a:txBody>
                    <a:bodyPr/>
                    <a:lstStyle/>
                    <a:p>
                      <a:pPr algn="ctr" fontAlgn="b"/>
                      <a:r>
                        <a:rPr lang="en-US" sz="1400" dirty="0" smtClean="0"/>
                        <a:t>64</a:t>
                      </a:r>
                      <a:endParaRPr lang="en-US" sz="1400" dirty="0" smtClean="0">
                        <a:solidFill>
                          <a:schemeClr val="tx1"/>
                        </a:solidFill>
                        <a:latin typeface="+mn-lt"/>
                        <a:cs typeface="+mn-cs"/>
                      </a:endParaRPr>
                    </a:p>
                  </a:txBody>
                  <a:tcPr marL="4676" marR="4676" marT="9525" marB="0" anchor="b"/>
                </a:tc>
                <a:tc>
                  <a:txBody>
                    <a:bodyPr/>
                    <a:lstStyle/>
                    <a:p>
                      <a:pPr algn="ctr" fontAlgn="b"/>
                      <a:r>
                        <a:rPr lang="en-US" sz="1400" dirty="0" smtClean="0"/>
                        <a:t>64</a:t>
                      </a:r>
                      <a:endParaRPr lang="en-US" sz="1400" dirty="0" smtClean="0">
                        <a:solidFill>
                          <a:schemeClr val="tx1"/>
                        </a:solidFill>
                        <a:latin typeface="+mn-lt"/>
                        <a:cs typeface="+mn-cs"/>
                      </a:endParaRPr>
                    </a:p>
                  </a:txBody>
                  <a:tcPr marL="4676" marR="4676" marT="9525" marB="0" anchor="b"/>
                </a:tc>
                <a:tc>
                  <a:txBody>
                    <a:bodyPr/>
                    <a:lstStyle/>
                    <a:p>
                      <a:pPr algn="ctr" fontAlgn="b"/>
                      <a:endParaRPr lang="en-US" sz="1400" dirty="0" smtClean="0">
                        <a:solidFill>
                          <a:schemeClr val="tx1"/>
                        </a:solidFill>
                        <a:latin typeface="+mn-lt"/>
                        <a:cs typeface="+mn-cs"/>
                      </a:endParaRPr>
                    </a:p>
                  </a:txBody>
                  <a:tcPr marL="4676" marR="4676" marT="9525" marB="0" anchor="b"/>
                </a:tc>
                <a:tc>
                  <a:txBody>
                    <a:bodyPr/>
                    <a:lstStyle/>
                    <a:p>
                      <a:pPr algn="ctr" fontAlgn="b"/>
                      <a:endParaRPr lang="en-US" sz="1400" dirty="0" smtClean="0">
                        <a:solidFill>
                          <a:schemeClr val="tx1"/>
                        </a:solidFill>
                        <a:latin typeface="+mn-lt"/>
                        <a:cs typeface="+mn-cs"/>
                      </a:endParaRPr>
                    </a:p>
                  </a:txBody>
                  <a:tcPr marL="4676" marR="4676" marT="9525" marB="0" anchor="b"/>
                </a:tc>
              </a:tr>
              <a:tr h="370840">
                <a:tc>
                  <a:txBody>
                    <a:bodyPr/>
                    <a:lstStyle/>
                    <a:p>
                      <a:pPr algn="l" fontAlgn="b"/>
                      <a:r>
                        <a:rPr lang="en-US" sz="1400" b="1" dirty="0" smtClean="0"/>
                        <a:t>DBA_HIST_SQLSTAT</a:t>
                      </a:r>
                      <a:endParaRPr lang="en-US" sz="1400" b="1" dirty="0" smtClean="0">
                        <a:solidFill>
                          <a:schemeClr val="tx1"/>
                        </a:solidFill>
                        <a:latin typeface="+mn-lt"/>
                        <a:cs typeface="+mn-cs"/>
                      </a:endParaRPr>
                    </a:p>
                  </a:txBody>
                  <a:tcPr marL="4676" marR="4676" marT="9525" marB="0" anchor="b"/>
                </a:tc>
                <a:tc>
                  <a:txBody>
                    <a:bodyPr/>
                    <a:lstStyle/>
                    <a:p>
                      <a:pPr algn="ctr" fontAlgn="b"/>
                      <a:r>
                        <a:rPr lang="en-US" sz="1400" dirty="0" smtClean="0"/>
                        <a:t>64</a:t>
                      </a:r>
                      <a:endParaRPr lang="en-US" sz="1400" dirty="0" smtClean="0">
                        <a:solidFill>
                          <a:schemeClr val="tx1"/>
                        </a:solidFill>
                        <a:latin typeface="+mn-lt"/>
                        <a:cs typeface="+mn-cs"/>
                      </a:endParaRPr>
                    </a:p>
                  </a:txBody>
                  <a:tcPr marL="4676" marR="4676" marT="9525" marB="0" anchor="b"/>
                </a:tc>
                <a:tc>
                  <a:txBody>
                    <a:bodyPr/>
                    <a:lstStyle/>
                    <a:p>
                      <a:pPr algn="ctr" fontAlgn="b"/>
                      <a:r>
                        <a:rPr lang="en-US" sz="1400" dirty="0" smtClean="0"/>
                        <a:t>64</a:t>
                      </a:r>
                      <a:endParaRPr lang="en-US" sz="1400" dirty="0" smtClean="0">
                        <a:solidFill>
                          <a:schemeClr val="tx1"/>
                        </a:solidFill>
                        <a:latin typeface="+mn-lt"/>
                        <a:cs typeface="+mn-cs"/>
                      </a:endParaRPr>
                    </a:p>
                  </a:txBody>
                  <a:tcPr marL="4676" marR="4676" marT="9525" marB="0" anchor="b"/>
                </a:tc>
                <a:tc>
                  <a:txBody>
                    <a:bodyPr/>
                    <a:lstStyle/>
                    <a:p>
                      <a:pPr algn="ctr" fontAlgn="b"/>
                      <a:endParaRPr lang="en-US" sz="1400" dirty="0" smtClean="0">
                        <a:solidFill>
                          <a:schemeClr val="tx1"/>
                        </a:solidFill>
                        <a:latin typeface="+mn-lt"/>
                        <a:cs typeface="+mn-cs"/>
                      </a:endParaRPr>
                    </a:p>
                  </a:txBody>
                  <a:tcPr marL="4676" marR="4676" marT="9525" marB="0" anchor="b"/>
                </a:tc>
                <a:tc>
                  <a:txBody>
                    <a:bodyPr/>
                    <a:lstStyle/>
                    <a:p>
                      <a:pPr algn="ctr" fontAlgn="b"/>
                      <a:endParaRPr lang="en-US" sz="1400" dirty="0" smtClean="0">
                        <a:solidFill>
                          <a:schemeClr val="tx1"/>
                        </a:solidFill>
                        <a:latin typeface="+mn-lt"/>
                        <a:cs typeface="+mn-cs"/>
                      </a:endParaRPr>
                    </a:p>
                  </a:txBody>
                  <a:tcPr marL="4676" marR="4676" marT="9525" marB="0" anchor="b"/>
                </a:tc>
              </a:tr>
            </a:tbl>
          </a:graphicData>
        </a:graphic>
      </p:graphicFrame>
      <p:sp>
        <p:nvSpPr>
          <p:cNvPr id="10287" name="Content Placeholder 5"/>
          <p:cNvSpPr>
            <a:spLocks noGrp="1"/>
          </p:cNvSpPr>
          <p:nvPr>
            <p:ph sz="half" idx="2"/>
          </p:nvPr>
        </p:nvSpPr>
        <p:spPr>
          <a:xfrm>
            <a:off x="228600" y="4191000"/>
            <a:ext cx="8534400" cy="2057400"/>
          </a:xfrm>
        </p:spPr>
        <p:txBody>
          <a:bodyPr/>
          <a:lstStyle/>
          <a:p>
            <a:pPr lvl="1"/>
            <a:r>
              <a:rPr lang="en-US" smtClean="0"/>
              <a:t>This is not a complete list! </a:t>
            </a:r>
          </a:p>
          <a:p>
            <a:pPr lvl="1"/>
            <a:r>
              <a:rPr lang="en-US" smtClean="0"/>
              <a:t>Length varies </a:t>
            </a:r>
            <a:r>
              <a:rPr lang="en-US" sz="1600" smtClean="0"/>
              <a:t>(use v$session)</a:t>
            </a:r>
          </a:p>
          <a:p>
            <a:pPr lvl="1"/>
            <a:r>
              <a:rPr lang="en-US" smtClean="0"/>
              <a:t>Name varies </a:t>
            </a:r>
            <a:r>
              <a:rPr lang="en-US" sz="1600" smtClean="0"/>
              <a:t>(v$session.client_identifier, others use client_id)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Agenda</a:t>
            </a:r>
          </a:p>
        </p:txBody>
      </p:sp>
      <p:sp>
        <p:nvSpPr>
          <p:cNvPr id="5123" name="Rectangle 3"/>
          <p:cNvSpPr>
            <a:spLocks noGrp="1" noChangeArrowheads="1"/>
          </p:cNvSpPr>
          <p:nvPr>
            <p:ph idx="1"/>
          </p:nvPr>
        </p:nvSpPr>
        <p:spPr/>
        <p:txBody>
          <a:bodyPr/>
          <a:lstStyle/>
          <a:p>
            <a:pPr eaLnBrk="1" hangingPunct="1">
              <a:spcAft>
                <a:spcPts val="1200"/>
              </a:spcAft>
              <a:defRPr/>
            </a:pPr>
            <a:r>
              <a:rPr lang="en-US" dirty="0" smtClean="0"/>
              <a:t>Benefits</a:t>
            </a:r>
          </a:p>
          <a:p>
            <a:pPr eaLnBrk="1" hangingPunct="1">
              <a:spcAft>
                <a:spcPts val="1200"/>
              </a:spcAft>
              <a:defRPr/>
            </a:pPr>
            <a:r>
              <a:rPr lang="en-US" dirty="0" smtClean="0"/>
              <a:t>Brief description</a:t>
            </a:r>
          </a:p>
          <a:p>
            <a:pPr eaLnBrk="1" hangingPunct="1">
              <a:spcAft>
                <a:spcPts val="1200"/>
              </a:spcAft>
              <a:defRPr/>
            </a:pPr>
            <a:r>
              <a:rPr lang="en-US" dirty="0" smtClean="0"/>
              <a:t>Tag Details</a:t>
            </a:r>
          </a:p>
          <a:p>
            <a:pPr eaLnBrk="1" hangingPunct="1">
              <a:spcAft>
                <a:spcPts val="1200"/>
              </a:spcAft>
              <a:defRPr/>
            </a:pPr>
            <a:r>
              <a:rPr lang="en-US" dirty="0" smtClean="0">
                <a:solidFill>
                  <a:schemeClr val="tx2">
                    <a:lumMod val="60000"/>
                    <a:lumOff val="40000"/>
                  </a:schemeClr>
                </a:solidFill>
              </a:rPr>
              <a:t>Setting tags (PL/SQL and Java)</a:t>
            </a:r>
          </a:p>
          <a:p>
            <a:pPr eaLnBrk="1" hangingPunct="1">
              <a:spcAft>
                <a:spcPts val="1200"/>
              </a:spcAft>
              <a:defRPr/>
            </a:pPr>
            <a:r>
              <a:rPr lang="en-US" dirty="0" smtClean="0"/>
              <a:t>Real-time monitoring</a:t>
            </a:r>
          </a:p>
          <a:p>
            <a:pPr eaLnBrk="1" hangingPunct="1">
              <a:spcAft>
                <a:spcPts val="1200"/>
              </a:spcAft>
              <a:defRPr/>
            </a:pPr>
            <a:r>
              <a:rPr lang="en-US" dirty="0" smtClean="0"/>
              <a:t>Historical troubleshooting</a:t>
            </a:r>
          </a:p>
          <a:p>
            <a:pPr eaLnBrk="1" hangingPunct="1">
              <a:spcAft>
                <a:spcPts val="1200"/>
              </a:spcAft>
              <a:defRPr/>
            </a:pPr>
            <a:r>
              <a:rPr lang="en-US" dirty="0" smtClean="0"/>
              <a:t>Overhead</a:t>
            </a:r>
          </a:p>
          <a:p>
            <a:pPr eaLnBrk="1" hangingPunct="1">
              <a:spcAft>
                <a:spcPts val="1200"/>
              </a:spcAft>
              <a:defRPr/>
            </a:pPr>
            <a:r>
              <a:rPr lang="en-US" dirty="0" smtClean="0"/>
              <a:t>Other ideas</a:t>
            </a:r>
          </a:p>
          <a:p>
            <a:pPr eaLnBrk="1" hangingPunct="1">
              <a:defRPr/>
            </a:pPr>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Template2007">
  <a:themeElements>
    <a:clrScheme name="pptTemplate2007 16">
      <a:dk1>
        <a:srgbClr val="292929"/>
      </a:dk1>
      <a:lt1>
        <a:srgbClr val="FFFFFF"/>
      </a:lt1>
      <a:dk2>
        <a:srgbClr val="29006A"/>
      </a:dk2>
      <a:lt2>
        <a:srgbClr val="BDBDBD"/>
      </a:lt2>
      <a:accent1>
        <a:srgbClr val="DFEEF0"/>
      </a:accent1>
      <a:accent2>
        <a:srgbClr val="006F82"/>
      </a:accent2>
      <a:accent3>
        <a:srgbClr val="FFFFFF"/>
      </a:accent3>
      <a:accent4>
        <a:srgbClr val="212121"/>
      </a:accent4>
      <a:accent5>
        <a:srgbClr val="ECF5F6"/>
      </a:accent5>
      <a:accent6>
        <a:srgbClr val="006475"/>
      </a:accent6>
      <a:hlink>
        <a:srgbClr val="FFBA00"/>
      </a:hlink>
      <a:folHlink>
        <a:srgbClr val="B7D31B"/>
      </a:folHlink>
    </a:clrScheme>
    <a:fontScheme name="pptTemplate2007">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tTemplate20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Template2007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Template2007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Template200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Template2007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Template2007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Template2007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Template2007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Template2007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Template2007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Template2007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Template2007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tTemplate2007 13">
        <a:dk1>
          <a:srgbClr val="111111"/>
        </a:dk1>
        <a:lt1>
          <a:srgbClr val="FFFFFF"/>
        </a:lt1>
        <a:dk2>
          <a:srgbClr val="111111"/>
        </a:dk2>
        <a:lt2>
          <a:srgbClr val="BDBDBD"/>
        </a:lt2>
        <a:accent1>
          <a:srgbClr val="DFEEF0"/>
        </a:accent1>
        <a:accent2>
          <a:srgbClr val="006F82"/>
        </a:accent2>
        <a:accent3>
          <a:srgbClr val="FFFFFF"/>
        </a:accent3>
        <a:accent4>
          <a:srgbClr val="0D0D0D"/>
        </a:accent4>
        <a:accent5>
          <a:srgbClr val="ECF5F6"/>
        </a:accent5>
        <a:accent6>
          <a:srgbClr val="006475"/>
        </a:accent6>
        <a:hlink>
          <a:srgbClr val="29006A"/>
        </a:hlink>
        <a:folHlink>
          <a:srgbClr val="FFBA00"/>
        </a:folHlink>
      </a:clrScheme>
      <a:clrMap bg1="lt1" tx1="dk1" bg2="lt2" tx2="dk2" accent1="accent1" accent2="accent2" accent3="accent3" accent4="accent4" accent5="accent5" accent6="accent6" hlink="hlink" folHlink="folHlink"/>
    </a:extraClrScheme>
    <a:extraClrScheme>
      <a:clrScheme name="pptTemplate2007 14">
        <a:dk1>
          <a:srgbClr val="111111"/>
        </a:dk1>
        <a:lt1>
          <a:srgbClr val="FFFFFF"/>
        </a:lt1>
        <a:dk2>
          <a:srgbClr val="292929"/>
        </a:dk2>
        <a:lt2>
          <a:srgbClr val="BDBDBD"/>
        </a:lt2>
        <a:accent1>
          <a:srgbClr val="DFEEF0"/>
        </a:accent1>
        <a:accent2>
          <a:srgbClr val="006F82"/>
        </a:accent2>
        <a:accent3>
          <a:srgbClr val="FFFFFF"/>
        </a:accent3>
        <a:accent4>
          <a:srgbClr val="0D0D0D"/>
        </a:accent4>
        <a:accent5>
          <a:srgbClr val="ECF5F6"/>
        </a:accent5>
        <a:accent6>
          <a:srgbClr val="006475"/>
        </a:accent6>
        <a:hlink>
          <a:srgbClr val="29006A"/>
        </a:hlink>
        <a:folHlink>
          <a:srgbClr val="FFBA00"/>
        </a:folHlink>
      </a:clrScheme>
      <a:clrMap bg1="lt1" tx1="dk1" bg2="lt2" tx2="dk2" accent1="accent1" accent2="accent2" accent3="accent3" accent4="accent4" accent5="accent5" accent6="accent6" hlink="hlink" folHlink="folHlink"/>
    </a:extraClrScheme>
    <a:extraClrScheme>
      <a:clrScheme name="pptTemplate2007 15">
        <a:dk1>
          <a:srgbClr val="111111"/>
        </a:dk1>
        <a:lt1>
          <a:srgbClr val="FFFFFF"/>
        </a:lt1>
        <a:dk2>
          <a:srgbClr val="29006A"/>
        </a:dk2>
        <a:lt2>
          <a:srgbClr val="BDBDBD"/>
        </a:lt2>
        <a:accent1>
          <a:srgbClr val="DFEEF0"/>
        </a:accent1>
        <a:accent2>
          <a:srgbClr val="006F82"/>
        </a:accent2>
        <a:accent3>
          <a:srgbClr val="FFFFFF"/>
        </a:accent3>
        <a:accent4>
          <a:srgbClr val="0D0D0D"/>
        </a:accent4>
        <a:accent5>
          <a:srgbClr val="ECF5F6"/>
        </a:accent5>
        <a:accent6>
          <a:srgbClr val="006475"/>
        </a:accent6>
        <a:hlink>
          <a:srgbClr val="FFBA00"/>
        </a:hlink>
        <a:folHlink>
          <a:srgbClr val="B7D31B"/>
        </a:folHlink>
      </a:clrScheme>
      <a:clrMap bg1="lt1" tx1="dk1" bg2="lt2" tx2="dk2" accent1="accent1" accent2="accent2" accent3="accent3" accent4="accent4" accent5="accent5" accent6="accent6" hlink="hlink" folHlink="folHlink"/>
    </a:extraClrScheme>
    <a:extraClrScheme>
      <a:clrScheme name="pptTemplate2007 16">
        <a:dk1>
          <a:srgbClr val="292929"/>
        </a:dk1>
        <a:lt1>
          <a:srgbClr val="FFFFFF"/>
        </a:lt1>
        <a:dk2>
          <a:srgbClr val="29006A"/>
        </a:dk2>
        <a:lt2>
          <a:srgbClr val="BDBDBD"/>
        </a:lt2>
        <a:accent1>
          <a:srgbClr val="DFEEF0"/>
        </a:accent1>
        <a:accent2>
          <a:srgbClr val="006F82"/>
        </a:accent2>
        <a:accent3>
          <a:srgbClr val="FFFFFF"/>
        </a:accent3>
        <a:accent4>
          <a:srgbClr val="212121"/>
        </a:accent4>
        <a:accent5>
          <a:srgbClr val="ECF5F6"/>
        </a:accent5>
        <a:accent6>
          <a:srgbClr val="006475"/>
        </a:accent6>
        <a:hlink>
          <a:srgbClr val="FFBA00"/>
        </a:hlink>
        <a:folHlink>
          <a:srgbClr val="B7D31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1805</TotalTime>
  <Words>1231</Words>
  <Application>Microsoft Office PowerPoint</Application>
  <PresentationFormat>On-screen Show (4:3)</PresentationFormat>
  <Paragraphs>405</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pptTemplate2007</vt:lpstr>
      <vt:lpstr>End-to-End Metrics  for Troubleshooting  and Monitoring</vt:lpstr>
      <vt:lpstr>Agenda</vt:lpstr>
      <vt:lpstr>Reasons to use End-to-End Metrics</vt:lpstr>
      <vt:lpstr>More reasons</vt:lpstr>
      <vt:lpstr>Overview</vt:lpstr>
      <vt:lpstr>Simple example</vt:lpstr>
      <vt:lpstr>Tags</vt:lpstr>
      <vt:lpstr>Tables that use these tags</vt:lpstr>
      <vt:lpstr>Agenda</vt:lpstr>
      <vt:lpstr>Design Challenges </vt:lpstr>
      <vt:lpstr>More Design Challenges</vt:lpstr>
      <vt:lpstr>Setting tags with PL/SQL</vt:lpstr>
      <vt:lpstr>Setting tags with JDBC</vt:lpstr>
      <vt:lpstr>Potential tag values</vt:lpstr>
      <vt:lpstr>Ideas for setting tags</vt:lpstr>
      <vt:lpstr>BUG 8524840 - Do not use multibyte tags</vt:lpstr>
      <vt:lpstr>Agenda</vt:lpstr>
      <vt:lpstr>Real-time monitoring</vt:lpstr>
      <vt:lpstr>DBMS_MONITOR - tracing</vt:lpstr>
      <vt:lpstr>Example: custom probe</vt:lpstr>
      <vt:lpstr>Agenda</vt:lpstr>
      <vt:lpstr>Historical Troubleshooting</vt:lpstr>
      <vt:lpstr>DBMS_MONITOR – aggregate stats</vt:lpstr>
      <vt:lpstr>Stats gathered, by class </vt:lpstr>
      <vt:lpstr>Example: prioritize tuning efforts</vt:lpstr>
      <vt:lpstr>Agenda</vt:lpstr>
      <vt:lpstr>Overhead</vt:lpstr>
      <vt:lpstr>Loop elapsed time</vt:lpstr>
      <vt:lpstr>Agenda</vt:lpstr>
      <vt:lpstr>Other Ideas</vt:lpstr>
      <vt:lpstr>Reasons to use End-to-End Metrics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End-to-End Metrics  for Troubleshooting and Monitoring</dc:title>
  <dc:subject>Oracle Troubleshooting and monitoring</dc:subject>
  <dc:creator>Dave Abercrombie, dabercrombie@convio.com</dc:creator>
  <cp:keywords>dbms_application_info, end-to-end metrics</cp:keywords>
  <dc:description>Oracle provides an API to "tag" a session with descriptive strings from your application. These tags are exposed in V$SESSION, which provides a real-time window into session activity or status. In addition, these session-level tags get copied into Oracle's diagnostics such as ASH and AWR, where they provide essential context for troubleshooting. These tags can also be used to trigger tracing events. This API is available in PL/SQL ("dbms_application_info"), JDBC ("End-to-End Metrics"), and OCI. 
This paper provides practical advice, based on years of real-world usage, to help you get the most out of this API. For example, effective use of this API requires several compromises and balancing decisions: 
* The tags should be at an appropriate level of detail: not as low as individual SQL statements (which are already known by SQL_ID), and not so high that necessary detail is lost. 
* The tags must be rather short (32, 48, or 64 characters), so brevity is important. 
* Not all tags get swept up into all diagnostic tables, so it is non-trivial to decide which ones to use. 
Use of this API can help improve communication between developers and DBAs. Overhead costs of this API will also be presented. </dc:description>
  <cp:lastModifiedBy>Licensed User</cp:lastModifiedBy>
  <cp:revision>294</cp:revision>
  <dcterms:created xsi:type="dcterms:W3CDTF">2008-08-03T01:18:04Z</dcterms:created>
  <dcterms:modified xsi:type="dcterms:W3CDTF">2009-05-20T22:51:04Z</dcterms:modified>
  <cp:category>public presentation</cp:category>
  <cp:contentStatus>Wednesday afternoon final</cp:contentStatus>
</cp:coreProperties>
</file>