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74" r:id="rId2"/>
    <p:sldId id="275" r:id="rId3"/>
    <p:sldId id="285" r:id="rId4"/>
    <p:sldId id="287" r:id="rId5"/>
    <p:sldId id="315" r:id="rId6"/>
    <p:sldId id="286" r:id="rId7"/>
    <p:sldId id="276" r:id="rId8"/>
    <p:sldId id="284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19" r:id="rId28"/>
    <p:sldId id="306" r:id="rId29"/>
    <p:sldId id="307" r:id="rId30"/>
    <p:sldId id="311" r:id="rId31"/>
    <p:sldId id="308" r:id="rId32"/>
    <p:sldId id="322" r:id="rId33"/>
    <p:sldId id="310" r:id="rId34"/>
    <p:sldId id="317" r:id="rId35"/>
    <p:sldId id="318" r:id="rId36"/>
    <p:sldId id="320" r:id="rId37"/>
    <p:sldId id="312" r:id="rId38"/>
    <p:sldId id="313" r:id="rId39"/>
    <p:sldId id="314" r:id="rId40"/>
    <p:sldId id="278" r:id="rId41"/>
    <p:sldId id="316" r:id="rId42"/>
    <p:sldId id="283" r:id="rId43"/>
  </p:sldIdLst>
  <p:sldSz cx="9144000" cy="6858000" type="screen4x3"/>
  <p:notesSz cx="7315200" cy="9601200"/>
  <p:defaultTextStyle>
    <a:defPPr>
      <a:defRPr lang="en-GB"/>
    </a:defPPr>
    <a:lvl1pPr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nry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699FF"/>
    <a:srgbClr val="3333CC"/>
    <a:srgbClr val="FF0000"/>
    <a:srgbClr val="7BBED3"/>
    <a:srgbClr val="81BEE7"/>
    <a:srgbClr val="99CCFF"/>
    <a:srgbClr val="66CCFF"/>
    <a:srgbClr val="89CCFF"/>
    <a:srgbClr val="3399FF"/>
    <a:srgbClr val="7DC6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9500" autoAdjust="0"/>
  </p:normalViewPr>
  <p:slideViewPr>
    <p:cSldViewPr snapToGrid="0">
      <p:cViewPr varScale="1">
        <p:scale>
          <a:sx n="84" d="100"/>
          <a:sy n="84" d="100"/>
        </p:scale>
        <p:origin x="-96" y="-72"/>
      </p:cViewPr>
      <p:guideLst>
        <p:guide orient="horz" pos="196"/>
        <p:guide pos="5759"/>
      </p:guideLst>
    </p:cSldViewPr>
  </p:slideViewPr>
  <p:outlineViewPr>
    <p:cViewPr varScale="1">
      <p:scale>
        <a:sx n="170" d="200"/>
        <a:sy n="170" d="200"/>
      </p:scale>
      <p:origin x="126" y="345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1981E-7356-4F93-9AF2-DE5234FFDC51}" type="datetimeFigureOut">
              <a:rPr lang="en-US" smtClean="0"/>
              <a:pPr/>
              <a:t>11/13/2008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F2DC0-091A-4BEE-B894-CC8AA8C4F2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706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300" b="1">
                <a:solidFill>
                  <a:srgbClr val="0099FF"/>
                </a:solidFill>
                <a:latin typeface="Calibri" pitchFamily="32" charset="0"/>
                <a:cs typeface="Arial Unicode MS" charset="0"/>
              </a:defRPr>
            </a:lvl1pPr>
          </a:lstStyle>
          <a:p>
            <a:endParaRPr lang="en-GB" dirty="0"/>
          </a:p>
        </p:txBody>
      </p:sp>
      <p:sp>
        <p:nvSpPr>
          <p:cNvPr id="2053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7425" cy="3597275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706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300" b="1">
                <a:solidFill>
                  <a:srgbClr val="0099FF"/>
                </a:solidFill>
                <a:latin typeface="Calibri" pitchFamily="32" charset="0"/>
                <a:cs typeface="Arial Unicode MS" charset="0"/>
              </a:defRPr>
            </a:lvl1pPr>
          </a:lstStyle>
          <a:p>
            <a:fld id="{C3F139BD-E95B-46B0-9266-7533068A5332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9A06E82-D047-4A83-9013-D4F6235DF9E8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6840" tIns="48240" rIns="96840" bIns="48240" anchor="b"/>
          <a:lstStyle/>
          <a:p>
            <a:pPr algn="r">
              <a:lnSpc>
                <a:spcPct val="100000"/>
              </a:lnSpc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E4C75DC-58C0-41FE-938A-4735598A54F8}" type="slidenum">
              <a:rPr lang="en-GB" sz="1300">
                <a:solidFill>
                  <a:srgbClr val="000000"/>
                </a:solidFill>
                <a:latin typeface="Calibri" pitchFamily="32" charset="0"/>
              </a:rPr>
              <a:pPr algn="r">
                <a:lnSpc>
                  <a:spcPct val="100000"/>
                </a:lnSpc>
                <a:buFont typeface="Calibri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</a:t>
            </a:fld>
            <a:endParaRPr lang="en-GB" sz="1300" dirty="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63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6141536-3593-4FA9-909D-923CF7BA70BE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34D3CC-FD65-43BC-A6C1-EB9D3234053F}" type="slidenum">
              <a:rPr lang="en-GB"/>
              <a:pPr/>
              <a:t>7</a:t>
            </a:fld>
            <a:endParaRPr lang="en-GB" dirty="0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2306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lvl="1"/>
            <a:endParaRPr lang="en-US" dirty="0" smtClean="0">
              <a:latin typeface="Times New Roman" pitchFamily="18" charset="0"/>
            </a:endParaRPr>
          </a:p>
          <a:p>
            <a:pPr lvl="1"/>
            <a:endParaRPr lang="en-US" dirty="0" smtClean="0">
              <a:latin typeface="Times New Roman" pitchFamily="18" charset="0"/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Overhead</a:t>
            </a:r>
          </a:p>
          <a:p>
            <a:r>
              <a:rPr lang="en-US" dirty="0" smtClean="0"/>
              <a:t>Performance Overhead for TPCC is 4.5%</a:t>
            </a:r>
          </a:p>
          <a:p>
            <a:r>
              <a:rPr lang="en-US" dirty="0" smtClean="0"/>
              <a:t>Memory Overhead : 64k/session</a:t>
            </a:r>
            <a:endParaRPr lang="en-US" dirty="0" smtClean="0">
              <a:latin typeface="Times New Roman" pitchFamily="18" charset="0"/>
            </a:endParaRPr>
          </a:p>
          <a:p>
            <a:endParaRPr lang="en-US" dirty="0" smtClean="0">
              <a:latin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C3F139BD-E95B-46B0-9266-7533068A5332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C3F139BD-E95B-46B0-9266-7533068A5332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C3F139BD-E95B-46B0-9266-7533068A5332}" type="slidenum">
              <a:rPr lang="en-GB" smtClean="0"/>
              <a:pPr/>
              <a:t>29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32D4449-F964-4F43-B17F-86C935EB06B0}" type="slidenum">
              <a:rPr lang="en-GB"/>
              <a:pPr/>
              <a:t>40</a:t>
            </a:fld>
            <a:endParaRPr lang="en-GB" dirty="0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2306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21C11B-6E5C-4C0D-9A0A-0097F394F88A}" type="slidenum">
              <a:rPr lang="en-GB"/>
              <a:pPr/>
              <a:t>42</a:t>
            </a:fld>
            <a:endParaRPr lang="en-GB" dirty="0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2306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88C7FE7-6008-40FE-9D4A-4760063BE92D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40C4E68-398D-448A-AB7B-884CD198620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7175" y="239713"/>
            <a:ext cx="2076450" cy="5884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6238" y="239713"/>
            <a:ext cx="6078537" cy="5884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83E1991-F98B-4B48-A42F-23F8C04441C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257175"/>
            <a:ext cx="8228012" cy="6842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>
          <a:xfrm>
            <a:off x="190500" y="6499225"/>
            <a:ext cx="504825" cy="166688"/>
          </a:xfrm>
        </p:spPr>
        <p:txBody>
          <a:bodyPr/>
          <a:lstStyle>
            <a:lvl1pPr>
              <a:defRPr/>
            </a:lvl1pPr>
          </a:lstStyle>
          <a:p>
            <a:fld id="{034E686D-BAE8-4DD9-9C2E-03510CD486B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1D8A8AE-6287-4974-98DB-B81A43537E3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6D604E9-F8E1-4ACE-9048-5BBA9B21D77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8F7F34-D0DA-464B-AADA-60A950DF80C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137C779-0116-4A9B-8821-86C8787A14F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75" y="239713"/>
            <a:ext cx="8226425" cy="7159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49E1E6-1133-4F43-B752-A375403F72BC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9DB86DF-8E57-4290-8729-A0054C2B29F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CB63DF-E1C0-4C75-976E-6D4B594DF05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100DEFA-5088-497D-B052-F23B4F2BC28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5410201" y="6007104"/>
            <a:ext cx="3668712" cy="776288"/>
            <a:chOff x="3408" y="3784"/>
            <a:chExt cx="2311" cy="489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5190" y="3784"/>
              <a:ext cx="529" cy="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3408" y="4039"/>
              <a:ext cx="1903" cy="23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2160" tIns="46080" rIns="92160" bIns="46080"/>
            <a:lstStyle/>
            <a:p>
              <a:pPr>
                <a:lnSpc>
                  <a:spcPct val="100000"/>
                </a:lnSpc>
                <a:spcBef>
                  <a:spcPts val="200"/>
                </a:spcBef>
                <a:buClr>
                  <a:srgbClr val="CC0000"/>
                </a:buClr>
                <a:buFont typeface="Wingdings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 b="1" dirty="0">
                  <a:solidFill>
                    <a:srgbClr val="81BEE7"/>
                  </a:solidFill>
                </a:rPr>
                <a:t>Taking the Risk out of </a:t>
              </a:r>
              <a:r>
                <a:rPr lang="en-GB" sz="1200" b="1" dirty="0" smtClean="0">
                  <a:solidFill>
                    <a:srgbClr val="81BEE7"/>
                  </a:solidFill>
                </a:rPr>
                <a:t>IT Operations™</a:t>
              </a:r>
              <a:endParaRPr lang="en-GB" sz="1200" b="1" dirty="0">
                <a:solidFill>
                  <a:srgbClr val="81BEE7"/>
                </a:solidFill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3877" y="3858"/>
              <a:ext cx="1454" cy="23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algn="ctr">
                <a:lnSpc>
                  <a:spcPct val="93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 dirty="0">
                  <a:solidFill>
                    <a:srgbClr val="81BEE7"/>
                  </a:solidFill>
                </a:rPr>
                <a:t>DBA InfoPower</a:t>
              </a:r>
            </a:p>
          </p:txBody>
        </p:sp>
      </p:grp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1506538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6238" y="38008"/>
            <a:ext cx="8226425" cy="71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6425" cy="441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90500" y="6499225"/>
            <a:ext cx="503238" cy="16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SzPct val="45000"/>
              <a:buFont typeface="StarSymbo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900">
                <a:solidFill>
                  <a:srgbClr val="0099FF"/>
                </a:solidFill>
                <a:cs typeface="+mn-cs"/>
              </a:defRPr>
            </a:lvl1pPr>
          </a:lstStyle>
          <a:p>
            <a:fld id="{7E425888-F182-43E9-97E9-C60F2F9AE62B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fade/>
  </p:transition>
  <p:txStyles>
    <p:titleStyle>
      <a:lvl1pPr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2pPr>
      <a:lvl3pPr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3pPr>
      <a:lvl4pPr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4pPr>
      <a:lvl5pPr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5pPr>
      <a:lvl6pPr marL="457200"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6pPr>
      <a:lvl7pPr marL="914400"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7pPr>
      <a:lvl8pPr marL="1371600"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8pPr>
      <a:lvl9pPr marL="1828800" algn="ctr" defTabSz="457200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99FF"/>
          </a:solidFill>
          <a:latin typeface="Arial" charset="0"/>
          <a:cs typeface="Arial Unicode MS" charset="0"/>
        </a:defRPr>
      </a:lvl9pPr>
    </p:titleStyle>
    <p:bodyStyle>
      <a:lvl1pPr marL="339725" indent="-339725" algn="l" defTabSz="457200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25.png"/><Relationship Id="rId4" Type="http://schemas.openxmlformats.org/officeDocument/2006/relationships/image" Target="../media/image8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9CCFF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519302" y="1318240"/>
            <a:ext cx="6097214" cy="208614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dirty="0">
                <a:solidFill>
                  <a:srgbClr val="0099FF"/>
                </a:solidFill>
              </a:rPr>
              <a:t>Oracle Real Application Testing 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i="1" dirty="0">
                <a:solidFill>
                  <a:srgbClr val="0099FF"/>
                </a:solidFill>
              </a:rPr>
              <a:t>NOCOUG Fall Conference </a:t>
            </a:r>
            <a:endParaRPr lang="en-GB" sz="4800" i="1" dirty="0">
              <a:solidFill>
                <a:srgbClr val="0099FF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451235" y="4296831"/>
            <a:ext cx="5958967" cy="17294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i="1" dirty="0">
                <a:solidFill>
                  <a:srgbClr val="000000"/>
                </a:solidFill>
              </a:rPr>
              <a:t>Hanan Hit </a:t>
            </a:r>
            <a:endParaRPr lang="en-GB" sz="2600" i="1" dirty="0">
              <a:solidFill>
                <a:srgbClr val="000000"/>
              </a:solidFill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i="1" dirty="0">
                <a:solidFill>
                  <a:srgbClr val="000000"/>
                </a:solidFill>
              </a:rPr>
              <a:t>Director of Customer Support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i="1" dirty="0" err="1">
                <a:solidFill>
                  <a:srgbClr val="000000"/>
                </a:solidFill>
              </a:rPr>
              <a:t>Hanan.Hit@dbainfopower.com</a:t>
            </a:r>
            <a:endParaRPr lang="en-GB" sz="2400" i="1" dirty="0">
              <a:solidFill>
                <a:srgbClr val="000000"/>
              </a:solidFill>
            </a:endParaRPr>
          </a:p>
        </p:txBody>
      </p:sp>
      <p:grpSp>
        <p:nvGrpSpPr>
          <p:cNvPr id="12" name="Group 5"/>
          <p:cNvGrpSpPr>
            <a:grpSpLocks noChangeAspect="1"/>
          </p:cNvGrpSpPr>
          <p:nvPr/>
        </p:nvGrpSpPr>
        <p:grpSpPr bwMode="auto">
          <a:xfrm>
            <a:off x="80930" y="140816"/>
            <a:ext cx="4314433" cy="803530"/>
            <a:chOff x="3291" y="3818"/>
            <a:chExt cx="2384" cy="444"/>
          </a:xfrm>
        </p:grpSpPr>
        <p:pic>
          <p:nvPicPr>
            <p:cNvPr id="13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91" y="3818"/>
              <a:ext cx="529" cy="4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3772" y="4009"/>
              <a:ext cx="1903" cy="23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2160" tIns="46080" rIns="92160" bIns="46080"/>
            <a:lstStyle/>
            <a:p>
              <a:pPr>
                <a:lnSpc>
                  <a:spcPct val="100000"/>
                </a:lnSpc>
                <a:spcBef>
                  <a:spcPts val="200"/>
                </a:spcBef>
                <a:buClr>
                  <a:srgbClr val="CC0000"/>
                </a:buClr>
                <a:buFont typeface="Wingdings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1200" b="1" dirty="0">
                  <a:solidFill>
                    <a:srgbClr val="6699FF"/>
                  </a:solidFill>
                </a:rPr>
                <a:t>Taking the Risk out of IT Operations™</a:t>
              </a:r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3782" y="3873"/>
              <a:ext cx="1454" cy="23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>
                <a:lnSpc>
                  <a:spcPct val="93000"/>
                </a:lnSpc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1" dirty="0">
                  <a:solidFill>
                    <a:srgbClr val="6699FF"/>
                  </a:solidFill>
                </a:rPr>
                <a:t>DBA InfoPower</a:t>
              </a:r>
            </a:p>
          </p:txBody>
        </p:sp>
      </p:grp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441575" y="6150874"/>
            <a:ext cx="4260850" cy="4046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>
                <a:solidFill>
                  <a:srgbClr val="000000"/>
                </a:solidFill>
              </a:rPr>
              <a:t>Nov 13 2008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85813" y="311150"/>
            <a:ext cx="75438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Database Replay: Supported Changes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429000" y="3060700"/>
            <a:ext cx="0" cy="2971800"/>
          </a:xfrm>
          <a:prstGeom prst="line">
            <a:avLst/>
          </a:prstGeom>
          <a:noFill/>
          <a:ln w="57150">
            <a:solidFill>
              <a:srgbClr val="008000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79400" y="3060700"/>
            <a:ext cx="82423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46926" y="1689863"/>
            <a:ext cx="175260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 eaLnBrk="0" hangingPunct="0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800" b="1" dirty="0">
                <a:solidFill>
                  <a:schemeClr val="tx1"/>
                </a:solidFill>
                <a:latin typeface="Univers" charset="0"/>
              </a:rPr>
              <a:t>Changes Unsupported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65138" y="3340100"/>
            <a:ext cx="2709862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 eaLnBrk="0" hangingPunct="0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1800" b="1" dirty="0">
                <a:solidFill>
                  <a:srgbClr val="006600"/>
                </a:solidFill>
                <a:latin typeface="Univers" charset="0"/>
              </a:rPr>
              <a:t>Changes Supported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52400" y="3681413"/>
            <a:ext cx="3124200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Database Upgrades, Patches</a:t>
            </a:r>
          </a:p>
          <a:p>
            <a:pPr algn="r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Schema, Parameters</a:t>
            </a:r>
          </a:p>
          <a:p>
            <a:pPr algn="r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RAC nodes, Interconnect</a:t>
            </a:r>
          </a:p>
          <a:p>
            <a:pPr algn="r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OS Platforms, OS Upgrades</a:t>
            </a:r>
          </a:p>
          <a:p>
            <a:pPr algn="r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CPU, Memory</a:t>
            </a:r>
          </a:p>
          <a:p>
            <a:pPr algn="r"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Storage</a:t>
            </a:r>
          </a:p>
          <a:p>
            <a:pPr algn="r">
              <a:spcBef>
                <a:spcPct val="50000"/>
              </a:spcBef>
            </a:pPr>
            <a:r>
              <a:rPr lang="en-US" sz="1600" b="1" dirty="0"/>
              <a:t>Etc.  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3429000" y="974725"/>
            <a:ext cx="0" cy="2085975"/>
          </a:xfrm>
          <a:prstGeom prst="line">
            <a:avLst/>
          </a:prstGeom>
          <a:noFill/>
          <a:ln w="57150">
            <a:solidFill>
              <a:srgbClr val="333333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821488" y="2797175"/>
            <a:ext cx="2265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endParaRPr lang="en-GB" b="1" dirty="0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149850" y="4368800"/>
            <a:ext cx="87313" cy="6508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cxnSp>
        <p:nvCxnSpPr>
          <p:cNvPr id="13" name="AutoShape 11"/>
          <p:cNvCxnSpPr>
            <a:cxnSpLocks noChangeShapeType="1"/>
            <a:endCxn id="12" idx="4"/>
          </p:cNvCxnSpPr>
          <p:nvPr/>
        </p:nvCxnSpPr>
        <p:spPr bwMode="auto">
          <a:xfrm rot="16200000">
            <a:off x="4740275" y="4165601"/>
            <a:ext cx="185737" cy="722312"/>
          </a:xfrm>
          <a:prstGeom prst="bentConnector3">
            <a:avLst>
              <a:gd name="adj1" fmla="val 495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4" name="AutoShape 12"/>
          <p:cNvCxnSpPr>
            <a:cxnSpLocks noChangeShapeType="1"/>
            <a:endCxn id="12" idx="4"/>
          </p:cNvCxnSpPr>
          <p:nvPr/>
        </p:nvCxnSpPr>
        <p:spPr bwMode="auto">
          <a:xfrm rot="16200000">
            <a:off x="5071269" y="4496594"/>
            <a:ext cx="185737" cy="60325"/>
          </a:xfrm>
          <a:prstGeom prst="bentConnector3">
            <a:avLst>
              <a:gd name="adj1" fmla="val 495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5" name="AutoShape 13"/>
          <p:cNvCxnSpPr>
            <a:cxnSpLocks noChangeShapeType="1"/>
            <a:endCxn id="12" idx="4"/>
          </p:cNvCxnSpPr>
          <p:nvPr/>
        </p:nvCxnSpPr>
        <p:spPr bwMode="auto">
          <a:xfrm rot="5400000" flipH="1">
            <a:off x="5441950" y="4186238"/>
            <a:ext cx="185737" cy="681038"/>
          </a:xfrm>
          <a:prstGeom prst="bentConnector3">
            <a:avLst>
              <a:gd name="adj1" fmla="val 495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127500" y="4587875"/>
            <a:ext cx="1371600" cy="496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7" name="Picture 15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4013" y="4619625"/>
            <a:ext cx="615950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8" name="Picture 16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24413" y="4619625"/>
            <a:ext cx="617537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487988" y="4589463"/>
            <a:ext cx="773112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20" name="Picture 18" descr="C:\Documents and Settings\mtownsen.ST-USERS\Desktop\Clip Art\10G_bmp_icons\db\db_tan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4188" y="4619625"/>
            <a:ext cx="620712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1" name="Picture 19" descr="C:\Private\Oracle10g\Clip Art\gif\icon_node_blu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945063" y="3490913"/>
            <a:ext cx="582612" cy="666750"/>
          </a:xfrm>
          <a:prstGeom prst="rect">
            <a:avLst/>
          </a:prstGeom>
          <a:noFill/>
        </p:spPr>
      </p:pic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4175125" y="2019300"/>
            <a:ext cx="2471738" cy="654050"/>
            <a:chOff x="989" y="2304"/>
            <a:chExt cx="1623" cy="541"/>
          </a:xfrm>
        </p:grpSpPr>
        <p:pic>
          <p:nvPicPr>
            <p:cNvPr id="23" name="Picture 21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267" y="2304"/>
              <a:ext cx="345" cy="541"/>
            </a:xfrm>
            <a:prstGeom prst="rect">
              <a:avLst/>
            </a:prstGeom>
            <a:noFill/>
          </p:spPr>
        </p:pic>
        <p:pic>
          <p:nvPicPr>
            <p:cNvPr id="24" name="Picture 22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008" y="2304"/>
              <a:ext cx="345" cy="541"/>
            </a:xfrm>
            <a:prstGeom prst="rect">
              <a:avLst/>
            </a:prstGeom>
            <a:noFill/>
          </p:spPr>
        </p:pic>
        <p:pic>
          <p:nvPicPr>
            <p:cNvPr id="25" name="Picture 23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66" y="2304"/>
              <a:ext cx="346" cy="541"/>
            </a:xfrm>
            <a:prstGeom prst="rect">
              <a:avLst/>
            </a:prstGeom>
            <a:noFill/>
          </p:spPr>
        </p:pic>
        <p:pic>
          <p:nvPicPr>
            <p:cNvPr id="26" name="Picture 24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07" y="2304"/>
              <a:ext cx="346" cy="541"/>
            </a:xfrm>
            <a:prstGeom prst="rect">
              <a:avLst/>
            </a:prstGeom>
            <a:noFill/>
          </p:spPr>
        </p:pic>
        <p:pic>
          <p:nvPicPr>
            <p:cNvPr id="27" name="Picture 25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48" y="2304"/>
              <a:ext cx="346" cy="541"/>
            </a:xfrm>
            <a:prstGeom prst="rect">
              <a:avLst/>
            </a:prstGeom>
            <a:noFill/>
          </p:spPr>
        </p:pic>
        <p:pic>
          <p:nvPicPr>
            <p:cNvPr id="28" name="Picture 26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89" y="2304"/>
              <a:ext cx="346" cy="541"/>
            </a:xfrm>
            <a:prstGeom prst="rect">
              <a:avLst/>
            </a:prstGeom>
            <a:noFill/>
          </p:spPr>
        </p:pic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481513" y="1811338"/>
            <a:ext cx="1403350" cy="187325"/>
            <a:chOff x="721" y="1324"/>
            <a:chExt cx="884" cy="162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148" y="1324"/>
              <a:ext cx="55" cy="57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31" name="AutoShape 29"/>
            <p:cNvCxnSpPr>
              <a:cxnSpLocks noChangeShapeType="1"/>
              <a:endCxn id="30" idx="4"/>
            </p:cNvCxnSpPr>
            <p:nvPr/>
          </p:nvCxnSpPr>
          <p:spPr bwMode="auto">
            <a:xfrm rot="16200000">
              <a:off x="896" y="1206"/>
              <a:ext cx="105" cy="455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32" name="AutoShape 30"/>
            <p:cNvCxnSpPr>
              <a:cxnSpLocks noChangeShapeType="1"/>
              <a:endCxn id="30" idx="4"/>
            </p:cNvCxnSpPr>
            <p:nvPr/>
          </p:nvCxnSpPr>
          <p:spPr bwMode="auto">
            <a:xfrm rot="16200000">
              <a:off x="1104" y="1415"/>
              <a:ext cx="105" cy="38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33" name="AutoShape 31"/>
            <p:cNvCxnSpPr>
              <a:cxnSpLocks noChangeShapeType="1"/>
              <a:endCxn id="30" idx="4"/>
            </p:cNvCxnSpPr>
            <p:nvPr/>
          </p:nvCxnSpPr>
          <p:spPr bwMode="auto">
            <a:xfrm rot="5400000" flipH="1">
              <a:off x="1338" y="1219"/>
              <a:ext cx="105" cy="429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grpSp>
        <p:nvGrpSpPr>
          <p:cNvPr id="34" name="Group 32"/>
          <p:cNvGrpSpPr>
            <a:grpSpLocks/>
          </p:cNvGrpSpPr>
          <p:nvPr/>
        </p:nvGrpSpPr>
        <p:grpSpPr bwMode="auto">
          <a:xfrm>
            <a:off x="4122738" y="974725"/>
            <a:ext cx="2574925" cy="836613"/>
            <a:chOff x="337" y="727"/>
            <a:chExt cx="1771" cy="585"/>
          </a:xfrm>
        </p:grpSpPr>
        <p:grpSp>
          <p:nvGrpSpPr>
            <p:cNvPr id="35" name="Group 33"/>
            <p:cNvGrpSpPr>
              <a:grpSpLocks/>
            </p:cNvGrpSpPr>
            <p:nvPr/>
          </p:nvGrpSpPr>
          <p:grpSpPr bwMode="auto">
            <a:xfrm>
              <a:off x="1593" y="727"/>
              <a:ext cx="515" cy="585"/>
              <a:chOff x="96" y="480"/>
              <a:chExt cx="713" cy="720"/>
            </a:xfrm>
          </p:grpSpPr>
          <p:pic>
            <p:nvPicPr>
              <p:cNvPr id="43" name="Picture 34" descr="http://www.w3.org/TR/SVG-access/terminal.png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96" y="480"/>
                <a:ext cx="713" cy="720"/>
              </a:xfrm>
              <a:prstGeom prst="rect">
                <a:avLst/>
              </a:prstGeom>
              <a:noFill/>
            </p:spPr>
          </p:pic>
          <p:sp>
            <p:nvSpPr>
              <p:cNvPr id="44" name="Text Box 35"/>
              <p:cNvSpPr txBox="1">
                <a:spLocks noChangeArrowheads="1"/>
              </p:cNvSpPr>
              <p:nvPr/>
            </p:nvSpPr>
            <p:spPr bwMode="auto">
              <a:xfrm>
                <a:off x="196" y="624"/>
                <a:ext cx="524" cy="1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1000" b="1" dirty="0"/>
                  <a:t>Client</a:t>
                </a:r>
              </a:p>
            </p:txBody>
          </p:sp>
        </p:grpSp>
        <p:grpSp>
          <p:nvGrpSpPr>
            <p:cNvPr id="36" name="Group 36"/>
            <p:cNvGrpSpPr>
              <a:grpSpLocks/>
            </p:cNvGrpSpPr>
            <p:nvPr/>
          </p:nvGrpSpPr>
          <p:grpSpPr bwMode="auto">
            <a:xfrm>
              <a:off x="899" y="727"/>
              <a:ext cx="515" cy="585"/>
              <a:chOff x="96" y="480"/>
              <a:chExt cx="713" cy="720"/>
            </a:xfrm>
          </p:grpSpPr>
          <p:pic>
            <p:nvPicPr>
              <p:cNvPr id="41" name="Picture 37" descr="http://www.w3.org/TR/SVG-access/terminal.png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96" y="480"/>
                <a:ext cx="713" cy="720"/>
              </a:xfrm>
              <a:prstGeom prst="rect">
                <a:avLst/>
              </a:prstGeom>
              <a:noFill/>
            </p:spPr>
          </p:pic>
          <p:sp>
            <p:nvSpPr>
              <p:cNvPr id="42" name="Text Box 38"/>
              <p:cNvSpPr txBox="1">
                <a:spLocks noChangeArrowheads="1"/>
              </p:cNvSpPr>
              <p:nvPr/>
            </p:nvSpPr>
            <p:spPr bwMode="auto">
              <a:xfrm>
                <a:off x="196" y="624"/>
                <a:ext cx="523" cy="1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1000" b="1" dirty="0"/>
                  <a:t>Client</a:t>
                </a:r>
              </a:p>
            </p:txBody>
          </p:sp>
        </p:grpSp>
        <p:sp>
          <p:nvSpPr>
            <p:cNvPr id="37" name="Text Box 39"/>
            <p:cNvSpPr txBox="1">
              <a:spLocks noChangeArrowheads="1"/>
            </p:cNvSpPr>
            <p:nvPr/>
          </p:nvSpPr>
          <p:spPr bwMode="auto">
            <a:xfrm>
              <a:off x="1343" y="923"/>
              <a:ext cx="428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2400" b="1" dirty="0"/>
                <a:t>…</a:t>
              </a:r>
            </a:p>
          </p:txBody>
        </p:sp>
        <p:grpSp>
          <p:nvGrpSpPr>
            <p:cNvPr id="38" name="Group 40"/>
            <p:cNvGrpSpPr>
              <a:grpSpLocks/>
            </p:cNvGrpSpPr>
            <p:nvPr/>
          </p:nvGrpSpPr>
          <p:grpSpPr bwMode="auto">
            <a:xfrm>
              <a:off x="337" y="727"/>
              <a:ext cx="515" cy="585"/>
              <a:chOff x="96" y="480"/>
              <a:chExt cx="713" cy="720"/>
            </a:xfrm>
          </p:grpSpPr>
          <p:pic>
            <p:nvPicPr>
              <p:cNvPr id="39" name="Picture 41" descr="http://www.w3.org/TR/SVG-access/terminal.png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96" y="480"/>
                <a:ext cx="713" cy="720"/>
              </a:xfrm>
              <a:prstGeom prst="rect">
                <a:avLst/>
              </a:prstGeom>
              <a:noFill/>
            </p:spPr>
          </p:pic>
          <p:sp>
            <p:nvSpPr>
              <p:cNvPr id="40" name="Text Box 42"/>
              <p:cNvSpPr txBox="1">
                <a:spLocks noChangeArrowheads="1"/>
              </p:cNvSpPr>
              <p:nvPr/>
            </p:nvSpPr>
            <p:spPr bwMode="auto">
              <a:xfrm>
                <a:off x="196" y="625"/>
                <a:ext cx="524" cy="1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1000" b="1" dirty="0"/>
                  <a:t>Client</a:t>
                </a:r>
              </a:p>
            </p:txBody>
          </p:sp>
        </p:grpSp>
      </p:grpSp>
      <p:pic>
        <p:nvPicPr>
          <p:cNvPr id="45" name="Picture 44" descr="http://www.masaladownloads.com/Templates/images/diagram_camcorder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99100" y="3659188"/>
            <a:ext cx="487363" cy="325437"/>
          </a:xfrm>
          <a:prstGeom prst="rect">
            <a:avLst/>
          </a:prstGeom>
          <a:noFill/>
        </p:spPr>
      </p:pic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793038" y="3671888"/>
            <a:ext cx="512762" cy="303212"/>
            <a:chOff x="3051" y="3498"/>
            <a:chExt cx="329" cy="238"/>
          </a:xfrm>
        </p:grpSpPr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3056" y="3525"/>
              <a:ext cx="318" cy="181"/>
            </a:xfrm>
            <a:prstGeom prst="rect">
              <a:avLst/>
            </a:prstGeom>
            <a:gradFill rotWithShape="0">
              <a:gsLst>
                <a:gs pos="0">
                  <a:srgbClr val="CECECE">
                    <a:gamma/>
                    <a:shade val="0"/>
                    <a:invGamma/>
                  </a:srgbClr>
                </a:gs>
                <a:gs pos="50000">
                  <a:srgbClr val="CECECE"/>
                </a:gs>
                <a:gs pos="100000">
                  <a:srgbClr val="CECECE">
                    <a:gamma/>
                    <a:shade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l" eaLnBrk="0" hangingPunct="0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48" name="Oval 47"/>
            <p:cNvSpPr>
              <a:spLocks noChangeArrowheads="1"/>
            </p:cNvSpPr>
            <p:nvPr/>
          </p:nvSpPr>
          <p:spPr bwMode="auto">
            <a:xfrm>
              <a:off x="3051" y="3668"/>
              <a:ext cx="329" cy="68"/>
            </a:xfrm>
            <a:prstGeom prst="ellipse">
              <a:avLst/>
            </a:prstGeom>
            <a:gradFill rotWithShape="0">
              <a:gsLst>
                <a:gs pos="0">
                  <a:srgbClr val="CECECE">
                    <a:gamma/>
                    <a:shade val="0"/>
                    <a:invGamma/>
                  </a:srgbClr>
                </a:gs>
                <a:gs pos="50000">
                  <a:srgbClr val="CECECE"/>
                </a:gs>
                <a:gs pos="100000">
                  <a:srgbClr val="CECECE">
                    <a:gamma/>
                    <a:shade val="0"/>
                    <a:invGamma/>
                  </a:srgb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l" eaLnBrk="0" hangingPunct="0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3051" y="3498"/>
              <a:ext cx="329" cy="68"/>
            </a:xfrm>
            <a:prstGeom prst="ellipse">
              <a:avLst/>
            </a:prstGeom>
            <a:gradFill rotWithShape="0">
              <a:gsLst>
                <a:gs pos="0">
                  <a:srgbClr val="CECECE">
                    <a:gamma/>
                    <a:shade val="0"/>
                    <a:invGamma/>
                  </a:srgbClr>
                </a:gs>
                <a:gs pos="100000">
                  <a:srgbClr val="CECECE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l" eaLnBrk="0" hangingPunct="0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endParaRPr lang="en-GB" sz="2400" dirty="0">
                <a:latin typeface="Times New Roman" pitchFamily="18" charset="0"/>
              </a:endParaRPr>
            </a:p>
          </p:txBody>
        </p:sp>
      </p:grpSp>
      <p:sp>
        <p:nvSpPr>
          <p:cNvPr id="50" name="AutoShape 49"/>
          <p:cNvSpPr>
            <a:spLocks noChangeArrowheads="1"/>
          </p:cNvSpPr>
          <p:nvPr/>
        </p:nvSpPr>
        <p:spPr bwMode="auto">
          <a:xfrm>
            <a:off x="4213225" y="2286000"/>
            <a:ext cx="2306638" cy="306388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 dirty="0">
                <a:solidFill>
                  <a:schemeClr val="bg1"/>
                </a:solidFill>
              </a:rPr>
              <a:t>Middle</a:t>
            </a:r>
            <a:r>
              <a:rPr lang="en-US" sz="1400" b="1" dirty="0">
                <a:solidFill>
                  <a:schemeClr val="accent1"/>
                </a:solidFill>
              </a:rPr>
              <a:t> </a:t>
            </a:r>
            <a:r>
              <a:rPr lang="en-US" sz="1400" b="1" dirty="0">
                <a:solidFill>
                  <a:schemeClr val="bg1"/>
                </a:solidFill>
              </a:rPr>
              <a:t>Tier</a:t>
            </a:r>
          </a:p>
        </p:txBody>
      </p:sp>
      <p:sp>
        <p:nvSpPr>
          <p:cNvPr id="51" name="AutoShape 50"/>
          <p:cNvSpPr>
            <a:spLocks noChangeArrowheads="1"/>
          </p:cNvSpPr>
          <p:nvPr/>
        </p:nvSpPr>
        <p:spPr bwMode="auto">
          <a:xfrm>
            <a:off x="3986213" y="4751388"/>
            <a:ext cx="2306637" cy="306387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 dirty="0">
                <a:solidFill>
                  <a:schemeClr val="bg1"/>
                </a:solidFill>
              </a:rPr>
              <a:t>Storage</a:t>
            </a:r>
          </a:p>
        </p:txBody>
      </p:sp>
      <p:sp>
        <p:nvSpPr>
          <p:cNvPr id="52" name="Line 51"/>
          <p:cNvSpPr>
            <a:spLocks noChangeShapeType="1"/>
          </p:cNvSpPr>
          <p:nvPr/>
        </p:nvSpPr>
        <p:spPr bwMode="auto">
          <a:xfrm flipV="1">
            <a:off x="5180013" y="4192588"/>
            <a:ext cx="0" cy="2413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 dirty="0"/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265738" y="2817813"/>
            <a:ext cx="0" cy="595312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 flipV="1">
            <a:off x="5568950" y="2817813"/>
            <a:ext cx="0" cy="595312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 flipV="1">
            <a:off x="4981575" y="2817813"/>
            <a:ext cx="0" cy="595312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56" name="Text Box 55"/>
          <p:cNvSpPr txBox="1">
            <a:spLocks noChangeArrowheads="1"/>
          </p:cNvSpPr>
          <p:nvPr/>
        </p:nvSpPr>
        <p:spPr bwMode="auto">
          <a:xfrm>
            <a:off x="7273925" y="3989388"/>
            <a:ext cx="1712913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600" b="1" dirty="0"/>
              <a:t> </a:t>
            </a:r>
            <a:r>
              <a:rPr lang="en-US" sz="1600" b="1" dirty="0">
                <a:solidFill>
                  <a:schemeClr val="tx1"/>
                </a:solidFill>
              </a:rPr>
              <a:t>Recording of External Client Requests</a:t>
            </a:r>
          </a:p>
        </p:txBody>
      </p:sp>
      <p:pic>
        <p:nvPicPr>
          <p:cNvPr id="57" name="Picture 56" descr="arrow1_e0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81713" y="3671888"/>
            <a:ext cx="1600200" cy="3365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0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2723" y="1383643"/>
            <a:ext cx="6144438" cy="4565854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" name="Rectangle 3075"/>
          <p:cNvSpPr>
            <a:spLocks noChangeArrowheads="1"/>
          </p:cNvSpPr>
          <p:nvPr/>
        </p:nvSpPr>
        <p:spPr bwMode="auto">
          <a:xfrm>
            <a:off x="798513" y="311150"/>
            <a:ext cx="7543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lvl="0" algn="ctr" eaLnBrk="0" hangingPunct="0">
              <a:defRPr/>
            </a:pPr>
            <a:r>
              <a:rPr lang="en-US" sz="4000" kern="0" dirty="0">
                <a:solidFill>
                  <a:srgbClr val="0099FF"/>
                </a:solidFill>
              </a:rPr>
              <a:t>Database Replay Overview</a:t>
            </a:r>
            <a:endParaRPr lang="en-US" sz="4000" kern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06400" y="311150"/>
            <a:ext cx="8226425" cy="715963"/>
          </a:xfrm>
        </p:spPr>
        <p:txBody>
          <a:bodyPr/>
          <a:lstStyle/>
          <a:p>
            <a:r>
              <a:rPr lang="en-US" sz="3200" dirty="0"/>
              <a:t>Database Replay: Typical Configuration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2171" r="4568" b="3304"/>
          <a:stretch>
            <a:fillRect/>
          </a:stretch>
        </p:blipFill>
        <p:spPr bwMode="auto">
          <a:xfrm>
            <a:off x="733926" y="1347537"/>
            <a:ext cx="7676148" cy="413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1150"/>
            <a:ext cx="8226425" cy="715962"/>
          </a:xfrm>
        </p:spPr>
        <p:txBody>
          <a:bodyPr/>
          <a:lstStyle/>
          <a:p>
            <a:r>
              <a:rPr lang="en-US" dirty="0"/>
              <a:t>Workload Capture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6075" indent="-346075">
              <a:spcBef>
                <a:spcPct val="50000"/>
              </a:spcBef>
              <a:spcAft>
                <a:spcPct val="50000"/>
              </a:spcAft>
            </a:pPr>
            <a:r>
              <a:rPr lang="en-US" sz="2000" dirty="0"/>
              <a:t>All external client requests captured in binary files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</a:pPr>
            <a:r>
              <a:rPr lang="en-US" sz="2000" dirty="0"/>
              <a:t>System background, internal activity excluded  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</a:pPr>
            <a:r>
              <a:rPr lang="en-US" sz="2000" dirty="0"/>
              <a:t>Minimal performance overhead for capture  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</a:pPr>
            <a:r>
              <a:rPr lang="en-US" sz="2000" dirty="0"/>
              <a:t>For RAC, shared and local file system supported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</a:pPr>
            <a:r>
              <a:rPr lang="en-US" sz="2000" dirty="0"/>
              <a:t>Specify interesting time period for capture, e.g., peak workload, month-end processing, etc.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 descr="PPTE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5548" y="1554842"/>
            <a:ext cx="3931557" cy="4572826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1150"/>
            <a:ext cx="8226425" cy="715962"/>
          </a:xfrm>
        </p:spPr>
        <p:txBody>
          <a:bodyPr/>
          <a:lstStyle/>
          <a:p>
            <a:r>
              <a:rPr lang="en-US" dirty="0"/>
              <a:t>Workload Capture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sz="2000" b="1" dirty="0"/>
              <a:t>Create a directory in order to save the captured files: </a:t>
            </a:r>
          </a:p>
          <a:p>
            <a:pPr lvl="1"/>
            <a:r>
              <a:rPr lang="en-US" sz="1600" dirty="0"/>
              <a:t>mkdir–p /home/oracle/api_dir</a:t>
            </a:r>
          </a:p>
          <a:p>
            <a:pPr lvl="1"/>
            <a:r>
              <a:rPr lang="en-US" sz="1600" i="1" dirty="0"/>
              <a:t>create directory API_DIR as ‘/home/oracle/</a:t>
            </a:r>
            <a:r>
              <a:rPr lang="en-US" sz="1600" i="1" dirty="0" err="1"/>
              <a:t>api_dir</a:t>
            </a:r>
            <a:r>
              <a:rPr lang="en-US" sz="1600" i="1" dirty="0"/>
              <a:t>’</a:t>
            </a:r>
            <a:endParaRPr lang="en-US" sz="2000" b="1" i="1" dirty="0"/>
          </a:p>
          <a:p>
            <a:pPr marL="457200" lvl="0" indent="-457200">
              <a:buFont typeface="+mj-lt"/>
              <a:buAutoNum type="arabicPeriod"/>
            </a:pPr>
            <a:r>
              <a:rPr lang="en-US" sz="2000" b="1" dirty="0"/>
              <a:t>Add Limits to the capture load</a:t>
            </a:r>
          </a:p>
          <a:p>
            <a:pPr lvl="1"/>
            <a:r>
              <a:rPr lang="en-US" sz="1600" dirty="0"/>
              <a:t>In SQL*Plus (As system)</a:t>
            </a:r>
          </a:p>
          <a:p>
            <a:pPr marL="1031875" lvl="1" indent="-3175">
              <a:buNone/>
              <a:tabLst>
                <a:tab pos="457200" algn="l"/>
              </a:tabLst>
            </a:pPr>
            <a:r>
              <a:rPr lang="en-US" sz="1400" i="1" dirty="0"/>
              <a:t>begin</a:t>
            </a:r>
          </a:p>
          <a:p>
            <a:pPr marL="1485900" lvl="2">
              <a:buNone/>
              <a:tabLst>
                <a:tab pos="457200" algn="l"/>
              </a:tabLst>
            </a:pPr>
            <a:r>
              <a:rPr lang="en-US" sz="1400" i="1" dirty="0" err="1"/>
              <a:t>dbms_workload_capture.ADD_FILTER</a:t>
            </a:r>
            <a:r>
              <a:rPr lang="en-US" sz="1400" i="1" dirty="0"/>
              <a:t>(</a:t>
            </a:r>
            <a:r>
              <a:rPr lang="en-US" sz="1400" i="1" dirty="0" err="1"/>
              <a:t>fname</a:t>
            </a:r>
            <a:r>
              <a:rPr lang="en-US" sz="1400" i="1" dirty="0"/>
              <a:t>=&gt; 'NO_SYS' ,  FATTRIBUTE=&gt; 'USER', FVALUE=&gt; 'SYS');</a:t>
            </a:r>
          </a:p>
          <a:p>
            <a:pPr marL="1485900" lvl="1" indent="-228600">
              <a:buNone/>
              <a:tabLst>
                <a:tab pos="457200" algn="l"/>
              </a:tabLst>
            </a:pPr>
            <a:r>
              <a:rPr lang="en-US" sz="1400" i="1" dirty="0" err="1"/>
              <a:t>dbms_workload_capture.ADD_FILTER</a:t>
            </a:r>
            <a:r>
              <a:rPr lang="en-US" sz="1400" i="1" dirty="0"/>
              <a:t>(</a:t>
            </a:r>
            <a:r>
              <a:rPr lang="en-US" sz="1400" i="1" dirty="0" err="1"/>
              <a:t>fname</a:t>
            </a:r>
            <a:r>
              <a:rPr lang="en-US" sz="1400" i="1" dirty="0"/>
              <a:t>=&gt; 'NO_SYSTEM' , FATTRIBUTE=&gt; 'USER' , FVALUE=&gt; 	'SYSTEM');</a:t>
            </a:r>
          </a:p>
          <a:p>
            <a:pPr marL="1485900" lvl="1" indent="-228600">
              <a:buNone/>
              <a:tabLst>
                <a:tab pos="457200" algn="l"/>
              </a:tabLst>
            </a:pPr>
            <a:r>
              <a:rPr lang="en-US" sz="1400" i="1" dirty="0"/>
              <a:t> </a:t>
            </a:r>
            <a:r>
              <a:rPr lang="en-US" sz="1400" i="1" dirty="0" err="1"/>
              <a:t>dbms_workload_capture.ADD_FILTER</a:t>
            </a:r>
            <a:r>
              <a:rPr lang="en-US" sz="1400" i="1" dirty="0"/>
              <a:t>(</a:t>
            </a:r>
            <a:r>
              <a:rPr lang="en-US" sz="1400" i="1" dirty="0" err="1"/>
              <a:t>fname</a:t>
            </a:r>
            <a:r>
              <a:rPr lang="en-US" sz="1400" i="1" dirty="0"/>
              <a:t>=&gt; 'NO_SYSMAN' , FATTRIBUTE=&gt; 'USER' , FVALUE=&gt; 'SYSMAN‘</a:t>
            </a:r>
          </a:p>
          <a:p>
            <a:pPr marL="1485900" lvl="1" indent="-228600">
              <a:buNone/>
              <a:tabLst>
                <a:tab pos="457200" algn="l"/>
              </a:tabLst>
            </a:pPr>
            <a:r>
              <a:rPr lang="en-US" sz="1400" i="1" dirty="0" err="1"/>
              <a:t>dbms_workload_capture.ADD_FILTER</a:t>
            </a:r>
            <a:r>
              <a:rPr lang="en-US" sz="1400" i="1" dirty="0"/>
              <a:t>(</a:t>
            </a:r>
            <a:r>
              <a:rPr lang="en-US" sz="1400" i="1" dirty="0" err="1"/>
              <a:t>fname</a:t>
            </a:r>
            <a:r>
              <a:rPr lang="en-US" sz="1400" i="1" dirty="0"/>
              <a:t>=&gt; 'NO_SCOTT' , FATTRIBUTE=&gt; 'USER' , FVALUE=&gt; ‘SCOTT');</a:t>
            </a:r>
          </a:p>
          <a:p>
            <a:pPr marL="1031875" indent="-3175">
              <a:buNone/>
              <a:tabLst>
                <a:tab pos="457200" algn="l"/>
              </a:tabLst>
            </a:pPr>
            <a:r>
              <a:rPr lang="en-US" sz="1400" i="1" dirty="0"/>
              <a:t>	   end;</a:t>
            </a:r>
            <a:endParaRPr lang="en-US" sz="1400" b="1" dirty="0"/>
          </a:p>
          <a:p>
            <a:pPr marL="457200" lvl="0" indent="-457200">
              <a:buFont typeface="+mj-lt"/>
              <a:buAutoNum type="arabicPeriod"/>
            </a:pPr>
            <a:r>
              <a:rPr lang="en-US" sz="2000" b="1" dirty="0"/>
              <a:t>Shutdown and startup restrict the Prod DB (Not mandatory) </a:t>
            </a:r>
            <a:endParaRPr lang="en-US" sz="2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Workload Capture Steps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 startAt="4"/>
            </a:pPr>
            <a:r>
              <a:rPr lang="en-US" sz="2000" b="1" dirty="0"/>
              <a:t>Start the Capture </a:t>
            </a:r>
          </a:p>
          <a:p>
            <a:pPr lvl="1">
              <a:buNone/>
            </a:pPr>
            <a:r>
              <a:rPr lang="en-US" sz="1100" dirty="0"/>
              <a:t>	</a:t>
            </a:r>
            <a:r>
              <a:rPr lang="en-US" sz="1400" i="1" dirty="0"/>
              <a:t>begin</a:t>
            </a:r>
          </a:p>
          <a:p>
            <a:pPr marL="1143000" lvl="1" indent="-228600">
              <a:buNone/>
            </a:pPr>
            <a:r>
              <a:rPr lang="en-US" sz="1400" i="1" dirty="0" err="1"/>
              <a:t>dbms_workload_capture.start_capture</a:t>
            </a:r>
            <a:r>
              <a:rPr lang="en-US" sz="1400" i="1" dirty="0"/>
              <a:t>(name=&gt; 'CAPTURE-TSTDB01-20080306101900' , dir=&gt;'API_DIR', AUTO_UNRESTRICT=&gt; TRUE , DURATION=&gt; NULL);</a:t>
            </a:r>
          </a:p>
          <a:p>
            <a:pPr marL="800100" lvl="1" indent="-342900">
              <a:buNone/>
            </a:pPr>
            <a:r>
              <a:rPr lang="en-US" sz="1400" i="1" dirty="0"/>
              <a:t>	end;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000" b="1" dirty="0"/>
              <a:t>Run load on the system 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en-US" sz="2000" b="1" dirty="0"/>
              <a:t>Finish the Capture </a:t>
            </a:r>
          </a:p>
          <a:p>
            <a:pPr lvl="1">
              <a:buNone/>
            </a:pPr>
            <a:r>
              <a:rPr lang="en-US" sz="1400" dirty="0"/>
              <a:t>	</a:t>
            </a:r>
            <a:r>
              <a:rPr lang="en-US" sz="1400" i="1" dirty="0"/>
              <a:t>begin</a:t>
            </a:r>
          </a:p>
          <a:p>
            <a:pPr lvl="1">
              <a:buNone/>
            </a:pPr>
            <a:r>
              <a:rPr lang="en-US" sz="1400" i="1" dirty="0"/>
              <a:t>	 	</a:t>
            </a:r>
            <a:r>
              <a:rPr lang="en-US" sz="1400" i="1" dirty="0" err="1"/>
              <a:t>dbms_workload_capture.finish_capture</a:t>
            </a:r>
            <a:r>
              <a:rPr lang="en-US" sz="1400" i="1" dirty="0"/>
              <a:t>();</a:t>
            </a:r>
          </a:p>
          <a:p>
            <a:pPr lvl="1">
              <a:buNone/>
            </a:pPr>
            <a:r>
              <a:rPr lang="en-US" sz="1400" i="1" dirty="0"/>
              <a:t>	end;</a:t>
            </a:r>
            <a:endParaRPr lang="en-US" sz="1400" b="1" dirty="0"/>
          </a:p>
          <a:p>
            <a:pPr marL="457200" lvl="0" indent="-457200">
              <a:buFont typeface="+mj-lt"/>
              <a:buAutoNum type="arabicPeriod" startAt="4"/>
            </a:pPr>
            <a:r>
              <a:rPr lang="en-US" sz="2000" b="1" dirty="0"/>
              <a:t>Identify the ID of the capture</a:t>
            </a:r>
          </a:p>
          <a:p>
            <a:pPr lvl="2">
              <a:buNone/>
            </a:pPr>
            <a:r>
              <a:rPr lang="en-US" sz="1400" i="1" dirty="0"/>
              <a:t>select</a:t>
            </a:r>
            <a:r>
              <a:rPr lang="en-US" sz="1400" b="1" i="1" dirty="0"/>
              <a:t>  </a:t>
            </a:r>
            <a:r>
              <a:rPr lang="en-US" sz="1400" i="1" dirty="0"/>
              <a:t>id , name , directory, </a:t>
            </a:r>
            <a:r>
              <a:rPr lang="en-US" sz="1400" i="1" dirty="0" err="1"/>
              <a:t>start_time</a:t>
            </a:r>
            <a:r>
              <a:rPr lang="en-US" sz="1400" i="1" dirty="0"/>
              <a:t> , </a:t>
            </a:r>
            <a:r>
              <a:rPr lang="en-US" sz="1400" i="1" dirty="0" err="1"/>
              <a:t>end_time</a:t>
            </a:r>
            <a:r>
              <a:rPr lang="en-US" sz="1400" i="1" dirty="0"/>
              <a:t> , status , </a:t>
            </a:r>
            <a:r>
              <a:rPr lang="en-US" sz="1400" i="1" dirty="0" err="1"/>
              <a:t>duration_secs</a:t>
            </a:r>
            <a:r>
              <a:rPr lang="en-US" sz="1400" i="1" dirty="0"/>
              <a:t>, </a:t>
            </a:r>
            <a:r>
              <a:rPr lang="en-US" sz="1400" i="1" dirty="0" err="1"/>
              <a:t>dir_path</a:t>
            </a:r>
            <a:r>
              <a:rPr lang="en-US" sz="1400" i="1" dirty="0"/>
              <a:t> from </a:t>
            </a:r>
            <a:r>
              <a:rPr lang="en-US" sz="1400" i="1" dirty="0" err="1"/>
              <a:t>dba_workload_captures</a:t>
            </a:r>
            <a:r>
              <a:rPr lang="en-US" sz="1400" i="1" dirty="0"/>
              <a:t> where </a:t>
            </a:r>
            <a:r>
              <a:rPr lang="en-US" sz="1400" i="1" dirty="0" err="1"/>
              <a:t>rownum</a:t>
            </a:r>
            <a:r>
              <a:rPr lang="en-US" sz="1400" i="1" dirty="0"/>
              <a:t> &lt; 2 order by id </a:t>
            </a:r>
            <a:r>
              <a:rPr lang="en-US" sz="1400" i="1" dirty="0" err="1"/>
              <a:t>desc</a:t>
            </a:r>
            <a:r>
              <a:rPr lang="en-US" sz="1400" i="1" dirty="0"/>
              <a:t> ;</a:t>
            </a:r>
          </a:p>
          <a:p>
            <a:endParaRPr lang="en-US" sz="2000" b="1" dirty="0"/>
          </a:p>
          <a:p>
            <a:endParaRPr lang="en-US" sz="2000" dirty="0"/>
          </a:p>
          <a:p>
            <a:pPr lvl="0"/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Workload Capture Steps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 startAt="8"/>
            </a:pPr>
            <a:r>
              <a:rPr lang="en-US" sz="2000" b="1" dirty="0"/>
              <a:t>Export the AWR Report – Make sure not to Flashback </a:t>
            </a:r>
          </a:p>
          <a:p>
            <a:pPr marL="1031875" lvl="2">
              <a:buNone/>
            </a:pPr>
            <a:r>
              <a:rPr lang="en-US" sz="1400" i="1" dirty="0"/>
              <a:t>begin</a:t>
            </a:r>
          </a:p>
          <a:p>
            <a:pPr marL="1143000" lvl="3" indent="-114300">
              <a:buNone/>
            </a:pPr>
            <a:r>
              <a:rPr lang="en-US" sz="1400" i="1" dirty="0"/>
              <a:t>DBMS_WORKLOAD_CAPTURE.EXPORT_AWR(</a:t>
            </a:r>
            <a:r>
              <a:rPr lang="en-US" sz="1400" i="1" dirty="0" err="1"/>
              <a:t>capture_id</a:t>
            </a:r>
            <a:r>
              <a:rPr lang="en-US" sz="1400" i="1" dirty="0"/>
              <a:t> =&gt; &lt;cap ID from previous step&gt;);</a:t>
            </a:r>
          </a:p>
          <a:p>
            <a:pPr marL="1089025" lvl="3">
              <a:buNone/>
            </a:pPr>
            <a:r>
              <a:rPr lang="en-US" sz="1400" i="1" dirty="0"/>
              <a:t>end</a:t>
            </a:r>
            <a:r>
              <a:rPr lang="en-US" sz="1400" b="1" i="1" dirty="0"/>
              <a:t>;</a:t>
            </a:r>
          </a:p>
          <a:p>
            <a:pPr>
              <a:buFont typeface="+mj-lt"/>
              <a:buAutoNum type="arabicPeriod" startAt="8"/>
            </a:pPr>
            <a:endParaRPr lang="en-US" sz="1200" dirty="0"/>
          </a:p>
          <a:p>
            <a:pPr marL="457200" lvl="0" indent="-457200">
              <a:buFont typeface="+mj-lt"/>
              <a:buAutoNum type="arabicPeriod" startAt="8"/>
            </a:pPr>
            <a:r>
              <a:rPr lang="en-US" sz="2000" b="1" dirty="0"/>
              <a:t>Copy the Captures files to the test machine</a:t>
            </a:r>
          </a:p>
          <a:p>
            <a:pPr lvl="1">
              <a:buNone/>
            </a:pPr>
            <a:r>
              <a:rPr lang="en-US" sz="1400" b="1" i="1" dirty="0"/>
              <a:t>		</a:t>
            </a:r>
            <a:r>
              <a:rPr lang="en-US" sz="1400" b="1" i="1" dirty="0" err="1"/>
              <a:t>scp</a:t>
            </a:r>
            <a:r>
              <a:rPr lang="en-US" sz="1400" b="1" i="1" dirty="0"/>
              <a:t> * oracle@192.168.1.61:/home/oracle/</a:t>
            </a:r>
            <a:r>
              <a:rPr lang="en-US" sz="1400" b="1" i="1" dirty="0" err="1"/>
              <a:t>api_dir</a:t>
            </a:r>
            <a:endParaRPr lang="en-US" sz="1400" i="1" dirty="0"/>
          </a:p>
          <a:p>
            <a:pPr lvl="0"/>
            <a:endParaRPr lang="en-US" sz="2000" dirty="0"/>
          </a:p>
          <a:p>
            <a:pPr>
              <a:buNone/>
            </a:pPr>
            <a:r>
              <a:rPr lang="en-US" sz="2000" b="1" dirty="0"/>
              <a:t> </a:t>
            </a:r>
          </a:p>
          <a:p>
            <a:pPr lvl="0"/>
            <a:endParaRPr lang="en-US" sz="2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r06_Captu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9761" y="1107539"/>
            <a:ext cx="8324602" cy="46390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11864" y="311150"/>
            <a:ext cx="8226425" cy="71596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Workload Capture Steps Cont.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1150"/>
            <a:ext cx="8226425" cy="715962"/>
          </a:xfrm>
        </p:spPr>
        <p:txBody>
          <a:bodyPr/>
          <a:lstStyle/>
          <a:p>
            <a:r>
              <a:rPr lang="en-US" dirty="0"/>
              <a:t>Capture Options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Workload can be filtered to customize what is captured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Filter Types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Inclusion Filters: specifies which sessions should be captured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Exclusion Filters: specifies which sessions should NOT be captured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Filter Attributes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Workload capture can be filtered using any of the following session attributes</a:t>
            </a:r>
          </a:p>
          <a:p>
            <a:pPr lvl="3">
              <a:lnSpc>
                <a:spcPct val="90000"/>
              </a:lnSpc>
            </a:pPr>
            <a:r>
              <a:rPr lang="en-US" sz="1400" dirty="0"/>
              <a:t>User</a:t>
            </a:r>
          </a:p>
          <a:p>
            <a:pPr lvl="3">
              <a:lnSpc>
                <a:spcPct val="90000"/>
              </a:lnSpc>
            </a:pPr>
            <a:r>
              <a:rPr lang="en-US" sz="1400" dirty="0"/>
              <a:t>Program</a:t>
            </a:r>
          </a:p>
          <a:p>
            <a:pPr lvl="3">
              <a:lnSpc>
                <a:spcPct val="90000"/>
              </a:lnSpc>
            </a:pPr>
            <a:r>
              <a:rPr lang="en-US" sz="1400" dirty="0"/>
              <a:t>Module</a:t>
            </a:r>
          </a:p>
          <a:p>
            <a:pPr lvl="3">
              <a:lnSpc>
                <a:spcPct val="90000"/>
              </a:lnSpc>
            </a:pPr>
            <a:r>
              <a:rPr lang="en-US" sz="1400" smtClean="0"/>
              <a:t>Service</a:t>
            </a:r>
            <a:endParaRPr lang="en-US" sz="1400" dirty="0"/>
          </a:p>
          <a:p>
            <a:pPr lvl="3">
              <a:lnSpc>
                <a:spcPct val="90000"/>
              </a:lnSpc>
            </a:pPr>
            <a:r>
              <a:rPr lang="en-US" sz="1400" dirty="0"/>
              <a:t>Session ID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Workload capture can be run on-demand or scheduled to run at later time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1150"/>
            <a:ext cx="8226425" cy="715962"/>
          </a:xfrm>
        </p:spPr>
        <p:txBody>
          <a:bodyPr/>
          <a:lstStyle/>
          <a:p>
            <a:r>
              <a:rPr lang="en-US" dirty="0"/>
              <a:t>Workload Pre-Processing</a:t>
            </a:r>
          </a:p>
        </p:txBody>
      </p:sp>
      <p:sp>
        <p:nvSpPr>
          <p:cNvPr id="6" name="Rectangle 1115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Set up test system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Logically similar data as production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Use RMAN to physically restore production DB from backup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Use Snapshot standby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Use imp/exp, Data Pump, etc.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Keep in mind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Processing transforms captured data into replay files and generates necessary metadata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be done on same version of database as replay system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Recommended practice: process on test system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Once processed, workload can be replayed many times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For RAC, if using local file system, copy all capture files to single location for replay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2CAC71A-A7EF-42F5-9DD7-94472E85D0D3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14338" y="311150"/>
            <a:ext cx="82296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dirty="0">
                <a:solidFill>
                  <a:srgbClr val="0099FF"/>
                </a:solidFill>
                <a:cs typeface="Arial Unicode MS" charset="0"/>
              </a:rPr>
              <a:t>Agenda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1244600"/>
            <a:ext cx="8229600" cy="4527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Testing Intro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The need for database testing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Database Replay 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Workload Capture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Workload Pre Processing 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Replay Workload 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Analysis &amp; Reporting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SQL Performance Analyzer 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solidFill>
                  <a:srgbClr val="000000"/>
                </a:solidFill>
                <a:cs typeface="Arial Unicode MS" charset="0"/>
              </a:rPr>
              <a:t>Q&amp;A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1150"/>
            <a:ext cx="8226425" cy="715962"/>
          </a:xfrm>
        </p:spPr>
        <p:txBody>
          <a:bodyPr/>
          <a:lstStyle/>
          <a:p>
            <a:r>
              <a:rPr lang="en-US" dirty="0"/>
              <a:t>Workload Pre-Processing Steps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Process capture data on test database – Needs to be executed only once </a:t>
            </a:r>
          </a:p>
          <a:p>
            <a:pPr lvl="2">
              <a:buNone/>
            </a:pPr>
            <a:r>
              <a:rPr lang="en-US" sz="1600" i="1" dirty="0"/>
              <a:t> begin</a:t>
            </a:r>
          </a:p>
          <a:p>
            <a:pPr lvl="2">
              <a:buNone/>
            </a:pPr>
            <a:r>
              <a:rPr lang="en-US" sz="1600" i="1" dirty="0"/>
              <a:t>	 </a:t>
            </a:r>
            <a:r>
              <a:rPr lang="en-US" sz="1600" i="1" dirty="0" err="1"/>
              <a:t>dbms_workload_replay.process_capture</a:t>
            </a:r>
            <a:r>
              <a:rPr lang="en-US" sz="1600" i="1" dirty="0"/>
              <a:t>(</a:t>
            </a:r>
            <a:r>
              <a:rPr lang="en-US" sz="1600" i="1" dirty="0" err="1"/>
              <a:t>capture_dir</a:t>
            </a:r>
            <a:r>
              <a:rPr lang="en-US" sz="1600" i="1" dirty="0"/>
              <a:t>=&gt;'API_DIR');</a:t>
            </a:r>
          </a:p>
          <a:p>
            <a:pPr lvl="2">
              <a:buNone/>
            </a:pPr>
            <a:r>
              <a:rPr lang="en-US" sz="1600" i="1" dirty="0"/>
              <a:t>end;</a:t>
            </a:r>
          </a:p>
          <a:p>
            <a:pPr lvl="0">
              <a:buNone/>
            </a:pP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 txBox="1">
            <a:spLocks noChangeArrowheads="1"/>
          </p:cNvSpPr>
          <p:nvPr/>
        </p:nvSpPr>
        <p:spPr>
          <a:xfrm>
            <a:off x="889000" y="304800"/>
            <a:ext cx="7581900" cy="9413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Replay Workload</a:t>
            </a:r>
          </a:p>
        </p:txBody>
      </p:sp>
      <p:sp>
        <p:nvSpPr>
          <p:cNvPr id="5" name="Rectangle 1036"/>
          <p:cNvSpPr>
            <a:spLocks noChangeArrowheads="1"/>
          </p:cNvSpPr>
          <p:nvPr/>
        </p:nvSpPr>
        <p:spPr bwMode="auto">
          <a:xfrm>
            <a:off x="7315200" y="3114675"/>
            <a:ext cx="1392238" cy="2262188"/>
          </a:xfrm>
          <a:prstGeom prst="rect">
            <a:avLst/>
          </a:prstGeom>
          <a:solidFill>
            <a:srgbClr val="FF876B"/>
          </a:solidFill>
          <a:ln w="381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6" name="AutoShape 1041"/>
          <p:cNvSpPr>
            <a:spLocks noChangeArrowheads="1"/>
          </p:cNvSpPr>
          <p:nvPr/>
        </p:nvSpPr>
        <p:spPr bwMode="auto">
          <a:xfrm>
            <a:off x="7518400" y="3232150"/>
            <a:ext cx="1101725" cy="34448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>
                <a:solidFill>
                  <a:schemeClr val="bg1"/>
                </a:solidFill>
              </a:rPr>
              <a:t>File 1</a:t>
            </a:r>
          </a:p>
        </p:txBody>
      </p:sp>
      <p:sp>
        <p:nvSpPr>
          <p:cNvPr id="7" name="AutoShape 1042"/>
          <p:cNvSpPr>
            <a:spLocks noChangeArrowheads="1"/>
          </p:cNvSpPr>
          <p:nvPr/>
        </p:nvSpPr>
        <p:spPr bwMode="auto">
          <a:xfrm>
            <a:off x="7521575" y="3741738"/>
            <a:ext cx="1104900" cy="34448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>
                <a:solidFill>
                  <a:schemeClr val="bg1"/>
                </a:solidFill>
              </a:rPr>
              <a:t>File 2</a:t>
            </a:r>
          </a:p>
        </p:txBody>
      </p:sp>
      <p:sp>
        <p:nvSpPr>
          <p:cNvPr id="8" name="AutoShape 1043"/>
          <p:cNvSpPr>
            <a:spLocks noChangeArrowheads="1"/>
          </p:cNvSpPr>
          <p:nvPr/>
        </p:nvSpPr>
        <p:spPr bwMode="auto">
          <a:xfrm>
            <a:off x="7521575" y="4565650"/>
            <a:ext cx="1104900" cy="34448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>
                <a:solidFill>
                  <a:schemeClr val="bg1"/>
                </a:solidFill>
              </a:rPr>
              <a:t>File n</a:t>
            </a:r>
          </a:p>
        </p:txBody>
      </p:sp>
      <p:sp>
        <p:nvSpPr>
          <p:cNvPr id="9" name="Text Box 1044"/>
          <p:cNvSpPr txBox="1">
            <a:spLocks noChangeArrowheads="1"/>
          </p:cNvSpPr>
          <p:nvPr/>
        </p:nvSpPr>
        <p:spPr bwMode="auto">
          <a:xfrm>
            <a:off x="7845425" y="4103688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b="1"/>
              <a:t>…</a:t>
            </a:r>
          </a:p>
        </p:txBody>
      </p:sp>
      <p:sp>
        <p:nvSpPr>
          <p:cNvPr id="11" name="Text Box 1073"/>
          <p:cNvSpPr txBox="1">
            <a:spLocks noChangeArrowheads="1"/>
          </p:cNvSpPr>
          <p:nvPr/>
        </p:nvSpPr>
        <p:spPr bwMode="auto">
          <a:xfrm>
            <a:off x="7600950" y="5035550"/>
            <a:ext cx="1217613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600" b="1">
                <a:solidFill>
                  <a:srgbClr val="620000"/>
                </a:solidFill>
              </a:rPr>
              <a:t>Metadata</a:t>
            </a:r>
          </a:p>
        </p:txBody>
      </p:sp>
      <p:pic>
        <p:nvPicPr>
          <p:cNvPr id="12" name="Picture 10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1088" y="5018088"/>
            <a:ext cx="315912" cy="330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3" name="Text Box 1076"/>
          <p:cNvSpPr txBox="1">
            <a:spLocks noChangeArrowheads="1"/>
          </p:cNvSpPr>
          <p:nvPr/>
        </p:nvSpPr>
        <p:spPr bwMode="auto">
          <a:xfrm>
            <a:off x="374650" y="1606550"/>
            <a:ext cx="3832225" cy="4719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marL="346075" indent="-346075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Replay Client is a special client program that consumes processed workload and sends requests to the replay system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Special </a:t>
            </a:r>
            <a:r>
              <a:rPr lang="en-US" sz="1600" dirty="0"/>
              <a:t> </a:t>
            </a:r>
            <a:r>
              <a:rPr lang="en-US" sz="1600" dirty="0">
                <a:solidFill>
                  <a:schemeClr val="tx1"/>
                </a:solidFill>
              </a:rPr>
              <a:t>multi-threaded OCI client that replays the capture files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Replay requests preserve timing, concurrency and dependencies seen on the capture system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Replay Client consists of one or more clients. For workloads with high concurrency, it may be necessary to start multiple clients to drive workload.</a:t>
            </a:r>
          </a:p>
          <a:p>
            <a:pPr marL="346075" indent="-346075">
              <a:spcBef>
                <a:spcPct val="50000"/>
              </a:spcBef>
              <a:spcAft>
                <a:spcPct val="50000"/>
              </a:spcAft>
              <a:buFont typeface="Arial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Once all replay clients are started, workload replay is then initiated by user</a:t>
            </a:r>
          </a:p>
        </p:txBody>
      </p:sp>
      <p:sp>
        <p:nvSpPr>
          <p:cNvPr id="14" name="Rectangle 1077"/>
          <p:cNvSpPr>
            <a:spLocks noChangeArrowheads="1"/>
          </p:cNvSpPr>
          <p:nvPr/>
        </p:nvSpPr>
        <p:spPr bwMode="auto">
          <a:xfrm>
            <a:off x="7351713" y="5391150"/>
            <a:ext cx="1522412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600" b="1" dirty="0">
                <a:solidFill>
                  <a:schemeClr val="tx1"/>
                </a:solidFill>
              </a:rPr>
              <a:t>Replay Files</a:t>
            </a:r>
          </a:p>
        </p:txBody>
      </p:sp>
      <p:sp>
        <p:nvSpPr>
          <p:cNvPr id="15" name="AutoShape 1084"/>
          <p:cNvSpPr>
            <a:spLocks noChangeArrowheads="1"/>
          </p:cNvSpPr>
          <p:nvPr/>
        </p:nvSpPr>
        <p:spPr bwMode="auto">
          <a:xfrm rot="16200000">
            <a:off x="7311231" y="2177257"/>
            <a:ext cx="815975" cy="779462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sp>
        <p:nvSpPr>
          <p:cNvPr id="16" name="Text Box 1095"/>
          <p:cNvSpPr txBox="1">
            <a:spLocks noChangeArrowheads="1"/>
          </p:cNvSpPr>
          <p:nvPr/>
        </p:nvSpPr>
        <p:spPr bwMode="auto">
          <a:xfrm>
            <a:off x="4794250" y="1733550"/>
            <a:ext cx="2090738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600" b="1"/>
              <a:t>Replay Driver</a:t>
            </a:r>
          </a:p>
        </p:txBody>
      </p:sp>
      <p:sp>
        <p:nvSpPr>
          <p:cNvPr id="17" name="Oval 1096"/>
          <p:cNvSpPr>
            <a:spLocks noChangeArrowheads="1"/>
          </p:cNvSpPr>
          <p:nvPr/>
        </p:nvSpPr>
        <p:spPr bwMode="auto">
          <a:xfrm>
            <a:off x="5821363" y="4826000"/>
            <a:ext cx="87312" cy="65088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8" name="AutoShape 1097"/>
          <p:cNvCxnSpPr>
            <a:cxnSpLocks noChangeShapeType="1"/>
            <a:endCxn id="17" idx="4"/>
          </p:cNvCxnSpPr>
          <p:nvPr/>
        </p:nvCxnSpPr>
        <p:spPr bwMode="auto">
          <a:xfrm rot="16200000">
            <a:off x="5411788" y="4622800"/>
            <a:ext cx="185737" cy="722313"/>
          </a:xfrm>
          <a:prstGeom prst="bentConnector3">
            <a:avLst>
              <a:gd name="adj1" fmla="val 495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19" name="AutoShape 1098"/>
          <p:cNvCxnSpPr>
            <a:cxnSpLocks noChangeShapeType="1"/>
            <a:endCxn id="17" idx="4"/>
          </p:cNvCxnSpPr>
          <p:nvPr/>
        </p:nvCxnSpPr>
        <p:spPr bwMode="auto">
          <a:xfrm rot="16200000">
            <a:off x="5742782" y="4953794"/>
            <a:ext cx="185737" cy="60325"/>
          </a:xfrm>
          <a:prstGeom prst="bentConnector3">
            <a:avLst>
              <a:gd name="adj1" fmla="val 495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0" name="AutoShape 1099"/>
          <p:cNvCxnSpPr>
            <a:cxnSpLocks noChangeShapeType="1"/>
            <a:endCxn id="17" idx="4"/>
          </p:cNvCxnSpPr>
          <p:nvPr/>
        </p:nvCxnSpPr>
        <p:spPr bwMode="auto">
          <a:xfrm rot="5400000" flipH="1">
            <a:off x="6113463" y="4643438"/>
            <a:ext cx="185737" cy="681037"/>
          </a:xfrm>
          <a:prstGeom prst="bentConnector3">
            <a:avLst>
              <a:gd name="adj1" fmla="val 495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21" name="Rectangle 1100"/>
          <p:cNvSpPr>
            <a:spLocks noChangeArrowheads="1"/>
          </p:cNvSpPr>
          <p:nvPr/>
        </p:nvSpPr>
        <p:spPr bwMode="auto">
          <a:xfrm>
            <a:off x="4799013" y="5045075"/>
            <a:ext cx="1371600" cy="496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2" name="Picture 1101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35525" y="5076825"/>
            <a:ext cx="615950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3" name="Picture 1102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95925" y="5076825"/>
            <a:ext cx="617538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4" name="Rectangle 1103"/>
          <p:cNvSpPr>
            <a:spLocks noChangeArrowheads="1"/>
          </p:cNvSpPr>
          <p:nvPr/>
        </p:nvSpPr>
        <p:spPr bwMode="auto">
          <a:xfrm>
            <a:off x="6159500" y="5046663"/>
            <a:ext cx="773113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5" name="Picture 1104" descr="C:\Documents and Settings\mtownsen.ST-USERS\Desktop\Clip Art\10G_bmp_icons\db\db_tan.bm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35700" y="5076825"/>
            <a:ext cx="620713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6" name="Picture 1105" descr="C:\Private\Oracle10g\Clip Art\gif\icon_node_blue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5588000" y="3770313"/>
            <a:ext cx="582613" cy="938212"/>
          </a:xfrm>
          <a:prstGeom prst="rect">
            <a:avLst/>
          </a:prstGeom>
          <a:noFill/>
        </p:spPr>
      </p:pic>
      <p:grpSp>
        <p:nvGrpSpPr>
          <p:cNvPr id="27" name="Group 1106"/>
          <p:cNvGrpSpPr>
            <a:grpSpLocks/>
          </p:cNvGrpSpPr>
          <p:nvPr/>
        </p:nvGrpSpPr>
        <p:grpSpPr bwMode="auto">
          <a:xfrm>
            <a:off x="4794250" y="2046288"/>
            <a:ext cx="1003300" cy="993775"/>
            <a:chOff x="96" y="480"/>
            <a:chExt cx="713" cy="720"/>
          </a:xfrm>
        </p:grpSpPr>
        <p:pic>
          <p:nvPicPr>
            <p:cNvPr id="28" name="Picture 1107" descr="http://www.w3.org/TR/SVG-access/termina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96" y="480"/>
              <a:ext cx="713" cy="720"/>
            </a:xfrm>
            <a:prstGeom prst="rect">
              <a:avLst/>
            </a:prstGeom>
            <a:noFill/>
          </p:spPr>
        </p:pic>
        <p:sp>
          <p:nvSpPr>
            <p:cNvPr id="29" name="Text Box 1108"/>
            <p:cNvSpPr txBox="1">
              <a:spLocks noChangeArrowheads="1"/>
            </p:cNvSpPr>
            <p:nvPr/>
          </p:nvSpPr>
          <p:spPr bwMode="auto">
            <a:xfrm>
              <a:off x="196" y="625"/>
              <a:ext cx="523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1000" b="1"/>
                <a:t>Replay Client</a:t>
              </a:r>
            </a:p>
          </p:txBody>
        </p:sp>
      </p:grpSp>
      <p:sp>
        <p:nvSpPr>
          <p:cNvPr id="30" name="Line 1109"/>
          <p:cNvSpPr>
            <a:spLocks noChangeShapeType="1"/>
          </p:cNvSpPr>
          <p:nvPr/>
        </p:nvSpPr>
        <p:spPr bwMode="auto">
          <a:xfrm flipV="1">
            <a:off x="5851525" y="4730750"/>
            <a:ext cx="1588" cy="16033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/>
          </a:p>
        </p:txBody>
      </p:sp>
      <p:grpSp>
        <p:nvGrpSpPr>
          <p:cNvPr id="31" name="Group 1110"/>
          <p:cNvGrpSpPr>
            <a:grpSpLocks/>
          </p:cNvGrpSpPr>
          <p:nvPr/>
        </p:nvGrpSpPr>
        <p:grpSpPr bwMode="auto">
          <a:xfrm>
            <a:off x="5903913" y="2055813"/>
            <a:ext cx="1003300" cy="993775"/>
            <a:chOff x="96" y="480"/>
            <a:chExt cx="713" cy="720"/>
          </a:xfrm>
        </p:grpSpPr>
        <p:pic>
          <p:nvPicPr>
            <p:cNvPr id="32" name="Picture 1111" descr="http://www.w3.org/TR/SVG-access/terminal.png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96" y="480"/>
              <a:ext cx="713" cy="720"/>
            </a:xfrm>
            <a:prstGeom prst="rect">
              <a:avLst/>
            </a:prstGeom>
            <a:noFill/>
          </p:spPr>
        </p:pic>
        <p:sp>
          <p:nvSpPr>
            <p:cNvPr id="33" name="Text Box 1112"/>
            <p:cNvSpPr txBox="1">
              <a:spLocks noChangeArrowheads="1"/>
            </p:cNvSpPr>
            <p:nvPr/>
          </p:nvSpPr>
          <p:spPr bwMode="auto">
            <a:xfrm>
              <a:off x="196" y="625"/>
              <a:ext cx="523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1000" b="1"/>
                <a:t>Replay Client</a:t>
              </a:r>
            </a:p>
          </p:txBody>
        </p:sp>
      </p:grpSp>
      <p:sp>
        <p:nvSpPr>
          <p:cNvPr id="34" name="Line 1114"/>
          <p:cNvSpPr>
            <a:spLocks noChangeShapeType="1"/>
          </p:cNvSpPr>
          <p:nvPr/>
        </p:nvSpPr>
        <p:spPr bwMode="auto">
          <a:xfrm>
            <a:off x="5851525" y="3411538"/>
            <a:ext cx="3175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Line 1116"/>
          <p:cNvSpPr>
            <a:spLocks noChangeShapeType="1"/>
          </p:cNvSpPr>
          <p:nvPr/>
        </p:nvSpPr>
        <p:spPr bwMode="auto">
          <a:xfrm>
            <a:off x="5272088" y="3411538"/>
            <a:ext cx="109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6" name="Line 1117"/>
          <p:cNvSpPr>
            <a:spLocks noChangeShapeType="1"/>
          </p:cNvSpPr>
          <p:nvPr/>
        </p:nvSpPr>
        <p:spPr bwMode="auto">
          <a:xfrm>
            <a:off x="5272088" y="3121025"/>
            <a:ext cx="0" cy="290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" name="Line 1118"/>
          <p:cNvSpPr>
            <a:spLocks noChangeShapeType="1"/>
          </p:cNvSpPr>
          <p:nvPr/>
        </p:nvSpPr>
        <p:spPr bwMode="auto">
          <a:xfrm>
            <a:off x="6367463" y="3116263"/>
            <a:ext cx="0" cy="290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89000" y="304800"/>
            <a:ext cx="75819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Replay Options</a:t>
            </a:r>
            <a:b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0" cap="none" spc="0" normalizeH="0" baseline="0" noProof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71499" y="1606550"/>
            <a:ext cx="8570913" cy="45513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Synchronized Replay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Workload is replayed in full synchronized mode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lang="en-US" kern="0" dirty="0">
                <a:solidFill>
                  <a:srgbClr val="000000"/>
                </a:solidFill>
                <a:latin typeface="+mn-lt"/>
                <a:cs typeface="+mn-cs"/>
              </a:rPr>
              <a:t>Identical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concurrency and timing as production workload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Transaction commit order is honored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Ensures minimal data divergence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Unsynchronized Replay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Workload can be replayed in unsynchronized mode 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Useful for load/stress testing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High data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+mn-lt"/>
                <a:cs typeface="+mn-cs"/>
              </a:rPr>
              <a:t>d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ivergence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Three (3) parameters provided to control degree of synchronization</a:t>
            </a:r>
          </a:p>
          <a:p>
            <a:pPr marL="1371600" marR="0" lvl="2" indent="-228600" algn="l" defTabSz="457200" rtl="0" eaLnBrk="0" fontAlgn="base" latinLnBrk="0" hangingPunct="0">
              <a:lnSpc>
                <a:spcPct val="87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Think time synchronization</a:t>
            </a:r>
          </a:p>
          <a:p>
            <a:pPr marL="1371600" marR="0" lvl="2" indent="-228600" algn="l" defTabSz="457200" rtl="0" eaLnBrk="0" fontAlgn="base" latinLnBrk="0" hangingPunct="0">
              <a:lnSpc>
                <a:spcPct val="87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Commit order synchronization</a:t>
            </a:r>
          </a:p>
          <a:p>
            <a:pPr marL="1371600" marR="0" lvl="2" indent="-228600" algn="l" defTabSz="457200" rtl="0" eaLnBrk="0" fontAlgn="base" latinLnBrk="0" hangingPunct="0">
              <a:lnSpc>
                <a:spcPct val="87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Connect (logon) time synchronization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89000" y="276225"/>
            <a:ext cx="75819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Replay Options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185863"/>
            <a:ext cx="8202613" cy="53562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Unsynchronized Replay Parameters</a:t>
            </a:r>
          </a:p>
          <a:p>
            <a:pPr marL="514350" indent="-342900" eaLnBrk="0" hangingPunct="0">
              <a:spcBef>
                <a:spcPts val="700"/>
              </a:spcBef>
              <a:buFont typeface="Arial" charset="0"/>
              <a:buChar char="–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Think time synchronization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Controls think time between database calls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Auto (Default): Adjusts think time so as to maintain captured request rate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Percentage </a:t>
            </a:r>
          </a:p>
          <a:p>
            <a:pPr marL="1257300" lvl="2" indent="-171450" eaLnBrk="0" hangingPunct="0">
              <a:spcBef>
                <a:spcPts val="5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0% No think time, highest possible request rate</a:t>
            </a:r>
          </a:p>
          <a:p>
            <a:pPr marL="1257300" lvl="2" indent="-171450" eaLnBrk="0" hangingPunct="0">
              <a:spcBef>
                <a:spcPts val="5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&lt;100% Higher request rate</a:t>
            </a:r>
          </a:p>
          <a:p>
            <a:pPr marL="1257300" lvl="2" indent="-171450" eaLnBrk="0" hangingPunct="0">
              <a:spcBef>
                <a:spcPts val="5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100% Exact think time</a:t>
            </a:r>
          </a:p>
          <a:p>
            <a:pPr marL="1257300" lvl="2" indent="-171450" eaLnBrk="0" hangingPunct="0">
              <a:spcBef>
                <a:spcPts val="500"/>
              </a:spcBef>
              <a:buFont typeface="Arial" charset="0"/>
              <a:buChar char="–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&gt;100% Lower request rate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514350" indent="-342900" eaLnBrk="0" hangingPunct="0">
              <a:spcBef>
                <a:spcPts val="700"/>
              </a:spcBef>
              <a:buFont typeface="Arial" charset="0"/>
              <a:buChar char="–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Commit order synchronization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Controls commit order between transactions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In asynchronous mode, commit order not honored – transactions are committed as soon as commit call is issued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</a:p>
          <a:p>
            <a:pPr marL="514350" indent="-342900" eaLnBrk="0" hangingPunct="0">
              <a:spcBef>
                <a:spcPts val="700"/>
              </a:spcBef>
              <a:buFont typeface="Arial" charset="0"/>
              <a:buChar char="–"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Connect (logon) time synchronization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Controls when sessions are created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0%: All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sessioSn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 are connected immediately</a:t>
            </a:r>
          </a:p>
          <a:p>
            <a:pPr marL="914400" lvl="1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100% (Default): Sessions connect at same time as in captured system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 txBox="1">
            <a:spLocks noChangeArrowheads="1"/>
          </p:cNvSpPr>
          <p:nvPr/>
        </p:nvSpPr>
        <p:spPr>
          <a:xfrm>
            <a:off x="889000" y="304800"/>
            <a:ext cx="7581900" cy="9413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Replay Options</a:t>
            </a:r>
          </a:p>
        </p:txBody>
      </p:sp>
      <p:sp>
        <p:nvSpPr>
          <p:cNvPr id="3" name="Rectangle 1029"/>
          <p:cNvSpPr txBox="1">
            <a:spLocks noChangeArrowheads="1"/>
          </p:cNvSpPr>
          <p:nvPr/>
        </p:nvSpPr>
        <p:spPr>
          <a:xfrm>
            <a:off x="698500" y="1606550"/>
            <a:ext cx="7537450" cy="4343400"/>
          </a:xfrm>
          <a:prstGeom prst="rect">
            <a:avLst/>
          </a:prstGeom>
        </p:spPr>
        <p:txBody>
          <a:bodyPr/>
          <a:lstStyle/>
          <a:p>
            <a:pPr marL="339725" marR="0" lvl="0" indent="-339725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 of Replay Clients</a:t>
            </a:r>
          </a:p>
          <a:p>
            <a:pPr marL="739775" marR="0" lvl="1" indent="-282575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Configurable by user</a:t>
            </a:r>
          </a:p>
          <a:p>
            <a:pPr marL="739775" marR="0" lvl="1" indent="-282575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Client Calibration Advisor recommends number of replay clients needed for specific workload</a:t>
            </a:r>
          </a:p>
          <a:p>
            <a:pPr marL="739775" marR="0" lvl="1" indent="-282575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Replay clients are multithreaded clients that can drive multiple workload sessions each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Replay Workload Steps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="1" dirty="0"/>
              <a:t>Initialize capture data on test database</a:t>
            </a:r>
          </a:p>
          <a:p>
            <a:pPr lvl="1">
              <a:buNone/>
            </a:pPr>
            <a:r>
              <a:rPr lang="en-US" sz="1400" i="1" dirty="0"/>
              <a:t>begin</a:t>
            </a:r>
          </a:p>
          <a:p>
            <a:pPr lvl="1">
              <a:buNone/>
            </a:pPr>
            <a:r>
              <a:rPr lang="en-US" sz="1400" i="1" dirty="0"/>
              <a:t>	</a:t>
            </a:r>
            <a:r>
              <a:rPr lang="en-US" sz="1400" i="1" dirty="0" err="1"/>
              <a:t>dbms_workload_replay.initialize_replay</a:t>
            </a:r>
            <a:r>
              <a:rPr lang="en-US" sz="1400" i="1" dirty="0"/>
              <a:t>(</a:t>
            </a:r>
            <a:r>
              <a:rPr lang="en-US" sz="1400" i="1" dirty="0" err="1"/>
              <a:t>replay_name</a:t>
            </a:r>
            <a:r>
              <a:rPr lang="en-US" sz="1400" i="1" dirty="0"/>
              <a:t>=&gt; LONGTEST ' , </a:t>
            </a:r>
            <a:r>
              <a:rPr lang="en-US" sz="1400" i="1" dirty="0" err="1"/>
              <a:t>replay_dir</a:t>
            </a:r>
            <a:r>
              <a:rPr lang="en-US" sz="1400" i="1" dirty="0"/>
              <a:t>=&gt;'API_DIR');</a:t>
            </a:r>
          </a:p>
          <a:p>
            <a:pPr lvl="1">
              <a:buNone/>
            </a:pPr>
            <a:r>
              <a:rPr lang="en-US" sz="1400" i="1" dirty="0"/>
              <a:t>end;</a:t>
            </a:r>
          </a:p>
          <a:p>
            <a:r>
              <a:rPr lang="en-US" sz="2000" b="1" dirty="0"/>
              <a:t>Prepare capture data on test database</a:t>
            </a:r>
            <a:endParaRPr lang="en-US" sz="2000" dirty="0"/>
          </a:p>
          <a:p>
            <a:pPr lvl="1">
              <a:buNone/>
            </a:pPr>
            <a:r>
              <a:rPr lang="en-US" sz="1400" dirty="0"/>
              <a:t>	</a:t>
            </a:r>
            <a:r>
              <a:rPr lang="en-US" sz="1400" i="1" dirty="0"/>
              <a:t>begin</a:t>
            </a:r>
          </a:p>
          <a:p>
            <a:pPr lvl="1">
              <a:buNone/>
            </a:pPr>
            <a:r>
              <a:rPr lang="en-US" sz="1400" i="1" dirty="0"/>
              <a:t>	 	</a:t>
            </a:r>
            <a:r>
              <a:rPr lang="en-US" sz="1400" i="1" dirty="0" err="1"/>
              <a:t>dbms_workload_replay.prepare_replay</a:t>
            </a:r>
            <a:r>
              <a:rPr lang="en-US" sz="1400" i="1" dirty="0"/>
              <a:t>;</a:t>
            </a:r>
          </a:p>
          <a:p>
            <a:pPr lvl="1">
              <a:buNone/>
            </a:pPr>
            <a:r>
              <a:rPr lang="en-US" sz="1400" i="1" dirty="0"/>
              <a:t>	end;</a:t>
            </a:r>
          </a:p>
          <a:p>
            <a:pPr lvl="0"/>
            <a:r>
              <a:rPr lang="en-US" sz="2000" b="1" dirty="0"/>
              <a:t>On the workload generation host(s), start the Workload Replay Clients.</a:t>
            </a:r>
          </a:p>
          <a:p>
            <a:pPr lvl="1">
              <a:buNone/>
            </a:pPr>
            <a:r>
              <a:rPr lang="en-US" sz="1400" i="1" dirty="0" err="1"/>
              <a:t>wrc</a:t>
            </a:r>
            <a:r>
              <a:rPr lang="en-US" sz="1400" i="1" dirty="0"/>
              <a:t> system/&lt;password&gt;@TSTDB02 </a:t>
            </a:r>
            <a:r>
              <a:rPr lang="en-US" sz="1400" i="1" dirty="0" err="1"/>
              <a:t>replaydir</a:t>
            </a:r>
            <a:r>
              <a:rPr lang="en-US" sz="1400" i="1" dirty="0"/>
              <a:t>=/home/oracle/</a:t>
            </a:r>
            <a:r>
              <a:rPr lang="en-US" sz="1400" i="1" dirty="0" err="1"/>
              <a:t>api_dir</a:t>
            </a:r>
            <a:r>
              <a:rPr lang="en-US" sz="1400" i="1" dirty="0"/>
              <a:t> </a:t>
            </a:r>
          </a:p>
          <a:p>
            <a:pPr lvl="0"/>
            <a:r>
              <a:rPr lang="en-US" sz="2000" b="1" dirty="0"/>
              <a:t>Start the reply process</a:t>
            </a:r>
          </a:p>
          <a:p>
            <a:pPr lvl="1">
              <a:buNone/>
            </a:pPr>
            <a:r>
              <a:rPr lang="en-US" sz="1400" dirty="0"/>
              <a:t>	</a:t>
            </a:r>
            <a:r>
              <a:rPr lang="en-US" sz="1400" i="1" dirty="0"/>
              <a:t>begin</a:t>
            </a:r>
          </a:p>
          <a:p>
            <a:pPr lvl="1">
              <a:buNone/>
            </a:pPr>
            <a:r>
              <a:rPr lang="en-US" sz="1400" i="1" dirty="0"/>
              <a:t>	 	</a:t>
            </a:r>
            <a:r>
              <a:rPr lang="en-US" sz="1400" i="1" dirty="0" err="1"/>
              <a:t>dbms_workload_replay.start_replay</a:t>
            </a:r>
            <a:r>
              <a:rPr lang="en-US" sz="1400" i="1" dirty="0"/>
              <a:t>;</a:t>
            </a:r>
          </a:p>
          <a:p>
            <a:pPr lvl="1">
              <a:buNone/>
            </a:pPr>
            <a:r>
              <a:rPr lang="en-US" sz="1400" i="1" dirty="0"/>
              <a:t>	end;</a:t>
            </a:r>
          </a:p>
          <a:p>
            <a:pPr lvl="0"/>
            <a:endParaRPr lang="en-US" sz="2000" b="1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Replay Workload Steps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Check Replay progress...</a:t>
            </a:r>
          </a:p>
          <a:p>
            <a:pPr lvl="1">
              <a:buNone/>
            </a:pPr>
            <a:r>
              <a:rPr lang="en-US" sz="800" b="1" dirty="0"/>
              <a:t> </a:t>
            </a:r>
            <a:r>
              <a:rPr lang="en-US" sz="1600" b="1" dirty="0"/>
              <a:t>	Workload Replay Client: Release 11.1.0.6.0 - Production on Thu Mar 6 11:05:29 2008</a:t>
            </a:r>
            <a:endParaRPr lang="en-US" sz="1600" dirty="0"/>
          </a:p>
          <a:p>
            <a:pPr lvl="1">
              <a:buNone/>
            </a:pPr>
            <a:r>
              <a:rPr lang="en-US" sz="1600" b="1" dirty="0"/>
              <a:t>	Copyright (c) 1982, 2007, Oracle.  All rights reserved.</a:t>
            </a:r>
            <a:endParaRPr lang="en-US" sz="1600" dirty="0"/>
          </a:p>
          <a:p>
            <a:pPr lvl="1">
              <a:buNone/>
            </a:pPr>
            <a:r>
              <a:rPr lang="en-US" sz="1600" b="1" dirty="0"/>
              <a:t>	Wait for the replay to start (11:05:29)</a:t>
            </a:r>
            <a:endParaRPr lang="en-US" sz="1600" dirty="0"/>
          </a:p>
          <a:p>
            <a:pPr lvl="1">
              <a:buNone/>
            </a:pPr>
            <a:r>
              <a:rPr lang="en-US" sz="1600" b="1" dirty="0"/>
              <a:t>	Replay started (11:06:10)</a:t>
            </a:r>
            <a:endParaRPr lang="en-US" sz="1600" dirty="0"/>
          </a:p>
          <a:p>
            <a:pPr lvl="1">
              <a:buNone/>
            </a:pPr>
            <a:r>
              <a:rPr lang="en-US" sz="1600" b="1" dirty="0"/>
              <a:t> 	Replay finished (11:59:00)</a:t>
            </a:r>
            <a:endParaRPr lang="en-US" sz="16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Replay Workload Progress</a:t>
            </a:r>
            <a:endParaRPr lang="en-US" dirty="0"/>
          </a:p>
        </p:txBody>
      </p:sp>
      <p:pic>
        <p:nvPicPr>
          <p:cNvPr id="4" name="Content Placeholder 3" descr="PPT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150" y="879475"/>
            <a:ext cx="8489950" cy="4829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r06_Repl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5386" y="1094922"/>
            <a:ext cx="8241475" cy="4752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460665" y="317271"/>
            <a:ext cx="6887688" cy="62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B0F0"/>
                </a:solidFill>
              </a:rPr>
              <a:t>Replay Workload Summary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89000" y="304800"/>
            <a:ext cx="75819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Analysis &amp; Reporting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1352550"/>
            <a:ext cx="7848600" cy="470058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Comprehensive reports are provided for analysis purposes 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Three (3) types of divergences are reported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Data Divergence</a:t>
            </a:r>
            <a:endParaRPr lang="en-US" kern="0" dirty="0">
              <a:solidFill>
                <a:srgbClr val="000000"/>
              </a:solidFill>
              <a:latin typeface="+mn-lt"/>
              <a:cs typeface="+mn-cs"/>
            </a:endParaRPr>
          </a:p>
          <a:p>
            <a:pPr marL="1428750" lvl="2" indent="-342900" eaLnBrk="0" hangingPunct="0">
              <a:spcBef>
                <a:spcPts val="700"/>
              </a:spcBef>
              <a:buFont typeface="Arial" pitchFamily="34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Number of rows returned by each call are compared and divergences reported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Error Divergence</a:t>
            </a:r>
            <a:endParaRPr lang="en-US" kern="0" dirty="0">
              <a:solidFill>
                <a:srgbClr val="000000"/>
              </a:solidFill>
              <a:latin typeface="+mn-lt"/>
              <a:cs typeface="+mn-cs"/>
            </a:endParaRPr>
          </a:p>
          <a:p>
            <a:pPr marL="1428750" lvl="2" indent="-342900" eaLnBrk="0" hangingPunct="0">
              <a:spcBef>
                <a:spcPts val="700"/>
              </a:spcBef>
              <a:buFont typeface="Arial" pitchFamily="34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For each call error divergence is reported</a:t>
            </a:r>
          </a:p>
          <a:p>
            <a:pPr marL="1828800" lvl="3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New: Error encountered during replay not seen during capture</a:t>
            </a:r>
          </a:p>
          <a:p>
            <a:pPr marL="1828800" lvl="3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Not Found: Error encountered during capture not seen during replay</a:t>
            </a:r>
          </a:p>
          <a:p>
            <a:pPr marL="1828800" lvl="3" indent="-228600" eaLnBrk="0" hangingPunct="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Mutated: Different error produced in replay than during capture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cs typeface="+mn-cs"/>
              </a:rPr>
              <a:t>Performance Divergence</a:t>
            </a:r>
          </a:p>
          <a:p>
            <a:pPr marL="1371600" lvl="2" indent="-2286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Capture and Replay Report: Provides high-level performance information</a:t>
            </a:r>
          </a:p>
          <a:p>
            <a:pPr marL="1371600" lvl="2" indent="-2286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ADDM Report: Provides in-depth performance analysis</a:t>
            </a:r>
          </a:p>
          <a:p>
            <a:pPr marL="1371600" lvl="2" indent="-2286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AWR, ASH Report: Facilitates comparative or skew analysis</a:t>
            </a:r>
          </a:p>
        </p:txBody>
      </p:sp>
      <p:pic>
        <p:nvPicPr>
          <p:cNvPr id="4" name="Picture 6" descr="&#10;reporting.gif                                                  00115F78Mac HD                         B89FB567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204" y="3157210"/>
            <a:ext cx="1333500" cy="97948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38" y="311150"/>
            <a:ext cx="8226425" cy="715962"/>
          </a:xfrm>
        </p:spPr>
        <p:txBody>
          <a:bodyPr/>
          <a:lstStyle/>
          <a:p>
            <a:r>
              <a:rPr lang="en-US" dirty="0"/>
              <a:t>Why Test?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>
                <a:solidFill>
                  <a:schemeClr val="hlink"/>
                </a:solidFill>
              </a:rPr>
              <a:t>Do you really want to go live like this?</a:t>
            </a:r>
            <a:endParaRPr lang="en-US" i="1" dirty="0">
              <a:solidFill>
                <a:schemeClr val="hlink"/>
              </a:solidFill>
            </a:endParaRPr>
          </a:p>
          <a:p>
            <a:endParaRPr lang="en-US" dirty="0"/>
          </a:p>
        </p:txBody>
      </p:sp>
      <p:pic>
        <p:nvPicPr>
          <p:cNvPr id="4" name="Picture 4" descr="C:\logos\PhotosPPT\BlindSpot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2885" y="2783305"/>
            <a:ext cx="2437279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113" y="251764"/>
            <a:ext cx="8226425" cy="715962"/>
          </a:xfrm>
        </p:spPr>
        <p:txBody>
          <a:bodyPr/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Analysis &amp; Reporting Steps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Generate the AWR Report for the duration of the reply</a:t>
            </a:r>
          </a:p>
          <a:p>
            <a:r>
              <a:rPr lang="en-US" dirty="0"/>
              <a:t>Generate the AWR comparison between two instances Must export the AWR from the source database </a:t>
            </a:r>
          </a:p>
          <a:p>
            <a:pPr lvl="0"/>
            <a:r>
              <a:rPr lang="en-US" dirty="0"/>
              <a:t>Generate the ASH report from the test machine. 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89000" y="304800"/>
            <a:ext cx="75819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Workload Types Supported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35000" y="1600200"/>
            <a:ext cx="7848600" cy="4953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Supported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SQL (DML, DDL, PLSQL) with practically all types of binds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Full LOB functionality (Cursor based and direct OCI)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Local transactions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Login/Logoffs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Session switching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Limited PL/SQL RPCs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Limitations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Direct path load, import/export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OCI based object navigation (Abstract</a:t>
            </a:r>
            <a:r>
              <a:rPr kumimoji="0" lang="en-US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 Types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and REF binds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Streams, non-PL/SQL based AQ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Distributed </a:t>
            </a:r>
            <a:r>
              <a:rPr lang="en-US" kern="0" dirty="0">
                <a:solidFill>
                  <a:srgbClr val="000000"/>
                </a:solidFill>
                <a:latin typeface="+mn-lt"/>
                <a:cs typeface="+mn-cs"/>
              </a:rPr>
              <a:t>transactions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remote describe/commit operations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Flashback </a:t>
            </a:r>
          </a:p>
          <a:p>
            <a:pPr marL="342900" marR="0" lvl="0" indent="-342900" algn="l" defTabSz="457200" rtl="0" eaLnBrk="0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Shared Server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3725" y="1289050"/>
            <a:ext cx="42481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&amp; Reporting</a:t>
            </a:r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56188" y="2166938"/>
            <a:ext cx="324802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89000" y="304800"/>
            <a:ext cx="75819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Analysis &amp; Reporting</a:t>
            </a:r>
          </a:p>
        </p:txBody>
      </p:sp>
      <p:pic>
        <p:nvPicPr>
          <p:cNvPr id="5" name="Picture 4" descr="PPT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" y="1246391"/>
            <a:ext cx="6908800" cy="5217907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>Analysis &amp; Reporting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 descr="PPT1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4" y="1203964"/>
            <a:ext cx="8674099" cy="4050662"/>
          </a:xfr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&amp; Reporting</a:t>
            </a:r>
          </a:p>
        </p:txBody>
      </p:sp>
      <p:pic>
        <p:nvPicPr>
          <p:cNvPr id="4" name="Content Placeholder 3" descr="PPT1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3475" y="1304925"/>
            <a:ext cx="7353300" cy="4324350"/>
          </a:xfr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Privileges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Any “Non-SYS” user with DBA Role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SYSDBA role is not mandatory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Does not have to be the user whose workload is captured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“Execute” privileges on DBMS_WORLOAD_CAPTURE/REPLAY procedures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Courier New" pitchFamily="49" charset="0"/>
              </a:rPr>
              <a:t>DBMS_WORKLOAD_CAPTURE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>
                <a:latin typeface="Courier New" pitchFamily="49" charset="0"/>
              </a:rPr>
              <a:t>START_CAPTURE, FINISH_CAPTURE, REPORT(), ADD_FILTER, DELETE_FILTER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>
                <a:latin typeface="Courier New" pitchFamily="49" charset="0"/>
              </a:rPr>
              <a:t>DBMS_WORKLOAD_REPLAY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>
                <a:latin typeface="Courier New" pitchFamily="49" charset="0"/>
              </a:rPr>
              <a:t>PROCESS_CAPTURE,INITIALIZE_REPLAY, PREPARE_REPLAY(), START_REPLAY(), CANCEL(), REPORT, ADD_FILTER, REMAP_CONNECTION</a:t>
            </a: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Capture and Replay user can be different if they have appropriate privileges</a:t>
            </a:r>
          </a:p>
          <a:p>
            <a:endParaRPr lang="en-US" sz="40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875338" y="4735513"/>
            <a:ext cx="1403350" cy="508000"/>
            <a:chOff x="702" y="2594"/>
            <a:chExt cx="884" cy="438"/>
          </a:xfrm>
        </p:grpSpPr>
        <p:sp>
          <p:nvSpPr>
            <p:cNvPr id="3" name="Oval 3"/>
            <p:cNvSpPr>
              <a:spLocks noChangeArrowheads="1"/>
            </p:cNvSpPr>
            <p:nvPr/>
          </p:nvSpPr>
          <p:spPr bwMode="auto">
            <a:xfrm>
              <a:off x="1129" y="2870"/>
              <a:ext cx="55" cy="57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4" name="AutoShape 4"/>
            <p:cNvCxnSpPr>
              <a:cxnSpLocks noChangeShapeType="1"/>
              <a:stCxn id="3" idx="0"/>
            </p:cNvCxnSpPr>
            <p:nvPr/>
          </p:nvCxnSpPr>
          <p:spPr bwMode="auto">
            <a:xfrm rot="16200000">
              <a:off x="1166" y="2585"/>
              <a:ext cx="276" cy="293"/>
            </a:xfrm>
            <a:prstGeom prst="bentConnector3">
              <a:avLst>
                <a:gd name="adj1" fmla="val 355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5" name="AutoShape 5"/>
            <p:cNvCxnSpPr>
              <a:cxnSpLocks noChangeShapeType="1"/>
            </p:cNvCxnSpPr>
            <p:nvPr/>
          </p:nvCxnSpPr>
          <p:spPr bwMode="auto">
            <a:xfrm rot="5400000" flipH="1">
              <a:off x="902" y="2656"/>
              <a:ext cx="276" cy="2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6" name="AutoShape 6"/>
            <p:cNvCxnSpPr>
              <a:cxnSpLocks noChangeShapeType="1"/>
              <a:endCxn id="3" idx="4"/>
            </p:cNvCxnSpPr>
            <p:nvPr/>
          </p:nvCxnSpPr>
          <p:spPr bwMode="auto">
            <a:xfrm rot="16200000">
              <a:off x="877" y="2752"/>
              <a:ext cx="105" cy="455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7" name="AutoShape 7"/>
            <p:cNvCxnSpPr>
              <a:cxnSpLocks noChangeShapeType="1"/>
              <a:endCxn id="3" idx="4"/>
            </p:cNvCxnSpPr>
            <p:nvPr/>
          </p:nvCxnSpPr>
          <p:spPr bwMode="auto">
            <a:xfrm rot="16200000">
              <a:off x="1085" y="2961"/>
              <a:ext cx="105" cy="38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8" name="AutoShape 8"/>
            <p:cNvCxnSpPr>
              <a:cxnSpLocks noChangeShapeType="1"/>
              <a:endCxn id="3" idx="4"/>
            </p:cNvCxnSpPr>
            <p:nvPr/>
          </p:nvCxnSpPr>
          <p:spPr bwMode="auto">
            <a:xfrm rot="5400000" flipH="1">
              <a:off x="1319" y="2765"/>
              <a:ext cx="105" cy="429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508500" y="2438400"/>
            <a:ext cx="66673" cy="366395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6807200" y="4181475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000" b="1" dirty="0"/>
              <a:t>…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6121400" y="4181475"/>
            <a:ext cx="228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000" b="1" dirty="0"/>
              <a:t>…</a:t>
            </a:r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5653088" y="4133850"/>
            <a:ext cx="82550" cy="490538"/>
            <a:chOff x="5170488" y="4197350"/>
            <a:chExt cx="82550" cy="490538"/>
          </a:xfrm>
        </p:grpSpPr>
        <p:sp>
          <p:nvSpPr>
            <p:cNvPr id="13" name="Line 13"/>
            <p:cNvSpPr>
              <a:spLocks noChangeShapeType="1"/>
            </p:cNvSpPr>
            <p:nvPr/>
          </p:nvSpPr>
          <p:spPr bwMode="auto">
            <a:xfrm flipV="1">
              <a:off x="3504" y="792"/>
              <a:ext cx="0" cy="16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oval" w="med" len="med"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 dirty="0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 flipV="1">
              <a:off x="3504" y="792"/>
              <a:ext cx="0" cy="168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prstDash val="dash"/>
              <a:round/>
              <a:headEnd/>
              <a:tailEnd type="oval" w="med" len="med"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5240338" y="3919538"/>
            <a:ext cx="1481137" cy="61912"/>
            <a:chOff x="5240338" y="4173538"/>
            <a:chExt cx="1481137" cy="61912"/>
          </a:xfrm>
        </p:grpSpPr>
        <p:sp>
          <p:nvSpPr>
            <p:cNvPr id="16" name="Line 16"/>
            <p:cNvSpPr>
              <a:spLocks noChangeShapeType="1"/>
            </p:cNvSpPr>
            <p:nvPr/>
          </p:nvSpPr>
          <p:spPr bwMode="auto">
            <a:xfrm flipV="1">
              <a:off x="3301" y="1894"/>
              <a:ext cx="16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 dirty="0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 flipV="1">
              <a:off x="3341" y="1894"/>
              <a:ext cx="1610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prstDash val="dash"/>
              <a:round/>
              <a:headEnd/>
              <a:tailEnd type="oval" w="sm" len="sm"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18" name="Line 18"/>
          <p:cNvSpPr>
            <a:spLocks noChangeShapeType="1"/>
          </p:cNvSpPr>
          <p:nvPr/>
        </p:nvSpPr>
        <p:spPr bwMode="auto">
          <a:xfrm flipV="1">
            <a:off x="6721475" y="3929063"/>
            <a:ext cx="0" cy="36036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triangle" w="med" len="med"/>
            <a:tailEnd type="oval" w="sm" len="sm"/>
          </a:ln>
          <a:effectLst/>
        </p:spPr>
        <p:txBody>
          <a:bodyPr lIns="92075" tIns="46038" rIns="92075" bIns="46038">
            <a:spAutoFit/>
          </a:bodyPr>
          <a:lstStyle/>
          <a:p>
            <a:endParaRPr lang="en-US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1252538" y="5395913"/>
            <a:ext cx="1371600" cy="496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20" name="Picture 20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9050" y="5427663"/>
            <a:ext cx="615950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1" name="Picture 21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9450" y="5427663"/>
            <a:ext cx="617538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2613025" y="5397500"/>
            <a:ext cx="773113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23" name="Picture 23" descr="C:\Documents and Settings\mtownsen.ST-USERS\Desktop\Clip Art\10G_bmp_icons\db\db_tan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89225" y="5427663"/>
            <a:ext cx="620713" cy="434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1200150" y="3663950"/>
            <a:ext cx="2471738" cy="517525"/>
            <a:chOff x="989" y="2304"/>
            <a:chExt cx="1623" cy="541"/>
          </a:xfrm>
        </p:grpSpPr>
        <p:pic>
          <p:nvPicPr>
            <p:cNvPr id="25" name="Picture 25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67" y="2304"/>
              <a:ext cx="345" cy="541"/>
            </a:xfrm>
            <a:prstGeom prst="rect">
              <a:avLst/>
            </a:prstGeom>
            <a:noFill/>
          </p:spPr>
        </p:pic>
        <p:pic>
          <p:nvPicPr>
            <p:cNvPr id="26" name="Picture 26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08" y="2304"/>
              <a:ext cx="345" cy="541"/>
            </a:xfrm>
            <a:prstGeom prst="rect">
              <a:avLst/>
            </a:prstGeom>
            <a:noFill/>
          </p:spPr>
        </p:pic>
        <p:pic>
          <p:nvPicPr>
            <p:cNvPr id="27" name="Picture 27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766" y="2304"/>
              <a:ext cx="346" cy="541"/>
            </a:xfrm>
            <a:prstGeom prst="rect">
              <a:avLst/>
            </a:prstGeom>
            <a:noFill/>
          </p:spPr>
        </p:pic>
        <p:pic>
          <p:nvPicPr>
            <p:cNvPr id="28" name="Picture 28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07" y="2304"/>
              <a:ext cx="346" cy="541"/>
            </a:xfrm>
            <a:prstGeom prst="rect">
              <a:avLst/>
            </a:prstGeom>
            <a:noFill/>
          </p:spPr>
        </p:pic>
        <p:pic>
          <p:nvPicPr>
            <p:cNvPr id="29" name="Picture 29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48" y="2304"/>
              <a:ext cx="346" cy="541"/>
            </a:xfrm>
            <a:prstGeom prst="rect">
              <a:avLst/>
            </a:prstGeom>
            <a:noFill/>
          </p:spPr>
        </p:pic>
        <p:pic>
          <p:nvPicPr>
            <p:cNvPr id="30" name="Picture 30" descr="&#10;newserver.gif                                                  00013781Mac HD                         B90A631B: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89" y="2304"/>
              <a:ext cx="346" cy="541"/>
            </a:xfrm>
            <a:prstGeom prst="rect">
              <a:avLst/>
            </a:prstGeom>
            <a:noFill/>
          </p:spPr>
        </p:pic>
      </p:grp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1627188" y="3449638"/>
            <a:ext cx="1403350" cy="187325"/>
            <a:chOff x="721" y="1324"/>
            <a:chExt cx="884" cy="162"/>
          </a:xfrm>
        </p:grpSpPr>
        <p:sp>
          <p:nvSpPr>
            <p:cNvPr id="32" name="Oval 32"/>
            <p:cNvSpPr>
              <a:spLocks noChangeArrowheads="1"/>
            </p:cNvSpPr>
            <p:nvPr/>
          </p:nvSpPr>
          <p:spPr bwMode="auto">
            <a:xfrm>
              <a:off x="1148" y="1324"/>
              <a:ext cx="55" cy="57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33" name="AutoShape 33"/>
            <p:cNvCxnSpPr>
              <a:cxnSpLocks noChangeShapeType="1"/>
              <a:endCxn id="32" idx="4"/>
            </p:cNvCxnSpPr>
            <p:nvPr/>
          </p:nvCxnSpPr>
          <p:spPr bwMode="auto">
            <a:xfrm rot="16200000">
              <a:off x="896" y="1206"/>
              <a:ext cx="105" cy="455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34" name="AutoShape 34"/>
            <p:cNvCxnSpPr>
              <a:cxnSpLocks noChangeShapeType="1"/>
              <a:endCxn id="32" idx="4"/>
            </p:cNvCxnSpPr>
            <p:nvPr/>
          </p:nvCxnSpPr>
          <p:spPr bwMode="auto">
            <a:xfrm rot="16200000">
              <a:off x="1104" y="1415"/>
              <a:ext cx="105" cy="38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35" name="AutoShape 35"/>
            <p:cNvCxnSpPr>
              <a:cxnSpLocks noChangeShapeType="1"/>
              <a:endCxn id="32" idx="4"/>
            </p:cNvCxnSpPr>
            <p:nvPr/>
          </p:nvCxnSpPr>
          <p:spPr bwMode="auto">
            <a:xfrm rot="5400000" flipH="1">
              <a:off x="1338" y="1219"/>
              <a:ext cx="105" cy="429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grpSp>
        <p:nvGrpSpPr>
          <p:cNvPr id="36" name="Group 36"/>
          <p:cNvGrpSpPr>
            <a:grpSpLocks/>
          </p:cNvGrpSpPr>
          <p:nvPr/>
        </p:nvGrpSpPr>
        <p:grpSpPr bwMode="auto">
          <a:xfrm>
            <a:off x="1147763" y="2913063"/>
            <a:ext cx="2574925" cy="603250"/>
            <a:chOff x="337" y="727"/>
            <a:chExt cx="1771" cy="650"/>
          </a:xfrm>
        </p:grpSpPr>
        <p:grpSp>
          <p:nvGrpSpPr>
            <p:cNvPr id="37" name="Group 37"/>
            <p:cNvGrpSpPr>
              <a:grpSpLocks/>
            </p:cNvGrpSpPr>
            <p:nvPr/>
          </p:nvGrpSpPr>
          <p:grpSpPr bwMode="auto">
            <a:xfrm>
              <a:off x="1593" y="727"/>
              <a:ext cx="515" cy="585"/>
              <a:chOff x="96" y="480"/>
              <a:chExt cx="713" cy="720"/>
            </a:xfrm>
          </p:grpSpPr>
          <p:pic>
            <p:nvPicPr>
              <p:cNvPr id="45" name="Picture 38" descr="http://www.w3.org/TR/SVG-access/terminal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96" y="480"/>
                <a:ext cx="713" cy="720"/>
              </a:xfrm>
              <a:prstGeom prst="rect">
                <a:avLst/>
              </a:prstGeom>
              <a:noFill/>
            </p:spPr>
          </p:pic>
          <p:sp>
            <p:nvSpPr>
              <p:cNvPr id="46" name="Text Box 39"/>
              <p:cNvSpPr txBox="1">
                <a:spLocks noChangeArrowheads="1"/>
              </p:cNvSpPr>
              <p:nvPr/>
            </p:nvSpPr>
            <p:spPr bwMode="auto">
              <a:xfrm>
                <a:off x="196" y="623"/>
                <a:ext cx="524" cy="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1000" b="1" dirty="0"/>
                  <a:t>Client</a:t>
                </a:r>
              </a:p>
            </p:txBody>
          </p:sp>
        </p:grpSp>
        <p:grpSp>
          <p:nvGrpSpPr>
            <p:cNvPr id="38" name="Group 40"/>
            <p:cNvGrpSpPr>
              <a:grpSpLocks/>
            </p:cNvGrpSpPr>
            <p:nvPr/>
          </p:nvGrpSpPr>
          <p:grpSpPr bwMode="auto">
            <a:xfrm>
              <a:off x="899" y="727"/>
              <a:ext cx="515" cy="585"/>
              <a:chOff x="96" y="480"/>
              <a:chExt cx="713" cy="720"/>
            </a:xfrm>
          </p:grpSpPr>
          <p:pic>
            <p:nvPicPr>
              <p:cNvPr id="43" name="Picture 41" descr="http://www.w3.org/TR/SVG-access/terminal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96" y="480"/>
                <a:ext cx="713" cy="720"/>
              </a:xfrm>
              <a:prstGeom prst="rect">
                <a:avLst/>
              </a:prstGeom>
              <a:noFill/>
            </p:spPr>
          </p:pic>
          <p:sp>
            <p:nvSpPr>
              <p:cNvPr id="44" name="Text Box 42"/>
              <p:cNvSpPr txBox="1">
                <a:spLocks noChangeArrowheads="1"/>
              </p:cNvSpPr>
              <p:nvPr/>
            </p:nvSpPr>
            <p:spPr bwMode="auto">
              <a:xfrm>
                <a:off x="196" y="623"/>
                <a:ext cx="523" cy="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1000" b="1" dirty="0"/>
                  <a:t>Client</a:t>
                </a:r>
              </a:p>
            </p:txBody>
          </p:sp>
        </p:grpSp>
        <p:sp>
          <p:nvSpPr>
            <p:cNvPr id="39" name="Text Box 43"/>
            <p:cNvSpPr txBox="1">
              <a:spLocks noChangeArrowheads="1"/>
            </p:cNvSpPr>
            <p:nvPr/>
          </p:nvSpPr>
          <p:spPr bwMode="auto">
            <a:xfrm>
              <a:off x="1343" y="924"/>
              <a:ext cx="428" cy="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2400" b="1" dirty="0"/>
                <a:t>…</a:t>
              </a:r>
            </a:p>
          </p:txBody>
        </p:sp>
        <p:grpSp>
          <p:nvGrpSpPr>
            <p:cNvPr id="40" name="Group 44"/>
            <p:cNvGrpSpPr>
              <a:grpSpLocks/>
            </p:cNvGrpSpPr>
            <p:nvPr/>
          </p:nvGrpSpPr>
          <p:grpSpPr bwMode="auto">
            <a:xfrm>
              <a:off x="337" y="727"/>
              <a:ext cx="515" cy="585"/>
              <a:chOff x="96" y="480"/>
              <a:chExt cx="713" cy="720"/>
            </a:xfrm>
          </p:grpSpPr>
          <p:pic>
            <p:nvPicPr>
              <p:cNvPr id="41" name="Picture 45" descr="http://www.w3.org/TR/SVG-access/terminal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96" y="480"/>
                <a:ext cx="713" cy="720"/>
              </a:xfrm>
              <a:prstGeom prst="rect">
                <a:avLst/>
              </a:prstGeom>
              <a:noFill/>
            </p:spPr>
          </p:pic>
          <p:sp>
            <p:nvSpPr>
              <p:cNvPr id="42" name="Text Box 46"/>
              <p:cNvSpPr txBox="1">
                <a:spLocks noChangeArrowheads="1"/>
              </p:cNvSpPr>
              <p:nvPr/>
            </p:nvSpPr>
            <p:spPr bwMode="auto">
              <a:xfrm>
                <a:off x="196" y="625"/>
                <a:ext cx="524" cy="3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sz="1000" b="1" dirty="0"/>
                  <a:t>Client</a:t>
                </a:r>
              </a:p>
            </p:txBody>
          </p:sp>
        </p:grpSp>
      </p:grpSp>
      <p:sp>
        <p:nvSpPr>
          <p:cNvPr id="47" name="AutoShape 47"/>
          <p:cNvSpPr>
            <a:spLocks noChangeArrowheads="1"/>
          </p:cNvSpPr>
          <p:nvPr/>
        </p:nvSpPr>
        <p:spPr bwMode="auto">
          <a:xfrm>
            <a:off x="3132138" y="4467225"/>
            <a:ext cx="995362" cy="279400"/>
          </a:xfrm>
          <a:prstGeom prst="rightArrow">
            <a:avLst>
              <a:gd name="adj1" fmla="val 50000"/>
              <a:gd name="adj2" fmla="val 89062"/>
            </a:avLst>
          </a:prstGeom>
          <a:solidFill>
            <a:schemeClr val="accent1"/>
          </a:solidFill>
          <a:ln w="1905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 dirty="0"/>
          </a:p>
        </p:txBody>
      </p:sp>
      <p:pic>
        <p:nvPicPr>
          <p:cNvPr id="48" name="Picture 48" descr="http://www.masaladownloads.com/Templates/images/diagram_camcorder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67038" y="4406900"/>
            <a:ext cx="487362" cy="325438"/>
          </a:xfrm>
          <a:prstGeom prst="rect">
            <a:avLst/>
          </a:prstGeom>
          <a:noFill/>
        </p:spPr>
      </p:pic>
      <p:grpSp>
        <p:nvGrpSpPr>
          <p:cNvPr id="49" name="Group 49"/>
          <p:cNvGrpSpPr>
            <a:grpSpLocks/>
          </p:cNvGrpSpPr>
          <p:nvPr/>
        </p:nvGrpSpPr>
        <p:grpSpPr bwMode="auto">
          <a:xfrm>
            <a:off x="1508125" y="4902200"/>
            <a:ext cx="1403350" cy="508000"/>
            <a:chOff x="702" y="2594"/>
            <a:chExt cx="884" cy="438"/>
          </a:xfrm>
        </p:grpSpPr>
        <p:sp>
          <p:nvSpPr>
            <p:cNvPr id="50" name="Oval 50"/>
            <p:cNvSpPr>
              <a:spLocks noChangeArrowheads="1"/>
            </p:cNvSpPr>
            <p:nvPr/>
          </p:nvSpPr>
          <p:spPr bwMode="auto">
            <a:xfrm>
              <a:off x="1129" y="2870"/>
              <a:ext cx="55" cy="57"/>
            </a:xfrm>
            <a:prstGeom prst="ellips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cxnSp>
          <p:nvCxnSpPr>
            <p:cNvPr id="51" name="AutoShape 51"/>
            <p:cNvCxnSpPr>
              <a:cxnSpLocks noChangeShapeType="1"/>
              <a:stCxn id="50" idx="0"/>
            </p:cNvCxnSpPr>
            <p:nvPr/>
          </p:nvCxnSpPr>
          <p:spPr bwMode="auto">
            <a:xfrm rot="16200000">
              <a:off x="1166" y="2585"/>
              <a:ext cx="276" cy="293"/>
            </a:xfrm>
            <a:prstGeom prst="bentConnector3">
              <a:avLst>
                <a:gd name="adj1" fmla="val 3550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52" name="AutoShape 52"/>
            <p:cNvCxnSpPr>
              <a:cxnSpLocks noChangeShapeType="1"/>
            </p:cNvCxnSpPr>
            <p:nvPr/>
          </p:nvCxnSpPr>
          <p:spPr bwMode="auto">
            <a:xfrm rot="5400000" flipH="1">
              <a:off x="902" y="2656"/>
              <a:ext cx="276" cy="23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53" name="AutoShape 53"/>
            <p:cNvCxnSpPr>
              <a:cxnSpLocks noChangeShapeType="1"/>
              <a:endCxn id="50" idx="4"/>
            </p:cNvCxnSpPr>
            <p:nvPr/>
          </p:nvCxnSpPr>
          <p:spPr bwMode="auto">
            <a:xfrm rot="16200000">
              <a:off x="877" y="2752"/>
              <a:ext cx="105" cy="455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54" name="AutoShape 54"/>
            <p:cNvCxnSpPr>
              <a:cxnSpLocks noChangeShapeType="1"/>
              <a:endCxn id="50" idx="4"/>
            </p:cNvCxnSpPr>
            <p:nvPr/>
          </p:nvCxnSpPr>
          <p:spPr bwMode="auto">
            <a:xfrm rot="16200000">
              <a:off x="1085" y="2961"/>
              <a:ext cx="105" cy="38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cxnSp>
          <p:nvCxnSpPr>
            <p:cNvPr id="55" name="AutoShape 55"/>
            <p:cNvCxnSpPr>
              <a:cxnSpLocks noChangeShapeType="1"/>
              <a:endCxn id="50" idx="4"/>
            </p:cNvCxnSpPr>
            <p:nvPr/>
          </p:nvCxnSpPr>
          <p:spPr bwMode="auto">
            <a:xfrm rot="5400000" flipH="1">
              <a:off x="1319" y="2765"/>
              <a:ext cx="105" cy="429"/>
            </a:xfrm>
            <a:prstGeom prst="bentConnector3">
              <a:avLst>
                <a:gd name="adj1" fmla="val 495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</p:grp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5632450" y="5237163"/>
            <a:ext cx="1371600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57" name="Picture 57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68963" y="5268913"/>
            <a:ext cx="615950" cy="433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8" name="Picture 58" descr="C:\Documents and Settings\mtownsen.ST-USERS\Desktop\Clip Art\10G_bmp_icons\db\db_bl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9363" y="5268913"/>
            <a:ext cx="617537" cy="433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6992938" y="5238750"/>
            <a:ext cx="773112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60" name="Picture 60" descr="C:\Documents and Settings\mtownsen.ST-USERS\Desktop\Clip Art\10G_bmp_icons\db\db_tan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69138" y="5268913"/>
            <a:ext cx="620712" cy="433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61" name="Group 61"/>
          <p:cNvGrpSpPr>
            <a:grpSpLocks/>
          </p:cNvGrpSpPr>
          <p:nvPr/>
        </p:nvGrpSpPr>
        <p:grpSpPr bwMode="auto">
          <a:xfrm>
            <a:off x="6007100" y="4219575"/>
            <a:ext cx="1344613" cy="668338"/>
            <a:chOff x="721" y="2009"/>
            <a:chExt cx="847" cy="576"/>
          </a:xfrm>
        </p:grpSpPr>
        <p:pic>
          <p:nvPicPr>
            <p:cNvPr id="62" name="Picture 62" descr="C:\Private\Oracle10g\Clip Art\gif\icon_node_blue.gif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721" y="2009"/>
              <a:ext cx="367" cy="576"/>
            </a:xfrm>
            <a:prstGeom prst="rect">
              <a:avLst/>
            </a:prstGeom>
            <a:noFill/>
          </p:spPr>
        </p:pic>
        <p:pic>
          <p:nvPicPr>
            <p:cNvPr id="63" name="Picture 63" descr="C:\Private\Oracle10g\Clip Art\gif\icon_node_blue.gif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1201" y="2009"/>
              <a:ext cx="367" cy="576"/>
            </a:xfrm>
            <a:prstGeom prst="rect">
              <a:avLst/>
            </a:prstGeom>
            <a:noFill/>
          </p:spPr>
        </p:pic>
      </p:grpSp>
      <p:sp>
        <p:nvSpPr>
          <p:cNvPr id="64" name="AutoShape 64"/>
          <p:cNvSpPr>
            <a:spLocks noChangeArrowheads="1"/>
          </p:cNvSpPr>
          <p:nvPr/>
        </p:nvSpPr>
        <p:spPr bwMode="auto">
          <a:xfrm>
            <a:off x="3435350" y="4133850"/>
            <a:ext cx="1865313" cy="338138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US" sz="1600" b="1" dirty="0">
                <a:solidFill>
                  <a:schemeClr val="accent1"/>
                </a:solidFill>
              </a:rPr>
              <a:t>Capture SQL</a:t>
            </a:r>
          </a:p>
        </p:txBody>
      </p:sp>
      <p:sp>
        <p:nvSpPr>
          <p:cNvPr id="65" name="AutoShape 65"/>
          <p:cNvSpPr>
            <a:spLocks noChangeArrowheads="1"/>
          </p:cNvSpPr>
          <p:nvPr/>
        </p:nvSpPr>
        <p:spPr bwMode="auto">
          <a:xfrm>
            <a:off x="4630738" y="4489450"/>
            <a:ext cx="1009650" cy="242888"/>
          </a:xfrm>
          <a:prstGeom prst="rightArrow">
            <a:avLst>
              <a:gd name="adj1" fmla="val 50000"/>
              <a:gd name="adj2" fmla="val 103921"/>
            </a:avLst>
          </a:prstGeom>
          <a:solidFill>
            <a:schemeClr val="accent1"/>
          </a:solidFill>
          <a:ln w="1905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endParaRPr lang="en-US" dirty="0"/>
          </a:p>
        </p:txBody>
      </p:sp>
      <p:grpSp>
        <p:nvGrpSpPr>
          <p:cNvPr id="66" name="Group 66"/>
          <p:cNvGrpSpPr>
            <a:grpSpLocks/>
          </p:cNvGrpSpPr>
          <p:nvPr/>
        </p:nvGrpSpPr>
        <p:grpSpPr bwMode="auto">
          <a:xfrm>
            <a:off x="4117975" y="4479925"/>
            <a:ext cx="512763" cy="303213"/>
            <a:chOff x="3051" y="3498"/>
            <a:chExt cx="329" cy="238"/>
          </a:xfrm>
        </p:grpSpPr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3056" y="3525"/>
              <a:ext cx="318" cy="181"/>
            </a:xfrm>
            <a:prstGeom prst="rect">
              <a:avLst/>
            </a:prstGeom>
            <a:gradFill rotWithShape="0">
              <a:gsLst>
                <a:gs pos="0">
                  <a:srgbClr val="CECECE">
                    <a:gamma/>
                    <a:shade val="0"/>
                    <a:invGamma/>
                  </a:srgbClr>
                </a:gs>
                <a:gs pos="50000">
                  <a:srgbClr val="CECECE"/>
                </a:gs>
                <a:gs pos="100000">
                  <a:srgbClr val="CECECE">
                    <a:gamma/>
                    <a:shade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l" eaLnBrk="0" hangingPunct="0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68" name="Oval 68"/>
            <p:cNvSpPr>
              <a:spLocks noChangeArrowheads="1"/>
            </p:cNvSpPr>
            <p:nvPr/>
          </p:nvSpPr>
          <p:spPr bwMode="auto">
            <a:xfrm>
              <a:off x="3051" y="3668"/>
              <a:ext cx="329" cy="68"/>
            </a:xfrm>
            <a:prstGeom prst="ellipse">
              <a:avLst/>
            </a:prstGeom>
            <a:gradFill rotWithShape="0">
              <a:gsLst>
                <a:gs pos="0">
                  <a:srgbClr val="CECECE">
                    <a:gamma/>
                    <a:shade val="0"/>
                    <a:invGamma/>
                  </a:srgbClr>
                </a:gs>
                <a:gs pos="50000">
                  <a:srgbClr val="CECECE"/>
                </a:gs>
                <a:gs pos="100000">
                  <a:srgbClr val="CECECE">
                    <a:gamma/>
                    <a:shade val="0"/>
                    <a:invGamma/>
                  </a:srgb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l" eaLnBrk="0" hangingPunct="0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69" name="Oval 69"/>
            <p:cNvSpPr>
              <a:spLocks noChangeArrowheads="1"/>
            </p:cNvSpPr>
            <p:nvPr/>
          </p:nvSpPr>
          <p:spPr bwMode="auto">
            <a:xfrm>
              <a:off x="3051" y="3498"/>
              <a:ext cx="329" cy="68"/>
            </a:xfrm>
            <a:prstGeom prst="ellipse">
              <a:avLst/>
            </a:prstGeom>
            <a:gradFill rotWithShape="0">
              <a:gsLst>
                <a:gs pos="0">
                  <a:srgbClr val="CECECE">
                    <a:gamma/>
                    <a:shade val="0"/>
                    <a:invGamma/>
                  </a:srgbClr>
                </a:gs>
                <a:gs pos="100000">
                  <a:srgbClr val="CECECE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lIns="90488" tIns="44450" rIns="90488" bIns="44450" anchor="ctr"/>
            <a:lstStyle/>
            <a:p>
              <a:pPr algn="l" eaLnBrk="0" hangingPunct="0">
                <a:lnSpc>
                  <a:spcPct val="100000"/>
                </a:lnSpc>
                <a:spcBef>
                  <a:spcPct val="50000"/>
                </a:spcBef>
                <a:buClrTx/>
                <a:buFontTx/>
                <a:buNone/>
              </a:pPr>
              <a:endParaRPr lang="en-GB" sz="2400" dirty="0">
                <a:latin typeface="Times New Roman" pitchFamily="18" charset="0"/>
              </a:endParaRPr>
            </a:p>
          </p:txBody>
        </p:sp>
      </p:grpSp>
      <p:sp>
        <p:nvSpPr>
          <p:cNvPr id="70" name="Rectangle 70"/>
          <p:cNvSpPr txBox="1">
            <a:spLocks noChangeArrowheads="1"/>
          </p:cNvSpPr>
          <p:nvPr/>
        </p:nvSpPr>
        <p:spPr>
          <a:xfrm>
            <a:off x="609600" y="990600"/>
            <a:ext cx="7848600" cy="17526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 impact of change on SQL query performance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Capture SQL workload in production including statistics &amp; bind variables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Re-execute SQL queries in test environment</a:t>
            </a:r>
          </a:p>
        </p:txBody>
      </p:sp>
      <p:sp>
        <p:nvSpPr>
          <p:cNvPr id="71" name="AutoShape 71"/>
          <p:cNvSpPr>
            <a:spLocks noChangeArrowheads="1"/>
          </p:cNvSpPr>
          <p:nvPr/>
        </p:nvSpPr>
        <p:spPr bwMode="auto">
          <a:xfrm>
            <a:off x="101600" y="3705225"/>
            <a:ext cx="1352550" cy="310228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wrap="square"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Middle Tier</a:t>
            </a:r>
          </a:p>
        </p:txBody>
      </p:sp>
      <p:sp>
        <p:nvSpPr>
          <p:cNvPr id="72" name="AutoShape 72"/>
          <p:cNvSpPr>
            <a:spLocks noChangeArrowheads="1"/>
          </p:cNvSpPr>
          <p:nvPr/>
        </p:nvSpPr>
        <p:spPr bwMode="auto">
          <a:xfrm>
            <a:off x="101600" y="5508625"/>
            <a:ext cx="2306638" cy="310228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Storage</a:t>
            </a:r>
          </a:p>
        </p:txBody>
      </p:sp>
      <p:sp>
        <p:nvSpPr>
          <p:cNvPr id="73" name="AutoShape 73"/>
          <p:cNvSpPr>
            <a:spLocks noChangeArrowheads="1"/>
          </p:cNvSpPr>
          <p:nvPr/>
        </p:nvSpPr>
        <p:spPr bwMode="auto">
          <a:xfrm>
            <a:off x="101600" y="4611688"/>
            <a:ext cx="1408113" cy="310228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1" dirty="0">
                <a:solidFill>
                  <a:schemeClr val="bg2">
                    <a:lumMod val="50000"/>
                  </a:schemeClr>
                </a:solidFill>
              </a:rPr>
              <a:t>Oracle DB</a:t>
            </a:r>
          </a:p>
        </p:txBody>
      </p:sp>
      <p:sp>
        <p:nvSpPr>
          <p:cNvPr id="74" name="AutoShape 74"/>
          <p:cNvSpPr>
            <a:spLocks noChangeArrowheads="1"/>
          </p:cNvSpPr>
          <p:nvPr/>
        </p:nvSpPr>
        <p:spPr bwMode="auto">
          <a:xfrm>
            <a:off x="5113338" y="3549650"/>
            <a:ext cx="2930525" cy="338138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US" sz="1600" b="1" dirty="0">
                <a:solidFill>
                  <a:schemeClr val="accent1"/>
                </a:solidFill>
              </a:rPr>
              <a:t>Re-execute SQL Queries</a:t>
            </a:r>
          </a:p>
        </p:txBody>
      </p:sp>
      <p:sp>
        <p:nvSpPr>
          <p:cNvPr id="75" name="AutoShape 75"/>
          <p:cNvSpPr>
            <a:spLocks noChangeArrowheads="1"/>
          </p:cNvSpPr>
          <p:nvPr/>
        </p:nvSpPr>
        <p:spPr bwMode="auto">
          <a:xfrm>
            <a:off x="2933700" y="2382838"/>
            <a:ext cx="1331913" cy="338137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r">
              <a:spcBef>
                <a:spcPct val="50000"/>
              </a:spcBef>
              <a:buFontTx/>
              <a:buNone/>
            </a:pPr>
            <a:r>
              <a:rPr lang="en-US" sz="1600" b="1" u="sng" dirty="0">
                <a:solidFill>
                  <a:schemeClr val="bg2">
                    <a:lumMod val="50000"/>
                  </a:schemeClr>
                </a:solidFill>
              </a:rPr>
              <a:t>Production</a:t>
            </a:r>
          </a:p>
        </p:txBody>
      </p:sp>
      <p:sp>
        <p:nvSpPr>
          <p:cNvPr id="76" name="AutoShape 76"/>
          <p:cNvSpPr>
            <a:spLocks noChangeArrowheads="1"/>
          </p:cNvSpPr>
          <p:nvPr/>
        </p:nvSpPr>
        <p:spPr bwMode="auto">
          <a:xfrm>
            <a:off x="4816475" y="2382838"/>
            <a:ext cx="1163638" cy="338137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sz="1600" b="1" u="sng" dirty="0">
                <a:solidFill>
                  <a:schemeClr val="bg2">
                    <a:lumMod val="50000"/>
                  </a:schemeClr>
                </a:solidFill>
              </a:rPr>
              <a:t>Test</a:t>
            </a:r>
          </a:p>
        </p:txBody>
      </p:sp>
      <p:sp>
        <p:nvSpPr>
          <p:cNvPr id="77" name="AutoShape 77"/>
          <p:cNvSpPr>
            <a:spLocks noChangeArrowheads="1"/>
          </p:cNvSpPr>
          <p:nvPr/>
        </p:nvSpPr>
        <p:spPr bwMode="auto">
          <a:xfrm>
            <a:off x="7359650" y="4140200"/>
            <a:ext cx="1662113" cy="731838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ffectLst/>
        </p:spPr>
        <p:txBody>
          <a:bodyPr lIns="92075" tIns="46038" rIns="92075" bIns="46038" anchor="ctr">
            <a:spAutoFit/>
          </a:bodyPr>
          <a:lstStyle/>
          <a:p>
            <a:pPr algn="just">
              <a:spcBef>
                <a:spcPct val="50000"/>
              </a:spcBef>
              <a:buFontTx/>
              <a:buNone/>
            </a:pPr>
            <a:r>
              <a:rPr lang="en-US" sz="1400" b="1" i="1" dirty="0">
                <a:solidFill>
                  <a:schemeClr val="accent1"/>
                </a:solidFill>
              </a:rPr>
              <a:t>Use SQL Tuning Advisor to tune regression</a:t>
            </a:r>
          </a:p>
        </p:txBody>
      </p:sp>
      <p:grpSp>
        <p:nvGrpSpPr>
          <p:cNvPr id="78" name="Group 78"/>
          <p:cNvGrpSpPr>
            <a:grpSpLocks/>
          </p:cNvGrpSpPr>
          <p:nvPr/>
        </p:nvGrpSpPr>
        <p:grpSpPr bwMode="auto">
          <a:xfrm>
            <a:off x="1627188" y="4392613"/>
            <a:ext cx="1344612" cy="668337"/>
            <a:chOff x="721" y="2009"/>
            <a:chExt cx="847" cy="576"/>
          </a:xfrm>
        </p:grpSpPr>
        <p:pic>
          <p:nvPicPr>
            <p:cNvPr id="79" name="Picture 79" descr="C:\Private\Oracle10g\Clip Art\gif\icon_node_blue.gif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721" y="2009"/>
              <a:ext cx="367" cy="576"/>
            </a:xfrm>
            <a:prstGeom prst="rect">
              <a:avLst/>
            </a:prstGeom>
            <a:noFill/>
          </p:spPr>
        </p:pic>
        <p:pic>
          <p:nvPicPr>
            <p:cNvPr id="80" name="Picture 80" descr="C:\Private\Oracle10g\Clip Art\gif\icon_node_blue.gif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1201" y="2009"/>
              <a:ext cx="367" cy="576"/>
            </a:xfrm>
            <a:prstGeom prst="rect">
              <a:avLst/>
            </a:prstGeom>
            <a:noFill/>
          </p:spPr>
        </p:pic>
      </p:grpSp>
      <p:sp>
        <p:nvSpPr>
          <p:cNvPr id="81" name="Rectangle 82"/>
          <p:cNvSpPr txBox="1">
            <a:spLocks noChangeArrowheads="1"/>
          </p:cNvSpPr>
          <p:nvPr/>
        </p:nvSpPr>
        <p:spPr>
          <a:xfrm>
            <a:off x="790575" y="101600"/>
            <a:ext cx="7581900" cy="6477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SQL Performance Analyzer (SPA)</a:t>
            </a:r>
          </a:p>
        </p:txBody>
      </p:sp>
      <p:grpSp>
        <p:nvGrpSpPr>
          <p:cNvPr id="82" name="Group 83"/>
          <p:cNvGrpSpPr>
            <a:grpSpLocks/>
          </p:cNvGrpSpPr>
          <p:nvPr/>
        </p:nvGrpSpPr>
        <p:grpSpPr bwMode="auto">
          <a:xfrm>
            <a:off x="2112963" y="4103688"/>
            <a:ext cx="481012" cy="352425"/>
            <a:chOff x="1027" y="2625"/>
            <a:chExt cx="303" cy="222"/>
          </a:xfrm>
        </p:grpSpPr>
        <p:sp>
          <p:nvSpPr>
            <p:cNvPr id="83" name="Line 84"/>
            <p:cNvSpPr>
              <a:spLocks noChangeShapeType="1"/>
            </p:cNvSpPr>
            <p:nvPr/>
          </p:nvSpPr>
          <p:spPr bwMode="auto">
            <a:xfrm flipV="1">
              <a:off x="1027" y="2625"/>
              <a:ext cx="0" cy="22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 dirty="0"/>
            </a:p>
          </p:txBody>
        </p:sp>
        <p:sp>
          <p:nvSpPr>
            <p:cNvPr id="84" name="Line 85"/>
            <p:cNvSpPr>
              <a:spLocks noChangeShapeType="1"/>
            </p:cNvSpPr>
            <p:nvPr/>
          </p:nvSpPr>
          <p:spPr bwMode="auto">
            <a:xfrm flipV="1">
              <a:off x="1330" y="2625"/>
              <a:ext cx="0" cy="22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 dirty="0"/>
            </a:p>
          </p:txBody>
        </p:sp>
        <p:sp>
          <p:nvSpPr>
            <p:cNvPr id="85" name="Line 86"/>
            <p:cNvSpPr>
              <a:spLocks noChangeShapeType="1"/>
            </p:cNvSpPr>
            <p:nvPr/>
          </p:nvSpPr>
          <p:spPr bwMode="auto">
            <a:xfrm flipV="1">
              <a:off x="1178" y="2625"/>
              <a:ext cx="0" cy="222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endParaRPr lang="en-US" dirty="0"/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0"/>
          <p:cNvSpPr txBox="1">
            <a:spLocks noChangeArrowheads="1"/>
          </p:cNvSpPr>
          <p:nvPr/>
        </p:nvSpPr>
        <p:spPr>
          <a:xfrm>
            <a:off x="444500" y="1600200"/>
            <a:ext cx="8267700" cy="4148138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Enables identification of SQL performance regressions </a:t>
            </a:r>
            <a:r>
              <a:rPr kumimoji="0" lang="en-US" sz="2400" b="1" i="1" u="sng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before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end</a:t>
            </a:r>
            <a:r>
              <a:rPr kumimoji="0" lang="en-US" sz="2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users can be impacted 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SPA can help with any change that impacts SQL execution plan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DB upgrades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Optimizer statistics refresh</a:t>
            </a:r>
          </a:p>
          <a:p>
            <a:pPr marL="971550" marR="0" lvl="1" indent="-342900" algn="l" defTabSz="457200" rtl="0" eaLnBrk="0" fontAlgn="base" latinLnBrk="0" hangingPunct="0">
              <a:lnSpc>
                <a:spcPct val="87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cs typeface="+mn-cs"/>
              </a:rPr>
              <a:t>New indexes, materialized views, partitions, etc.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lang="en-US" sz="2400" kern="0" noProof="0" dirty="0">
                <a:solidFill>
                  <a:srgbClr val="000000"/>
                </a:solidFill>
                <a:latin typeface="+mn-lt"/>
                <a:cs typeface="+mn-cs"/>
              </a:rPr>
              <a:t>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egressed SQL can be fixed with SQL Tuning Advisor and SQL Plan Baselines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Integrated with query optimizer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Captures SQL workload with low overhead</a:t>
            </a: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87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82"/>
          <p:cNvSpPr txBox="1">
            <a:spLocks noChangeArrowheads="1"/>
          </p:cNvSpPr>
          <p:nvPr/>
        </p:nvSpPr>
        <p:spPr>
          <a:xfrm>
            <a:off x="889000" y="304800"/>
            <a:ext cx="7581900" cy="9413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SPA Benefits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SQL Performance Analyzer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Capture SQL workload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Move SQL workload to test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Execute SQL before making changes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Execute SQL after making changes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Compare &amp; analyze performance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311150"/>
            <a:ext cx="8226425" cy="715962"/>
          </a:xfrm>
        </p:spPr>
        <p:txBody>
          <a:bodyPr/>
          <a:lstStyle/>
          <a:p>
            <a:r>
              <a:rPr lang="en-US" dirty="0"/>
              <a:t>Test What?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Internally developed applications</a:t>
            </a:r>
          </a:p>
          <a:p>
            <a:r>
              <a:rPr lang="en-US" dirty="0">
                <a:solidFill>
                  <a:schemeClr val="tx1"/>
                </a:solidFill>
              </a:rPr>
              <a:t>Packaged Applications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even if you don’t posses the source code</a:t>
            </a:r>
          </a:p>
          <a:p>
            <a:r>
              <a:rPr lang="en-US" dirty="0">
                <a:solidFill>
                  <a:schemeClr val="tx1"/>
                </a:solidFill>
              </a:rPr>
              <a:t>Remote Services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even if you don’t know anything about how the services were written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What’s Good 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Allows capture workload to be replayed on a test system to assess the impact of change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Repetitive test scenarios at the database level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Easy way to perform regression testing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No need to use syntactic test values or </a:t>
            </a:r>
            <a:r>
              <a:rPr lang="en-GB" sz="2400" dirty="0" err="1"/>
              <a:t>homegrown</a:t>
            </a:r>
            <a:r>
              <a:rPr lang="en-GB" sz="2400" dirty="0"/>
              <a:t> scripts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Was back-ported to 9i &amp; 10g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Requires less capital (Human &amp; I&amp;O) - lower operational costs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The DBA role just got extended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No Need for manual data entry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DBD26952-D4CA-4A5C-AFD3-F6AAD856C9BD}" type="slidenum">
              <a:rPr lang="en-GB"/>
              <a:pPr/>
              <a:t>40</a:t>
            </a:fld>
            <a:endParaRPr lang="en-GB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Bad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Multiple replays yields different DBID </a:t>
            </a:r>
          </a:p>
          <a:p>
            <a:pPr lvl="1"/>
            <a:r>
              <a:rPr lang="en-US" sz="1600" dirty="0"/>
              <a:t>looks like system generated </a:t>
            </a:r>
            <a:endParaRPr lang="en-GB" sz="1600" dirty="0"/>
          </a:p>
          <a:p>
            <a:r>
              <a:rPr lang="en-GB" sz="2000" dirty="0"/>
              <a:t>No</a:t>
            </a:r>
            <a:r>
              <a:rPr lang="en-GB" dirty="0"/>
              <a:t> </a:t>
            </a:r>
            <a:r>
              <a:rPr lang="en-GB" sz="2000" dirty="0"/>
              <a:t>way to parameterize the data</a:t>
            </a:r>
          </a:p>
          <a:p>
            <a:r>
              <a:rPr lang="en-GB" sz="2000" dirty="0"/>
              <a:t>Most of the issues are “non-database” issues</a:t>
            </a:r>
          </a:p>
          <a:p>
            <a:r>
              <a:rPr lang="en-GB" sz="2000" dirty="0"/>
              <a:t>Doesn’t have any business context – DBA tool</a:t>
            </a:r>
          </a:p>
          <a:p>
            <a:r>
              <a:rPr lang="en-GB" sz="2000" dirty="0"/>
              <a:t>Missing key processes for DSS systems (SQL Loader etc.)</a:t>
            </a:r>
          </a:p>
          <a:p>
            <a:r>
              <a:rPr lang="en-GB" sz="2000" dirty="0"/>
              <a:t>Supported only with EE</a:t>
            </a:r>
          </a:p>
          <a:p>
            <a:r>
              <a:rPr lang="en-GB" sz="2000" dirty="0"/>
              <a:t>Oracle Jobs can be very heavy</a:t>
            </a:r>
          </a:p>
          <a:p>
            <a:r>
              <a:rPr lang="en-GB" sz="2000" dirty="0"/>
              <a:t>Management can easily think that this is a good enough option to replace “legacy” scalability testing methods</a:t>
            </a:r>
          </a:p>
          <a:p>
            <a:r>
              <a:rPr lang="en-GB" sz="2000" dirty="0"/>
              <a:t>Think time between database calls assumes linear regression 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453000" y="1743486"/>
            <a:ext cx="7493000" cy="2451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376238" y="287338"/>
            <a:ext cx="8229600" cy="625475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Thank You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353787" y="3158837"/>
            <a:ext cx="5913912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Clr>
                <a:srgbClr val="3333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dirty="0">
                <a:solidFill>
                  <a:srgbClr val="000000"/>
                </a:solidFill>
              </a:rPr>
              <a:t>Q&amp;A</a:t>
            </a: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5502275" y="5956487"/>
            <a:ext cx="3643313" cy="847725"/>
          </a:xfrm>
          <a:prstGeom prst="roundRect">
            <a:avLst>
              <a:gd name="adj" fmla="val 185"/>
            </a:avLst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041399" y="4916736"/>
            <a:ext cx="7065509" cy="625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“If</a:t>
            </a:r>
            <a:r>
              <a:rPr kumimoji="0" lang="en-GB" sz="2400" b="0" i="0" u="none" strike="noStrike" kern="0" cap="none" spc="0" normalizeH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the facts don’t fit the theory, change the facts.” </a:t>
            </a:r>
          </a:p>
          <a:p>
            <a:pPr marL="0" marR="0" lvl="0" indent="0" algn="r" defTabSz="457200" rtl="0" eaLnBrk="0" fontAlgn="base" latinLnBrk="0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400" kern="0" noProof="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-</a:t>
            </a:r>
            <a:r>
              <a:rPr kumimoji="0" lang="en-GB" sz="2400" b="0" i="0" u="none" strike="noStrike" kern="0" cap="none" spc="0" normalizeH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Albert Einstein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038" y="317408"/>
            <a:ext cx="8226425" cy="715962"/>
          </a:xfrm>
        </p:spPr>
        <p:txBody>
          <a:bodyPr/>
          <a:lstStyle/>
          <a:p>
            <a:r>
              <a:rPr lang="en-US" dirty="0"/>
              <a:t>Business/Scalability Graphs  </a:t>
            </a:r>
          </a:p>
        </p:txBody>
      </p:sp>
      <p:pic>
        <p:nvPicPr>
          <p:cNvPr id="4" name="Content Placeholder 3" descr="PPT4B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1071" y="4423037"/>
            <a:ext cx="7316024" cy="1758373"/>
          </a:xfrm>
        </p:spPr>
      </p:pic>
      <p:pic>
        <p:nvPicPr>
          <p:cNvPr id="5" name="Picture 4" descr="PPT4D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312" y="955797"/>
            <a:ext cx="7429500" cy="33648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0974" y="1580359"/>
            <a:ext cx="75745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lnSpc>
                <a:spcPct val="100000"/>
              </a:lnSpc>
            </a:pPr>
            <a:r>
              <a:rPr lang="en-US" dirty="0"/>
              <a:t>Value</a:t>
            </a:r>
          </a:p>
          <a:p>
            <a:pPr marL="227013" indent="-227013">
              <a:lnSpc>
                <a:spcPct val="100000"/>
              </a:lnSpc>
            </a:pPr>
            <a:r>
              <a:rPr lang="en-US" sz="1600" b="1" dirty="0">
                <a:solidFill>
                  <a:schemeClr val="tx1"/>
                </a:solidFill>
              </a:rPr>
              <a:t>Old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8994" y="4713466"/>
            <a:ext cx="75745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lnSpc>
                <a:spcPct val="100000"/>
              </a:lnSpc>
            </a:pPr>
            <a:r>
              <a:rPr lang="en-US" dirty="0"/>
              <a:t>Value</a:t>
            </a:r>
          </a:p>
          <a:p>
            <a:pPr marL="227013" indent="-227013">
              <a:lnSpc>
                <a:spcPct val="100000"/>
              </a:lnSpc>
            </a:pPr>
            <a:r>
              <a:rPr lang="en-US" sz="1600" b="1" dirty="0">
                <a:solidFill>
                  <a:schemeClr val="tx1"/>
                </a:solidFill>
              </a:rPr>
              <a:t>New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317408"/>
            <a:ext cx="8226425" cy="715962"/>
          </a:xfrm>
        </p:spPr>
        <p:txBody>
          <a:bodyPr/>
          <a:lstStyle/>
          <a:p>
            <a:r>
              <a:rPr lang="en-US" dirty="0"/>
              <a:t>The Need For Database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Choose the right architecture – system changes are fact of life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Hardware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Software  </a:t>
            </a:r>
          </a:p>
          <a:p>
            <a:r>
              <a:rPr lang="en-US" sz="1800" dirty="0">
                <a:solidFill>
                  <a:schemeClr val="tx1"/>
                </a:solidFill>
              </a:rPr>
              <a:t>Deploy with confidence 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Get the system right at the first time, once and done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Validate functionality/performance under real-world conditions</a:t>
            </a:r>
          </a:p>
          <a:p>
            <a:r>
              <a:rPr lang="en-US" sz="1800" dirty="0">
                <a:solidFill>
                  <a:schemeClr val="tx1"/>
                </a:solidFill>
              </a:rPr>
              <a:t>Competitive Position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Remove dependence of test cases on UI design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Cut Test-Debug-Fix cycle time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Apply a patch etc.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Reduce testing and validation expense (both time and money )</a:t>
            </a: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Low success rate </a:t>
            </a:r>
          </a:p>
          <a:p>
            <a:pPr lvl="2"/>
            <a:r>
              <a:rPr lang="en-US" sz="1800" dirty="0">
                <a:solidFill>
                  <a:schemeClr val="tx1"/>
                </a:solidFill>
              </a:rPr>
              <a:t>Causes of low success rate – Inability to test with real world production workloads</a:t>
            </a:r>
          </a:p>
          <a:p>
            <a:pPr lvl="2"/>
            <a:endParaRPr lang="en-US" sz="1600" dirty="0">
              <a:solidFill>
                <a:schemeClr val="tx1"/>
              </a:solidFill>
            </a:endParaRPr>
          </a:p>
          <a:p>
            <a:pPr lvl="1"/>
            <a:endParaRPr lang="en-US" sz="1800" dirty="0">
              <a:solidFill>
                <a:schemeClr val="tx1"/>
              </a:solidFill>
            </a:endParaRPr>
          </a:p>
          <a:p>
            <a:pPr lvl="1"/>
            <a:endParaRPr lang="en-US" sz="1800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9928A6B-7CFF-444B-AA9A-A52A9873941D}" type="slidenum">
              <a:rPr lang="en-GB"/>
              <a:pPr/>
              <a:t>7</a:t>
            </a:fld>
            <a:endParaRPr lang="en-GB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27038" y="307975"/>
            <a:ext cx="8229600" cy="685800"/>
          </a:xfrm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/>
              <a:t>What is Real Application Testing?</a:t>
            </a:r>
            <a:endParaRPr lang="en-GB" sz="360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71942" y="1606660"/>
            <a:ext cx="7698281" cy="3940175"/>
          </a:xfrm>
          <a:ln/>
        </p:spPr>
        <p:txBody>
          <a:bodyPr lIns="0" tIns="0" rIns="0" bIns="0"/>
          <a:lstStyle/>
          <a:p>
            <a:pPr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New database option available with EE only</a:t>
            </a:r>
          </a:p>
          <a:p>
            <a:pPr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Includes two new features</a:t>
            </a:r>
          </a:p>
          <a:p>
            <a:pPr lvl="1"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Database Replay (DB Replay)</a:t>
            </a:r>
          </a:p>
          <a:p>
            <a:pPr lvl="1"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SQL Performance Analyzer (SPA)</a:t>
            </a:r>
          </a:p>
          <a:p>
            <a:pPr lvl="2"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SQL Tuning Set (STS) functionality is shared between Real Application Testing option and EM Tuning Pack</a:t>
            </a:r>
          </a:p>
          <a:p>
            <a:pPr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Advance functionality requires additional packs</a:t>
            </a:r>
          </a:p>
          <a:p>
            <a:pPr lvl="1"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Diagnostic Pack for DB Replay</a:t>
            </a:r>
          </a:p>
          <a:p>
            <a:pPr lvl="1"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Tuning Pack for SPA</a:t>
            </a:r>
          </a:p>
          <a:p>
            <a:pPr>
              <a:spcAft>
                <a:spcPct val="25000"/>
              </a:spcAft>
            </a:pPr>
            <a:r>
              <a:rPr lang="en-US" sz="1800" dirty="0">
                <a:solidFill>
                  <a:schemeClr val="tx1"/>
                </a:solidFill>
              </a:rPr>
              <a:t>Price</a:t>
            </a:r>
            <a:r>
              <a:rPr lang="tr-TR" sz="1800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 - Very Good Question ($11,500 per processor or $230 per named)</a:t>
            </a:r>
          </a:p>
          <a:p>
            <a:pPr>
              <a:spcAft>
                <a:spcPct val="25000"/>
              </a:spcAft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1150"/>
            <a:ext cx="8226425" cy="715962"/>
          </a:xfrm>
        </p:spPr>
        <p:txBody>
          <a:bodyPr/>
          <a:lstStyle/>
          <a:p>
            <a:r>
              <a:rPr lang="en-US" dirty="0"/>
              <a:t>Value Proposition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33501"/>
            <a:ext cx="8226425" cy="4419600"/>
          </a:xfrm>
        </p:spPr>
        <p:txBody>
          <a:bodyPr/>
          <a:lstStyle/>
          <a:p>
            <a:pPr marL="227013" indent="-227013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Value</a:t>
            </a:r>
          </a:p>
          <a:p>
            <a:pPr marL="569913" lvl="1" indent="-228600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Reduces testing cost </a:t>
            </a:r>
            <a:r>
              <a:rPr lang="en-US" dirty="0">
                <a:solidFill>
                  <a:srgbClr val="C00000"/>
                </a:solidFill>
              </a:rPr>
              <a:t>(Cheaper) </a:t>
            </a:r>
          </a:p>
          <a:p>
            <a:pPr marL="569913" lvl="1" indent="-228600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Improves testing quality</a:t>
            </a:r>
          </a:p>
          <a:p>
            <a:pPr marL="227013" indent="-227013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Business Benefit</a:t>
            </a:r>
          </a:p>
          <a:p>
            <a:pPr marL="569913" lvl="1" indent="-228600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Faster technology adoption </a:t>
            </a:r>
            <a:r>
              <a:rPr lang="en-US" dirty="0">
                <a:solidFill>
                  <a:srgbClr val="C00000"/>
                </a:solidFill>
              </a:rPr>
              <a:t>(Faster) </a:t>
            </a:r>
            <a:endParaRPr lang="en-US" dirty="0"/>
          </a:p>
          <a:p>
            <a:pPr marL="569913" lvl="1" indent="-228600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Lower risk </a:t>
            </a:r>
            <a:r>
              <a:rPr lang="en-US" dirty="0">
                <a:solidFill>
                  <a:srgbClr val="C00000"/>
                </a:solidFill>
              </a:rPr>
              <a:t>(Better) </a:t>
            </a:r>
            <a:endParaRPr lang="en-US" dirty="0"/>
          </a:p>
          <a:p>
            <a:pPr marL="569913" lvl="1" indent="-228600">
              <a:lnSpc>
                <a:spcPct val="100000"/>
              </a:lnSpc>
            </a:pPr>
            <a:endParaRPr lang="en-US" dirty="0"/>
          </a:p>
        </p:txBody>
      </p:sp>
      <p:sp>
        <p:nvSpPr>
          <p:cNvPr id="32" name="AutoShape 11"/>
          <p:cNvSpPr>
            <a:spLocks noChangeArrowheads="1"/>
          </p:cNvSpPr>
          <p:nvPr/>
        </p:nvSpPr>
        <p:spPr bwMode="auto">
          <a:xfrm>
            <a:off x="1177171" y="5340861"/>
            <a:ext cx="6805612" cy="58737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accent2">
                  <a:gamma/>
                  <a:shade val="46275"/>
                  <a:invGamma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buFontTx/>
              <a:buNone/>
            </a:pPr>
            <a:r>
              <a:rPr lang="en-US" sz="3200" b="1" dirty="0">
                <a:cs typeface="Arial" pitchFamily="34" charset="0"/>
              </a:rPr>
              <a:t>Solution for the Agile Business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138" y="311150"/>
            <a:ext cx="8226425" cy="715962"/>
          </a:xfrm>
        </p:spPr>
        <p:txBody>
          <a:bodyPr/>
          <a:lstStyle/>
          <a:p>
            <a:r>
              <a:rPr lang="en-US" dirty="0"/>
              <a:t>Database Replay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Recreate actual production database workload in test environment</a:t>
            </a:r>
          </a:p>
          <a:p>
            <a:pPr marL="342900" indent="-342900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Identify, analyze and fix potential instabilities before making changes to production</a:t>
            </a:r>
          </a:p>
          <a:p>
            <a:pPr marL="342900" indent="-342900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Capture Workload in Production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Capture full production workload with real load &amp; concurrency info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Move the captured workload to test system</a:t>
            </a:r>
          </a:p>
          <a:p>
            <a:pPr marL="342900" indent="-342900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Replay Workload in Test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Make the desired changes in test system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Replay workload with production load &amp; concurrency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Honor commit ordering</a:t>
            </a:r>
          </a:p>
          <a:p>
            <a:pPr marL="342900" indent="-342900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Analyze &amp; Report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Errors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Data divergence </a:t>
            </a:r>
          </a:p>
          <a:p>
            <a:pPr marL="971550" lvl="1" indent="-342900">
              <a:lnSpc>
                <a:spcPct val="90000"/>
              </a:lnSpc>
            </a:pPr>
            <a:r>
              <a:rPr lang="en-US" sz="1600" dirty="0">
                <a:solidFill>
                  <a:schemeClr val="tx1"/>
                </a:solidFill>
              </a:rPr>
              <a:t>Performance divergence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00FF"/>
      </a:hlink>
      <a:folHlink>
        <a:srgbClr val="A116E0"/>
      </a:folHlink>
    </a:clrScheme>
    <a:fontScheme name="Office Them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3980</TotalTime>
  <Words>1705</Words>
  <PresentationFormat>On-screen Show (4:3)</PresentationFormat>
  <Paragraphs>372</Paragraphs>
  <Slides>42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Slide 1</vt:lpstr>
      <vt:lpstr>Slide 2</vt:lpstr>
      <vt:lpstr>Why Test?</vt:lpstr>
      <vt:lpstr>Test What? </vt:lpstr>
      <vt:lpstr>Business/Scalability Graphs  </vt:lpstr>
      <vt:lpstr>The Need For Database Testing</vt:lpstr>
      <vt:lpstr>What is Real Application Testing?</vt:lpstr>
      <vt:lpstr>Value Proposition </vt:lpstr>
      <vt:lpstr>Database Replay</vt:lpstr>
      <vt:lpstr>Slide 10</vt:lpstr>
      <vt:lpstr>Slide 11</vt:lpstr>
      <vt:lpstr>Database Replay: Typical Configuration </vt:lpstr>
      <vt:lpstr>Workload Capture</vt:lpstr>
      <vt:lpstr>Workload Capture Steps</vt:lpstr>
      <vt:lpstr>Workload Capture Steps Cont.</vt:lpstr>
      <vt:lpstr>Workload Capture Steps Cont.</vt:lpstr>
      <vt:lpstr>Slide 17</vt:lpstr>
      <vt:lpstr>Capture Options</vt:lpstr>
      <vt:lpstr>Workload Pre-Processing</vt:lpstr>
      <vt:lpstr>Workload Pre-Processing Steps </vt:lpstr>
      <vt:lpstr>Slide 21</vt:lpstr>
      <vt:lpstr>Slide 22</vt:lpstr>
      <vt:lpstr>Slide 23</vt:lpstr>
      <vt:lpstr>Slide 24</vt:lpstr>
      <vt:lpstr> Replay Workload Steps  </vt:lpstr>
      <vt:lpstr>Replay Workload Steps Cont.</vt:lpstr>
      <vt:lpstr>Replay Workload Progress</vt:lpstr>
      <vt:lpstr>Slide 28</vt:lpstr>
      <vt:lpstr>Slide 29</vt:lpstr>
      <vt:lpstr> Analysis &amp; Reporting Steps </vt:lpstr>
      <vt:lpstr>Slide 31</vt:lpstr>
      <vt:lpstr>Analysis &amp; Reporting</vt:lpstr>
      <vt:lpstr>Slide 33</vt:lpstr>
      <vt:lpstr> Analysis &amp; Reporting </vt:lpstr>
      <vt:lpstr>Analysis &amp; Reporting</vt:lpstr>
      <vt:lpstr>Required Privileges </vt:lpstr>
      <vt:lpstr>Slide 37</vt:lpstr>
      <vt:lpstr>Slide 38</vt:lpstr>
      <vt:lpstr>SQL Performance Analyzer Steps</vt:lpstr>
      <vt:lpstr>What’s Good </vt:lpstr>
      <vt:lpstr>What’s Bad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Henry</dc:creator>
  <cp:lastModifiedBy> </cp:lastModifiedBy>
  <cp:revision>318</cp:revision>
  <dcterms:modified xsi:type="dcterms:W3CDTF">2008-11-13T20:13:37Z</dcterms:modified>
</cp:coreProperties>
</file>