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87" r:id="rId2"/>
    <p:sldId id="290" r:id="rId3"/>
    <p:sldId id="291" r:id="rId4"/>
    <p:sldId id="256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4" r:id="rId15"/>
    <p:sldId id="306" r:id="rId16"/>
    <p:sldId id="303" r:id="rId17"/>
    <p:sldId id="305" r:id="rId18"/>
    <p:sldId id="307" r:id="rId19"/>
    <p:sldId id="309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2" r:id="rId30"/>
    <p:sldId id="323" r:id="rId31"/>
    <p:sldId id="321" r:id="rId32"/>
    <p:sldId id="324" r:id="rId33"/>
    <p:sldId id="325" r:id="rId34"/>
    <p:sldId id="327" r:id="rId35"/>
    <p:sldId id="302" r:id="rId36"/>
    <p:sldId id="329" r:id="rId37"/>
    <p:sldId id="330" r:id="rId38"/>
    <p:sldId id="331" r:id="rId39"/>
    <p:sldId id="332" r:id="rId40"/>
    <p:sldId id="328" r:id="rId41"/>
    <p:sldId id="29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00"/>
    <a:srgbClr val="FFFFCC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2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40D48-C383-4573-BB71-32C47089D331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2B914-748A-480E-A55E-9B6D1A74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8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4FC1B-9673-4B09-8B47-74FCB2EAB817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D7A36-4908-4602-B2CE-708DBBBE5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6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7A36-4908-4602-B2CE-708DBBBE5F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5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50BAB-8D98-4F5A-B8C2-D268FDB892AE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245A-F4BE-442E-9A37-6013BBC6C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200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RMAN 101</a:t>
            </a:r>
            <a:br>
              <a:rPr lang="en-US" dirty="0" smtClean="0"/>
            </a:br>
            <a:r>
              <a:rPr lang="en-US" sz="2200" dirty="0" smtClean="0"/>
              <a:t>Ahbaid </a:t>
            </a:r>
            <a:r>
              <a:rPr lang="en-US" sz="2200" dirty="0" smtClean="0"/>
              <a:t>Gaffoor</a:t>
            </a:r>
            <a:br>
              <a:rPr lang="en-US" sz="2200" dirty="0" smtClean="0"/>
            </a:br>
            <a:r>
              <a:rPr lang="en-US" sz="2200" dirty="0" smtClean="0"/>
              <a:t>Amazon/A9.com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2.2 Database Backup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2.2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Backup – Database Backup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438870"/>
            <a:ext cx="7467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$ </a:t>
            </a:r>
            <a:r>
              <a:rPr lang="en-US" b="1" dirty="0" err="1"/>
              <a:t>rman</a:t>
            </a:r>
            <a:r>
              <a:rPr lang="en-US" b="1" dirty="0"/>
              <a:t> target / </a:t>
            </a:r>
            <a:r>
              <a:rPr lang="en-US" b="1" dirty="0" err="1"/>
              <a:t>nocatalog</a:t>
            </a:r>
            <a:r>
              <a:rPr lang="en-US" b="1" dirty="0"/>
              <a:t> cmdfile=full_backup.cmd </a:t>
            </a:r>
            <a:r>
              <a:rPr lang="en-US" b="1" dirty="0" smtClean="0"/>
              <a:t>log=full_backup.log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Connect &amp; Run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Run Command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% format</a:t>
            </a:r>
          </a:p>
          <a:p>
            <a:pPr marL="857250" lvl="1" indent="-457200"/>
            <a:r>
              <a:rPr lang="en-US" dirty="0" smtClean="0"/>
              <a:t>Database %d</a:t>
            </a:r>
          </a:p>
          <a:p>
            <a:pPr marL="857250" lvl="1" indent="-457200"/>
            <a:r>
              <a:rPr lang="en-US" dirty="0" smtClean="0"/>
              <a:t>Data %T</a:t>
            </a:r>
          </a:p>
          <a:p>
            <a:pPr marL="857250" lvl="1" indent="-457200"/>
            <a:r>
              <a:rPr lang="en-US" dirty="0" smtClean="0"/>
              <a:t>Unique Identifier %U (files in destination)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2590800"/>
            <a:ext cx="74676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run </a:t>
            </a:r>
            <a:r>
              <a:rPr lang="en-US" sz="1400" b="1" dirty="0"/>
              <a:t>{</a:t>
            </a:r>
          </a:p>
          <a:p>
            <a:r>
              <a:rPr lang="en-US" sz="1400" b="1" dirty="0" smtClean="0"/>
              <a:t>allocate </a:t>
            </a:r>
            <a:r>
              <a:rPr lang="en-US" sz="1400" b="1" dirty="0"/>
              <a:t>channel d1 type disk;</a:t>
            </a:r>
          </a:p>
          <a:p>
            <a:r>
              <a:rPr lang="en-US" sz="1400" b="1" dirty="0" smtClean="0"/>
              <a:t>backup </a:t>
            </a:r>
            <a:r>
              <a:rPr lang="en-US" sz="1400" b="1" dirty="0"/>
              <a:t>database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 smtClean="0"/>
              <a:t>}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444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2.2 Database Backup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2.2 </a:t>
            </a:r>
            <a:r>
              <a:rPr lang="en-US" b="1" dirty="0">
                <a:solidFill>
                  <a:schemeClr val="bg1"/>
                </a:solidFill>
              </a:rPr>
              <a:t>RMAN Backup – Database Backup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823853"/>
            <a:ext cx="7467600" cy="54938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[</a:t>
            </a:r>
            <a:r>
              <a:rPr lang="en-US" sz="900" dirty="0" err="1"/>
              <a:t>oracle@red</a:t>
            </a:r>
            <a:r>
              <a:rPr lang="en-US" sz="900" dirty="0"/>
              <a:t>:~/</a:t>
            </a:r>
            <a:r>
              <a:rPr lang="en-US" sz="900" dirty="0" err="1"/>
              <a:t>rman_demo</a:t>
            </a:r>
            <a:r>
              <a:rPr lang="en-US" sz="900" dirty="0"/>
              <a:t>/non-catalog]$ </a:t>
            </a:r>
            <a:r>
              <a:rPr lang="en-US" sz="900" b="1" dirty="0" err="1"/>
              <a:t>rman</a:t>
            </a:r>
            <a:r>
              <a:rPr lang="en-US" sz="900" b="1" dirty="0"/>
              <a:t> target / </a:t>
            </a:r>
            <a:r>
              <a:rPr lang="en-US" sz="900" b="1" dirty="0" err="1"/>
              <a:t>nocatalog</a:t>
            </a:r>
            <a:r>
              <a:rPr lang="en-US" sz="900" b="1" dirty="0"/>
              <a:t> cmdfile=full_backup.cmd </a:t>
            </a:r>
            <a:r>
              <a:rPr lang="en-US" sz="900" b="1" dirty="0" smtClean="0"/>
              <a:t>log=full_backup.log</a:t>
            </a:r>
          </a:p>
          <a:p>
            <a:endParaRPr lang="en-US" sz="900" dirty="0" smtClean="0"/>
          </a:p>
          <a:p>
            <a:r>
              <a:rPr lang="en-US" sz="900" dirty="0" smtClean="0"/>
              <a:t>[</a:t>
            </a:r>
            <a:r>
              <a:rPr lang="en-US" sz="900" dirty="0" err="1"/>
              <a:t>oracle@red</a:t>
            </a:r>
            <a:r>
              <a:rPr lang="en-US" sz="900" dirty="0"/>
              <a:t>:~/</a:t>
            </a:r>
            <a:r>
              <a:rPr lang="en-US" sz="900" dirty="0" err="1"/>
              <a:t>rman_demo</a:t>
            </a:r>
            <a:r>
              <a:rPr lang="en-US" sz="900" dirty="0"/>
              <a:t>/non-catalog]$ cat full_backup.log</a:t>
            </a:r>
          </a:p>
          <a:p>
            <a:r>
              <a:rPr lang="en-US" sz="900" dirty="0" smtClean="0"/>
              <a:t>Recovery </a:t>
            </a:r>
            <a:r>
              <a:rPr lang="en-US" sz="900" dirty="0"/>
              <a:t>Manager: Release 11.2.0.2.0 - Production on Thu May 19 01:00:36 2011</a:t>
            </a:r>
          </a:p>
          <a:p>
            <a:r>
              <a:rPr lang="en-US" sz="900" dirty="0" smtClean="0"/>
              <a:t>Copyright </a:t>
            </a:r>
            <a:r>
              <a:rPr lang="en-US" sz="900" dirty="0"/>
              <a:t>(c) 1982, 2009, Oracle and/or its affiliates.  All rights reserved.</a:t>
            </a:r>
          </a:p>
          <a:p>
            <a:r>
              <a:rPr lang="en-US" sz="900" dirty="0" smtClean="0"/>
              <a:t>connected </a:t>
            </a:r>
            <a:r>
              <a:rPr lang="en-US" sz="900" dirty="0"/>
              <a:t>to target database: ORA (DBID=1356087945)</a:t>
            </a:r>
          </a:p>
          <a:p>
            <a:r>
              <a:rPr lang="en-US" sz="900" dirty="0"/>
              <a:t>using target database control file instead of recovery catalog</a:t>
            </a:r>
          </a:p>
          <a:p>
            <a:r>
              <a:rPr lang="en-US" sz="900" b="1" dirty="0" smtClean="0"/>
              <a:t>RMAN</a:t>
            </a:r>
            <a:r>
              <a:rPr lang="en-US" sz="900" b="1" dirty="0"/>
              <a:t>&gt; run {</a:t>
            </a:r>
          </a:p>
          <a:p>
            <a:r>
              <a:rPr lang="en-US" sz="900" b="1" dirty="0"/>
              <a:t>2&gt;    allocate channel d1 type disk;</a:t>
            </a:r>
          </a:p>
          <a:p>
            <a:r>
              <a:rPr lang="en-US" sz="900" b="1" dirty="0"/>
              <a:t>3&gt;    backup database format '/</a:t>
            </a:r>
            <a:r>
              <a:rPr lang="en-US" sz="900" b="1" dirty="0" err="1"/>
              <a:t>rman</a:t>
            </a:r>
            <a:r>
              <a:rPr lang="en-US" sz="900" b="1" dirty="0"/>
              <a:t>/</a:t>
            </a:r>
            <a:r>
              <a:rPr lang="en-US" sz="900" b="1" dirty="0" err="1"/>
              <a:t>ora</a:t>
            </a:r>
            <a:r>
              <a:rPr lang="en-US" sz="900" b="1" dirty="0"/>
              <a:t>/</a:t>
            </a:r>
            <a:r>
              <a:rPr lang="en-US" sz="900" b="1" dirty="0" err="1"/>
              <a:t>rman</a:t>
            </a:r>
            <a:r>
              <a:rPr lang="en-US" sz="900" b="1" dirty="0"/>
              <a:t>-%d-%T-%</a:t>
            </a:r>
            <a:r>
              <a:rPr lang="en-US" sz="900" b="1" dirty="0" err="1"/>
              <a:t>U.db</a:t>
            </a:r>
            <a:r>
              <a:rPr lang="en-US" sz="900" b="1" dirty="0"/>
              <a:t>';</a:t>
            </a:r>
          </a:p>
          <a:p>
            <a:r>
              <a:rPr lang="en-US" sz="900" b="1" dirty="0"/>
              <a:t>4&gt; }</a:t>
            </a:r>
          </a:p>
          <a:p>
            <a:r>
              <a:rPr lang="en-US" sz="900" b="1" dirty="0"/>
              <a:t>5&gt;</a:t>
            </a:r>
          </a:p>
          <a:p>
            <a:r>
              <a:rPr lang="en-US" sz="900" dirty="0"/>
              <a:t>allocated channel: d1</a:t>
            </a:r>
          </a:p>
          <a:p>
            <a:r>
              <a:rPr lang="en-US" sz="900" dirty="0"/>
              <a:t>channel d1: SID=19 device type=DISK</a:t>
            </a:r>
          </a:p>
          <a:p>
            <a:endParaRPr lang="en-US" sz="900" dirty="0"/>
          </a:p>
          <a:p>
            <a:r>
              <a:rPr lang="en-US" sz="900" dirty="0"/>
              <a:t>Starting backup at 19-MAY-11</a:t>
            </a:r>
          </a:p>
          <a:p>
            <a:r>
              <a:rPr lang="en-US" sz="900" dirty="0"/>
              <a:t>channel d1: starting full </a:t>
            </a:r>
            <a:r>
              <a:rPr lang="en-US" sz="900" dirty="0" err="1"/>
              <a:t>datafile</a:t>
            </a:r>
            <a:r>
              <a:rPr lang="en-US" sz="900" dirty="0"/>
              <a:t> backup set</a:t>
            </a:r>
          </a:p>
          <a:p>
            <a:r>
              <a:rPr lang="en-US" sz="900" dirty="0"/>
              <a:t>channel d1: specifying </a:t>
            </a:r>
            <a:r>
              <a:rPr lang="en-US" sz="900" dirty="0" err="1"/>
              <a:t>datafile</a:t>
            </a:r>
            <a:r>
              <a:rPr lang="en-US" sz="900" dirty="0"/>
              <a:t>(s) in backup set</a:t>
            </a:r>
          </a:p>
          <a:p>
            <a:r>
              <a:rPr lang="en-US" sz="900" dirty="0"/>
              <a:t>input </a:t>
            </a:r>
            <a:r>
              <a:rPr lang="en-US" sz="900" dirty="0" err="1"/>
              <a:t>datafile</a:t>
            </a:r>
            <a:r>
              <a:rPr lang="en-US" sz="900" dirty="0"/>
              <a:t> file number=00002 name=/fs-a01-a/databases/</a:t>
            </a:r>
            <a:r>
              <a:rPr lang="en-US" sz="900" dirty="0" err="1"/>
              <a:t>ora</a:t>
            </a:r>
            <a:r>
              <a:rPr lang="en-US" sz="900" dirty="0"/>
              <a:t>/sysaux-01.dbf</a:t>
            </a:r>
          </a:p>
          <a:p>
            <a:r>
              <a:rPr lang="en-US" sz="900" dirty="0"/>
              <a:t>input </a:t>
            </a:r>
            <a:r>
              <a:rPr lang="en-US" sz="900" dirty="0" err="1"/>
              <a:t>datafile</a:t>
            </a:r>
            <a:r>
              <a:rPr lang="en-US" sz="900" dirty="0"/>
              <a:t> file number=00001 name=/fs-a01-a/databases/</a:t>
            </a:r>
            <a:r>
              <a:rPr lang="en-US" sz="900" dirty="0" err="1"/>
              <a:t>ora</a:t>
            </a:r>
            <a:r>
              <a:rPr lang="en-US" sz="900" dirty="0"/>
              <a:t>/system-01.dbf</a:t>
            </a:r>
          </a:p>
          <a:p>
            <a:r>
              <a:rPr lang="en-US" sz="900" dirty="0"/>
              <a:t>input </a:t>
            </a:r>
            <a:r>
              <a:rPr lang="en-US" sz="900" dirty="0" err="1"/>
              <a:t>datafile</a:t>
            </a:r>
            <a:r>
              <a:rPr lang="en-US" sz="900" dirty="0"/>
              <a:t> file number=00003 name=/fs-a01-a/databases/</a:t>
            </a:r>
            <a:r>
              <a:rPr lang="en-US" sz="900" dirty="0" err="1"/>
              <a:t>ora</a:t>
            </a:r>
            <a:r>
              <a:rPr lang="en-US" sz="900" dirty="0"/>
              <a:t>/undo_t1-01.dbf</a:t>
            </a:r>
          </a:p>
          <a:p>
            <a:r>
              <a:rPr lang="en-US" sz="900" dirty="0"/>
              <a:t>input </a:t>
            </a:r>
            <a:r>
              <a:rPr lang="en-US" sz="900" dirty="0" err="1"/>
              <a:t>datafile</a:t>
            </a:r>
            <a:r>
              <a:rPr lang="en-US" sz="900" dirty="0"/>
              <a:t> file number=00004 name=/fs-a01-a/databases/</a:t>
            </a:r>
            <a:r>
              <a:rPr lang="en-US" sz="900" dirty="0" err="1"/>
              <a:t>ora</a:t>
            </a:r>
            <a:r>
              <a:rPr lang="en-US" sz="900" dirty="0"/>
              <a:t>/users-01.dbf</a:t>
            </a:r>
          </a:p>
          <a:p>
            <a:r>
              <a:rPr lang="en-US" sz="900" dirty="0"/>
              <a:t>channel d1: starting piece 1 at 19-MAY-11</a:t>
            </a:r>
          </a:p>
          <a:p>
            <a:r>
              <a:rPr lang="en-US" sz="900" dirty="0"/>
              <a:t>channel d1: finished piece 1 at 19-MAY-11</a:t>
            </a:r>
          </a:p>
          <a:p>
            <a:r>
              <a:rPr lang="en-US" sz="900" dirty="0"/>
              <a:t>piece handle=/</a:t>
            </a:r>
            <a:r>
              <a:rPr lang="en-US" sz="900" dirty="0" err="1"/>
              <a:t>rman</a:t>
            </a:r>
            <a:r>
              <a:rPr lang="en-US" sz="900" dirty="0"/>
              <a:t>/</a:t>
            </a:r>
            <a:r>
              <a:rPr lang="en-US" sz="900" dirty="0" err="1"/>
              <a:t>ora</a:t>
            </a:r>
            <a:r>
              <a:rPr lang="en-US" sz="900" dirty="0"/>
              <a:t>/rman-ORA-20110519-06mcm99l_1_1.db tag=TAG20110519T010037 comment=NONE</a:t>
            </a:r>
          </a:p>
          <a:p>
            <a:r>
              <a:rPr lang="en-US" sz="900" dirty="0"/>
              <a:t>channel d1: backup set complete, elapsed time: 00:01:35</a:t>
            </a:r>
          </a:p>
          <a:p>
            <a:r>
              <a:rPr lang="en-US" sz="900" dirty="0"/>
              <a:t>channel d1: starting full </a:t>
            </a:r>
            <a:r>
              <a:rPr lang="en-US" sz="900" dirty="0" err="1"/>
              <a:t>datafile</a:t>
            </a:r>
            <a:r>
              <a:rPr lang="en-US" sz="900" dirty="0"/>
              <a:t> backup set</a:t>
            </a:r>
          </a:p>
          <a:p>
            <a:r>
              <a:rPr lang="en-US" sz="900" dirty="0"/>
              <a:t>channel d1: specifying </a:t>
            </a:r>
            <a:r>
              <a:rPr lang="en-US" sz="900" dirty="0" err="1"/>
              <a:t>datafile</a:t>
            </a:r>
            <a:r>
              <a:rPr lang="en-US" sz="900" dirty="0"/>
              <a:t>(s) in backup set</a:t>
            </a:r>
          </a:p>
          <a:p>
            <a:r>
              <a:rPr lang="en-US" sz="900" dirty="0"/>
              <a:t>including current control file in backup set</a:t>
            </a:r>
          </a:p>
          <a:p>
            <a:r>
              <a:rPr lang="en-US" sz="900" dirty="0"/>
              <a:t>including current SPFILE in backup set</a:t>
            </a:r>
          </a:p>
          <a:p>
            <a:r>
              <a:rPr lang="en-US" sz="900" dirty="0"/>
              <a:t>channel d1: starting piece 1 at 19-MAY-11</a:t>
            </a:r>
          </a:p>
          <a:p>
            <a:r>
              <a:rPr lang="en-US" sz="900" dirty="0"/>
              <a:t>channel d1: finished piece 1 at 19-MAY-11</a:t>
            </a:r>
          </a:p>
          <a:p>
            <a:r>
              <a:rPr lang="en-US" sz="900" dirty="0"/>
              <a:t>piece handle=/</a:t>
            </a:r>
            <a:r>
              <a:rPr lang="en-US" sz="900" dirty="0" err="1"/>
              <a:t>rman</a:t>
            </a:r>
            <a:r>
              <a:rPr lang="en-US" sz="900" dirty="0"/>
              <a:t>/</a:t>
            </a:r>
            <a:r>
              <a:rPr lang="en-US" sz="900" dirty="0" err="1"/>
              <a:t>ora</a:t>
            </a:r>
            <a:r>
              <a:rPr lang="en-US" sz="900" dirty="0"/>
              <a:t>/rman-ORA-20110519-07mcm9cl_1_1.db tag=TAG20110519T010037 comment=NONE</a:t>
            </a:r>
          </a:p>
          <a:p>
            <a:r>
              <a:rPr lang="en-US" sz="900" dirty="0"/>
              <a:t>channel d1: backup set complete, elapsed time: 00:00:01</a:t>
            </a:r>
          </a:p>
          <a:p>
            <a:r>
              <a:rPr lang="en-US" sz="900" dirty="0"/>
              <a:t>Finished backup at 19-MAY-11</a:t>
            </a:r>
          </a:p>
          <a:p>
            <a:r>
              <a:rPr lang="en-US" sz="900" dirty="0"/>
              <a:t>released channel: d1</a:t>
            </a:r>
          </a:p>
          <a:p>
            <a:endParaRPr lang="en-US" sz="900" dirty="0"/>
          </a:p>
          <a:p>
            <a:r>
              <a:rPr lang="en-US" sz="900" dirty="0"/>
              <a:t>Recovery Manager complete</a:t>
            </a:r>
            <a:r>
              <a:rPr lang="en-US" sz="900" dirty="0" smtClean="0"/>
              <a:t>.</a:t>
            </a:r>
            <a:endParaRPr lang="en-US" sz="900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848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2.3 Data File Backup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2.3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Backup – Data File Backup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Run Command (by file number)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Run Command (by file names)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1408093"/>
            <a:ext cx="74676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run </a:t>
            </a:r>
            <a:r>
              <a:rPr lang="en-US" sz="1400" b="1" dirty="0"/>
              <a:t>{</a:t>
            </a:r>
          </a:p>
          <a:p>
            <a:r>
              <a:rPr lang="en-US" sz="1400" b="1" dirty="0" smtClean="0"/>
              <a:t>allocate </a:t>
            </a:r>
            <a:r>
              <a:rPr lang="en-US" sz="1400" b="1" dirty="0"/>
              <a:t>channel d1 type disk;</a:t>
            </a:r>
          </a:p>
          <a:p>
            <a:r>
              <a:rPr lang="en-US" sz="1400" b="1" dirty="0" smtClean="0"/>
              <a:t>backup format '/</a:t>
            </a:r>
            <a:r>
              <a:rPr lang="en-US" sz="1400" b="1" dirty="0" err="1" smtClean="0"/>
              <a:t>rman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ora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rman</a:t>
            </a:r>
            <a:r>
              <a:rPr lang="en-US" sz="1400" b="1" dirty="0" smtClean="0"/>
              <a:t>-%d-%T-%</a:t>
            </a:r>
            <a:r>
              <a:rPr lang="en-US" sz="1400" b="1" dirty="0" err="1" smtClean="0"/>
              <a:t>U.db</a:t>
            </a:r>
            <a:r>
              <a:rPr lang="en-US" sz="1400" b="1" dirty="0" smtClean="0"/>
              <a:t>’ </a:t>
            </a:r>
            <a:r>
              <a:rPr lang="en-US" sz="1400" b="1" dirty="0" err="1" smtClean="0"/>
              <a:t>datafile</a:t>
            </a:r>
            <a:r>
              <a:rPr lang="en-US" sz="1400" b="1" dirty="0" smtClean="0"/>
              <a:t> 1;</a:t>
            </a:r>
            <a:endParaRPr lang="en-US" sz="1400" b="1" dirty="0"/>
          </a:p>
          <a:p>
            <a:r>
              <a:rPr lang="en-US" sz="1400" b="1" dirty="0" smtClean="0"/>
              <a:t>}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200400"/>
            <a:ext cx="7467600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run {</a:t>
            </a:r>
          </a:p>
          <a:p>
            <a:r>
              <a:rPr lang="en-US" sz="1400" b="1" dirty="0"/>
              <a:t>allocate channel d1 type disk;</a:t>
            </a:r>
          </a:p>
          <a:p>
            <a:r>
              <a:rPr lang="en-US" sz="1400" b="1" dirty="0"/>
              <a:t>backup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</a:t>
            </a:r>
          </a:p>
          <a:p>
            <a:r>
              <a:rPr lang="en-US" sz="1400" b="1" dirty="0" err="1"/>
              <a:t>datafile</a:t>
            </a:r>
            <a:r>
              <a:rPr lang="en-US" sz="1400" b="1" dirty="0"/>
              <a:t> '/fs-a01-a/databases/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/users-01.dbf', '/fs-a01-a/databases/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/undo_t1-01.dbf';</a:t>
            </a:r>
          </a:p>
          <a:p>
            <a:r>
              <a:rPr lang="en-US" sz="1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93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2.4 Control File Backup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2.4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Backup – Control File Backup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Auto backup 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Run Command (FRA)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Run Command (Disk)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1408093"/>
            <a:ext cx="7467600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configure </a:t>
            </a:r>
            <a:r>
              <a:rPr lang="en-US" sz="1400" b="1" dirty="0" err="1"/>
              <a:t>controlfile</a:t>
            </a:r>
            <a:r>
              <a:rPr lang="en-US" sz="1400" b="1" dirty="0"/>
              <a:t> </a:t>
            </a:r>
            <a:r>
              <a:rPr lang="en-US" sz="1400" b="1" dirty="0" err="1"/>
              <a:t>autobackup</a:t>
            </a:r>
            <a:r>
              <a:rPr lang="en-US" sz="1400" b="1" dirty="0"/>
              <a:t> on;</a:t>
            </a:r>
          </a:p>
          <a:p>
            <a:r>
              <a:rPr lang="en-US" sz="1400" b="1" dirty="0"/>
              <a:t>2&gt;</a:t>
            </a:r>
          </a:p>
          <a:p>
            <a:r>
              <a:rPr lang="en-US" sz="1400" b="1" dirty="0"/>
              <a:t>new RMAN configuration parameters:</a:t>
            </a:r>
          </a:p>
          <a:p>
            <a:r>
              <a:rPr lang="en-US" sz="1400" b="1" dirty="0"/>
              <a:t>CONFIGURE CONTROLFILE AUTOBACKUP ON;</a:t>
            </a:r>
          </a:p>
          <a:p>
            <a:r>
              <a:rPr lang="en-US" sz="1400" b="1" dirty="0"/>
              <a:t>new RMAN configuration parameters are successfully stored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200400"/>
            <a:ext cx="74676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run {</a:t>
            </a:r>
          </a:p>
          <a:p>
            <a:r>
              <a:rPr lang="en-US" sz="1400" b="1" dirty="0"/>
              <a:t>allocate channel d1 type disk;</a:t>
            </a:r>
          </a:p>
          <a:p>
            <a:r>
              <a:rPr lang="en-US" sz="1400" b="1" dirty="0" smtClean="0"/>
              <a:t>backup current </a:t>
            </a:r>
            <a:r>
              <a:rPr lang="en-US" sz="1400" b="1" dirty="0" err="1" smtClean="0"/>
              <a:t>controlfile</a:t>
            </a:r>
            <a:r>
              <a:rPr lang="en-US" sz="1400" b="1" dirty="0" smtClean="0"/>
              <a:t>;</a:t>
            </a:r>
            <a:endParaRPr lang="en-US" sz="1400" b="1" dirty="0"/>
          </a:p>
          <a:p>
            <a:r>
              <a:rPr lang="en-US" sz="1400" b="1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989493"/>
            <a:ext cx="74676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run {</a:t>
            </a:r>
          </a:p>
          <a:p>
            <a:r>
              <a:rPr lang="en-US" sz="1400" b="1" dirty="0"/>
              <a:t>allocate channel d1 type disk;</a:t>
            </a:r>
          </a:p>
          <a:p>
            <a:r>
              <a:rPr lang="en-US" sz="1400" b="1" dirty="0"/>
              <a:t>backup current </a:t>
            </a:r>
            <a:r>
              <a:rPr lang="en-US" sz="1400" b="1" dirty="0" err="1"/>
              <a:t>controlfile</a:t>
            </a:r>
            <a:r>
              <a:rPr lang="en-US" sz="1400" b="1" dirty="0"/>
              <a:t>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20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2.5 Archive Log Backup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2.5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Backup – Archive Log Backup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Validate files are not on disk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Backup all archive logs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Backup and Delete within a range</a:t>
            </a: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09600" y="1408093"/>
            <a:ext cx="74676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</a:t>
            </a:r>
            <a:r>
              <a:rPr lang="en-US" sz="1400" b="1" dirty="0"/>
              <a:t>&gt; run {</a:t>
            </a:r>
          </a:p>
          <a:p>
            <a:r>
              <a:rPr lang="en-US" sz="1400" b="1" dirty="0" smtClean="0"/>
              <a:t>allocate </a:t>
            </a:r>
            <a:r>
              <a:rPr lang="en-US" sz="1400" b="1" dirty="0"/>
              <a:t>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 smtClean="0"/>
              <a:t>change </a:t>
            </a:r>
            <a:r>
              <a:rPr lang="en-US" sz="1400" b="1" dirty="0" err="1" smtClean="0"/>
              <a:t>archivelog</a:t>
            </a:r>
            <a:r>
              <a:rPr lang="en-US" sz="1400" b="1" dirty="0" smtClean="0"/>
              <a:t> all validate;</a:t>
            </a:r>
            <a:endParaRPr lang="en-US" sz="1400" b="1" dirty="0"/>
          </a:p>
          <a:p>
            <a:r>
              <a:rPr lang="en-US" sz="1400" b="1" dirty="0" smtClean="0"/>
              <a:t>}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160693"/>
            <a:ext cx="74676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</a:t>
            </a:r>
            <a:r>
              <a:rPr lang="en-US" sz="1400" b="1" dirty="0"/>
              <a:t>&gt; run {</a:t>
            </a:r>
          </a:p>
          <a:p>
            <a:r>
              <a:rPr lang="en-US" sz="1400" b="1" dirty="0" smtClean="0"/>
              <a:t>allocate </a:t>
            </a:r>
            <a:r>
              <a:rPr lang="en-US" sz="1400" b="1" dirty="0"/>
              <a:t>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 smtClean="0"/>
              <a:t>backup </a:t>
            </a:r>
            <a:r>
              <a:rPr lang="en-US" sz="1400" b="1" dirty="0" err="1"/>
              <a:t>archivelog</a:t>
            </a:r>
            <a:r>
              <a:rPr lang="en-US" sz="1400" b="1" dirty="0"/>
              <a:t> all;</a:t>
            </a:r>
          </a:p>
          <a:p>
            <a:r>
              <a:rPr lang="en-US" sz="1400" b="1" dirty="0" smtClean="0"/>
              <a:t>}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989493"/>
            <a:ext cx="7467600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</a:t>
            </a:r>
            <a:r>
              <a:rPr lang="en-US" sz="1400" b="1" dirty="0"/>
              <a:t>&gt; run {</a:t>
            </a:r>
          </a:p>
          <a:p>
            <a:r>
              <a:rPr lang="en-US" sz="1400" b="1" dirty="0"/>
              <a:t>allocate 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/>
              <a:t>backup </a:t>
            </a:r>
            <a:r>
              <a:rPr lang="en-US" sz="1400" b="1" dirty="0" err="1"/>
              <a:t>archivelog</a:t>
            </a:r>
            <a:r>
              <a:rPr lang="en-US" sz="1400" b="1" dirty="0"/>
              <a:t> until time 'sysdate-1';</a:t>
            </a:r>
          </a:p>
          <a:p>
            <a:r>
              <a:rPr lang="en-US" sz="1400" b="1" dirty="0"/>
              <a:t>delete copy of </a:t>
            </a:r>
            <a:r>
              <a:rPr lang="en-US" sz="1400" b="1" dirty="0" err="1"/>
              <a:t>archivelog</a:t>
            </a:r>
            <a:r>
              <a:rPr lang="en-US" sz="1400" b="1" dirty="0"/>
              <a:t> all completed before 'sysdate-3';</a:t>
            </a:r>
          </a:p>
          <a:p>
            <a:r>
              <a:rPr lang="en-US" sz="1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09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2.6 List Backups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2.6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Backup – List Backups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838200"/>
            <a:ext cx="7467600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</a:t>
            </a:r>
            <a:r>
              <a:rPr lang="en-US" sz="1400" b="1" dirty="0"/>
              <a:t>&gt; </a:t>
            </a:r>
            <a:r>
              <a:rPr lang="en-US" sz="1400" b="1" dirty="0" smtClean="0"/>
              <a:t>list backup;</a:t>
            </a:r>
          </a:p>
          <a:p>
            <a:endParaRPr lang="en-US" sz="1400" b="1" dirty="0"/>
          </a:p>
          <a:p>
            <a:r>
              <a:rPr lang="en-US" sz="1400" b="1" dirty="0"/>
              <a:t>List of Backup Sets</a:t>
            </a:r>
          </a:p>
          <a:p>
            <a:r>
              <a:rPr lang="en-US" sz="1400" b="1" dirty="0"/>
              <a:t>===================</a:t>
            </a:r>
          </a:p>
          <a:p>
            <a:r>
              <a:rPr lang="en-US" sz="1400" b="1" dirty="0" smtClean="0"/>
              <a:t>BS </a:t>
            </a:r>
            <a:r>
              <a:rPr lang="en-US" sz="1400" b="1" dirty="0"/>
              <a:t>Key  Type LV Size       Device Type Elapsed Time Completion Time</a:t>
            </a:r>
          </a:p>
          <a:p>
            <a:r>
              <a:rPr lang="en-US" sz="1400" b="1" dirty="0"/>
              <a:t>------- ---- -- ---------- ----------- ------------ ---------------</a:t>
            </a:r>
          </a:p>
          <a:p>
            <a:r>
              <a:rPr lang="en-US" sz="1400" b="1" dirty="0"/>
              <a:t>2       Full    416.02M    DISK        00:01:22     19-MAY-11</a:t>
            </a:r>
          </a:p>
          <a:p>
            <a:r>
              <a:rPr lang="en-US" sz="1400" b="1" dirty="0"/>
              <a:t>        BP Key: 2   Status: AVAILABLE  Compressed: NO  Tag: TAG20110519T005827</a:t>
            </a:r>
          </a:p>
          <a:p>
            <a:r>
              <a:rPr lang="en-US" sz="1400" b="1" dirty="0"/>
              <a:t>        Piece Name: 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/rman-ORA-20110519.db</a:t>
            </a:r>
          </a:p>
          <a:p>
            <a:r>
              <a:rPr lang="en-US" sz="1400" b="1" dirty="0"/>
              <a:t>  List of </a:t>
            </a:r>
            <a:r>
              <a:rPr lang="en-US" sz="1400" b="1" dirty="0" err="1"/>
              <a:t>Datafiles</a:t>
            </a:r>
            <a:r>
              <a:rPr lang="en-US" sz="1400" b="1" dirty="0"/>
              <a:t> in backup set 2</a:t>
            </a:r>
          </a:p>
          <a:p>
            <a:r>
              <a:rPr lang="en-US" sz="1400" b="1" dirty="0"/>
              <a:t>  File LV Type </a:t>
            </a:r>
            <a:r>
              <a:rPr lang="en-US" sz="1400" b="1" dirty="0" err="1"/>
              <a:t>Ckp</a:t>
            </a:r>
            <a:r>
              <a:rPr lang="en-US" sz="1400" b="1" dirty="0"/>
              <a:t> SCN    </a:t>
            </a:r>
            <a:r>
              <a:rPr lang="en-US" sz="1400" b="1" dirty="0" err="1"/>
              <a:t>Ckp</a:t>
            </a:r>
            <a:r>
              <a:rPr lang="en-US" sz="1400" b="1" dirty="0"/>
              <a:t> Time  Name</a:t>
            </a:r>
          </a:p>
          <a:p>
            <a:r>
              <a:rPr lang="en-US" sz="1400" b="1" dirty="0"/>
              <a:t>  ---- -- ---- ---------- --------- ----</a:t>
            </a:r>
          </a:p>
          <a:p>
            <a:r>
              <a:rPr lang="en-US" sz="1400" b="1" dirty="0"/>
              <a:t>  1       Full 1370281    19-MAY-11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/system-01.dbf</a:t>
            </a:r>
          </a:p>
          <a:p>
            <a:r>
              <a:rPr lang="en-US" sz="1400" b="1" dirty="0"/>
              <a:t>  2       Full 1370281    19-MAY-11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/sysaux-01.dbf</a:t>
            </a:r>
          </a:p>
          <a:p>
            <a:r>
              <a:rPr lang="en-US" sz="1400" b="1" dirty="0"/>
              <a:t>  3       Full 1370281    19-MAY-11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/undo_t1-01.dbf</a:t>
            </a:r>
          </a:p>
          <a:p>
            <a:r>
              <a:rPr lang="en-US" sz="1400" b="1" dirty="0"/>
              <a:t>  4       Full 1370281    19-MAY-11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/users-01.dbf</a:t>
            </a:r>
          </a:p>
          <a:p>
            <a:r>
              <a:rPr lang="en-US" sz="1400" b="1" dirty="0" smtClean="0"/>
              <a:t>….</a:t>
            </a:r>
          </a:p>
          <a:p>
            <a:r>
              <a:rPr lang="en-US" sz="1400" b="1" dirty="0" smtClean="0"/>
              <a:t>….</a:t>
            </a:r>
            <a:endParaRPr lang="en-US" sz="1400" b="1" dirty="0"/>
          </a:p>
          <a:p>
            <a:r>
              <a:rPr lang="en-US" sz="1400" b="1" dirty="0"/>
              <a:t>BS Key  Type LV Size       Device Type Elapsed Time Completion Time</a:t>
            </a:r>
          </a:p>
          <a:p>
            <a:r>
              <a:rPr lang="en-US" sz="1400" b="1" dirty="0"/>
              <a:t>------- ---- -- ---------- ----------- ------------ ---------------</a:t>
            </a:r>
          </a:p>
          <a:p>
            <a:r>
              <a:rPr lang="en-US" sz="1400" b="1" dirty="0"/>
              <a:t>15      Full    9.39M      DISK        00:00:01     19-MAY-11</a:t>
            </a:r>
          </a:p>
          <a:p>
            <a:r>
              <a:rPr lang="en-US" sz="1400" b="1" dirty="0"/>
              <a:t>        BP Key: 15   Status: AVAILABLE  Compressed: NO  Tag: TAG20110519T015045</a:t>
            </a:r>
          </a:p>
          <a:p>
            <a:r>
              <a:rPr lang="en-US" sz="1400" b="1" dirty="0"/>
              <a:t>        Piece Name: /</a:t>
            </a:r>
            <a:r>
              <a:rPr lang="en-US" sz="1400" b="1" dirty="0" err="1"/>
              <a:t>fra</a:t>
            </a:r>
            <a:r>
              <a:rPr lang="en-US" sz="1400" b="1" dirty="0"/>
              <a:t>/ORA/</a:t>
            </a:r>
            <a:r>
              <a:rPr lang="en-US" sz="1400" b="1" dirty="0" err="1"/>
              <a:t>autobackup</a:t>
            </a:r>
            <a:r>
              <a:rPr lang="en-US" sz="1400" b="1" dirty="0"/>
              <a:t>/2011_05_19/o1_mf_s_751513845_6x8xvoyc_.bkp</a:t>
            </a:r>
          </a:p>
          <a:p>
            <a:r>
              <a:rPr lang="en-US" sz="1400" b="1" dirty="0"/>
              <a:t>  SPFILE Included: Modification time: 19-MAY-11</a:t>
            </a:r>
          </a:p>
          <a:p>
            <a:r>
              <a:rPr lang="en-US" sz="1400" b="1" dirty="0"/>
              <a:t>  SPFILE </a:t>
            </a:r>
            <a:r>
              <a:rPr lang="en-US" sz="1400" b="1" dirty="0" err="1"/>
              <a:t>db_unique_name</a:t>
            </a:r>
            <a:r>
              <a:rPr lang="en-US" sz="1400" b="1" dirty="0"/>
              <a:t>: ORA</a:t>
            </a:r>
          </a:p>
          <a:p>
            <a:r>
              <a:rPr lang="en-US" sz="1400" b="1" dirty="0"/>
              <a:t>  Control File Included: </a:t>
            </a:r>
            <a:r>
              <a:rPr lang="en-US" sz="1400" b="1" dirty="0" err="1"/>
              <a:t>Ckp</a:t>
            </a:r>
            <a:r>
              <a:rPr lang="en-US" sz="1400" b="1" dirty="0"/>
              <a:t> SCN: 1372105      </a:t>
            </a:r>
            <a:r>
              <a:rPr lang="en-US" sz="1400" b="1" dirty="0" err="1"/>
              <a:t>Ckp</a:t>
            </a:r>
            <a:r>
              <a:rPr lang="en-US" sz="1400" b="1" dirty="0"/>
              <a:t> time: 19-MAY-11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752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3</a:t>
            </a:r>
            <a:r>
              <a:rPr lang="en-US" dirty="0" smtClean="0"/>
              <a:t>. RMAN Recovery</a:t>
            </a:r>
            <a:endParaRPr lang="en-US" dirty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Database Recovery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Data File Recovery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Control File Recovery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Tablespace</a:t>
            </a:r>
            <a:r>
              <a:rPr lang="en-US" dirty="0" smtClean="0"/>
              <a:t> Recovery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3. RMAN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.1 Database Recovery</a:t>
            </a:r>
            <a:endParaRPr lang="en-US" dirty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7451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Range: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control_file_record_keep_time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/>
            <a:r>
              <a:rPr lang="en-US" dirty="0" smtClean="0">
                <a:latin typeface="Arial" pitchFamily="34" charset="0"/>
                <a:cs typeface="Arial" pitchFamily="34" charset="0"/>
              </a:rPr>
              <a:t>Catalog for further</a:t>
            </a:r>
          </a:p>
          <a:p>
            <a:pPr marL="457200" indent="-457200"/>
            <a:r>
              <a:rPr lang="en-US" dirty="0" smtClean="0">
                <a:latin typeface="Arial" pitchFamily="34" charset="0"/>
                <a:cs typeface="Arial" pitchFamily="34" charset="0"/>
              </a:rPr>
              <a:t>Recover a database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3.1 </a:t>
            </a:r>
            <a:r>
              <a:rPr lang="en-US" dirty="0"/>
              <a:t>RMAN </a:t>
            </a:r>
            <a:r>
              <a:rPr lang="en-US" dirty="0" smtClean="0"/>
              <a:t>Recovery – Database </a:t>
            </a:r>
            <a:r>
              <a:rPr lang="en-US" dirty="0" err="1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.1 Database Recovery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3.1 </a:t>
            </a:r>
            <a:r>
              <a:rPr lang="en-US" dirty="0"/>
              <a:t>RMAN </a:t>
            </a:r>
            <a:r>
              <a:rPr lang="en-US" dirty="0" smtClean="0"/>
              <a:t>Recovery – Database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838200"/>
            <a:ext cx="7467600" cy="5262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oracle@red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/non-catalog]$ </a:t>
            </a:r>
            <a:r>
              <a:rPr lang="en-US" sz="1400" b="1" dirty="0" err="1">
                <a:solidFill>
                  <a:srgbClr val="FF0000"/>
                </a:solidFill>
              </a:rPr>
              <a:t>rman</a:t>
            </a:r>
            <a:r>
              <a:rPr lang="en-US" sz="1400" b="1" dirty="0">
                <a:solidFill>
                  <a:srgbClr val="FF0000"/>
                </a:solidFill>
              </a:rPr>
              <a:t> target / </a:t>
            </a:r>
            <a:r>
              <a:rPr lang="en-US" sz="1400" b="1" dirty="0" err="1">
                <a:solidFill>
                  <a:srgbClr val="FF0000"/>
                </a:solidFill>
              </a:rPr>
              <a:t>nocatalog</a:t>
            </a:r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/>
          </a:p>
          <a:p>
            <a:r>
              <a:rPr lang="en-US" sz="1400" b="1" dirty="0"/>
              <a:t>Recovery Manager: Release 11.2.0.2.0 - Production on Thu May 19 03:08:22 2011</a:t>
            </a:r>
          </a:p>
          <a:p>
            <a:r>
              <a:rPr lang="en-US" sz="1400" b="1" dirty="0" smtClean="0"/>
              <a:t>Copyright </a:t>
            </a:r>
            <a:r>
              <a:rPr lang="en-US" sz="1400" b="1" dirty="0"/>
              <a:t>(c) 1982, 2009, Oracle and/or its affiliates.  All rights reserved.</a:t>
            </a:r>
          </a:p>
          <a:p>
            <a:r>
              <a:rPr lang="en-US" sz="1400" b="1" dirty="0" smtClean="0"/>
              <a:t>connected </a:t>
            </a:r>
            <a:r>
              <a:rPr lang="en-US" sz="1400" b="1" dirty="0"/>
              <a:t>to target database (not started)</a:t>
            </a:r>
          </a:p>
          <a:p>
            <a:endParaRPr lang="en-US" sz="1400" b="1" dirty="0"/>
          </a:p>
          <a:p>
            <a:r>
              <a:rPr lang="en-US" sz="1400" b="1" dirty="0"/>
              <a:t>RMAN&gt; </a:t>
            </a:r>
            <a:r>
              <a:rPr lang="en-US" sz="1400" b="1" dirty="0">
                <a:solidFill>
                  <a:srgbClr val="FF0000"/>
                </a:solidFill>
              </a:rPr>
              <a:t>startup mount;</a:t>
            </a:r>
          </a:p>
          <a:p>
            <a:r>
              <a:rPr lang="en-US" sz="1400" b="1" dirty="0" smtClean="0"/>
              <a:t>Oracle </a:t>
            </a:r>
            <a:r>
              <a:rPr lang="en-US" sz="1400" b="1" dirty="0"/>
              <a:t>instance started</a:t>
            </a:r>
          </a:p>
          <a:p>
            <a:r>
              <a:rPr lang="en-US" sz="1400" b="1" dirty="0"/>
              <a:t>database mounted</a:t>
            </a:r>
          </a:p>
          <a:p>
            <a:r>
              <a:rPr lang="en-US" sz="1400" b="1" dirty="0" smtClean="0"/>
              <a:t>…</a:t>
            </a:r>
          </a:p>
          <a:p>
            <a:endParaRPr lang="en-US" sz="1400" b="1" dirty="0" smtClean="0"/>
          </a:p>
          <a:p>
            <a:r>
              <a:rPr lang="en-US" sz="1400" b="1" dirty="0"/>
              <a:t>RMAN&gt; </a:t>
            </a:r>
            <a:r>
              <a:rPr lang="en-US" sz="1400" b="1" dirty="0">
                <a:solidFill>
                  <a:srgbClr val="FF0000"/>
                </a:solidFill>
              </a:rPr>
              <a:t>run {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2&gt; recover database;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3&gt; }</a:t>
            </a:r>
          </a:p>
          <a:p>
            <a:endParaRPr lang="en-US" sz="1400" b="1" dirty="0"/>
          </a:p>
          <a:p>
            <a:r>
              <a:rPr lang="en-US" sz="1400" b="1" dirty="0"/>
              <a:t>Starting recover at 19-MAY-11</a:t>
            </a:r>
          </a:p>
          <a:p>
            <a:r>
              <a:rPr lang="en-US" sz="1400" b="1" dirty="0"/>
              <a:t>allocated channel: ORA_DISK_1</a:t>
            </a:r>
          </a:p>
          <a:p>
            <a:r>
              <a:rPr lang="en-US" sz="1400" b="1" dirty="0"/>
              <a:t>channel ORA_DISK_1: SID=133 device type=DISK</a:t>
            </a:r>
          </a:p>
          <a:p>
            <a:endParaRPr lang="en-US" sz="1400" b="1" dirty="0"/>
          </a:p>
          <a:p>
            <a:r>
              <a:rPr lang="en-US" sz="1400" b="1" dirty="0"/>
              <a:t>starting media recovery</a:t>
            </a:r>
          </a:p>
          <a:p>
            <a:r>
              <a:rPr lang="en-US" sz="1400" b="1" dirty="0"/>
              <a:t>media recovery complete, elapsed time: </a:t>
            </a:r>
            <a:r>
              <a:rPr lang="en-US" sz="1400" b="1" dirty="0" smtClean="0"/>
              <a:t>00:05:20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Finished recover at </a:t>
            </a:r>
            <a:r>
              <a:rPr lang="en-US" sz="1400" b="1" dirty="0" smtClean="0"/>
              <a:t>19-MAY-11</a:t>
            </a:r>
            <a:endParaRPr lang="en-US" sz="1400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974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.2 Data File Recovery (Backup)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3.2 </a:t>
            </a:r>
            <a:r>
              <a:rPr lang="en-US" dirty="0"/>
              <a:t>RMAN </a:t>
            </a:r>
            <a:r>
              <a:rPr lang="en-US" dirty="0" smtClean="0"/>
              <a:t>Recovery – Data File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447800"/>
            <a:ext cx="7467600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SYS@ORA[PRI]-138[11.2.0.2.0]:SQL&gt; select file#, name, bytes/power(2,20) </a:t>
            </a:r>
            <a:r>
              <a:rPr lang="en-US" sz="1400" b="1" dirty="0" err="1"/>
              <a:t>mb</a:t>
            </a:r>
            <a:r>
              <a:rPr lang="en-US" sz="1400" b="1" dirty="0"/>
              <a:t> from </a:t>
            </a:r>
            <a:r>
              <a:rPr lang="en-US" sz="1400" b="1" dirty="0" err="1" smtClean="0"/>
              <a:t>v$datafile</a:t>
            </a:r>
            <a:r>
              <a:rPr lang="en-US" sz="1400" b="1" dirty="0" smtClean="0"/>
              <a:t>;</a:t>
            </a:r>
            <a:endParaRPr lang="en-US" sz="1400" b="1" dirty="0"/>
          </a:p>
          <a:p>
            <a:r>
              <a:rPr lang="en-US" sz="1400" b="1" dirty="0"/>
              <a:t>     FILE# NAME                                                       MB</a:t>
            </a:r>
          </a:p>
          <a:p>
            <a:r>
              <a:rPr lang="en-US" sz="1400" b="1" dirty="0"/>
              <a:t>---------- -------------------------------------------------- ----------</a:t>
            </a:r>
          </a:p>
          <a:p>
            <a:r>
              <a:rPr lang="en-US" sz="1400" b="1" dirty="0"/>
              <a:t>         1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/system-01.dbf                     350</a:t>
            </a:r>
          </a:p>
          <a:p>
            <a:r>
              <a:rPr lang="en-US" sz="1400" b="1" dirty="0"/>
              <a:t>         2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/sysaux-01.dbf                     400</a:t>
            </a:r>
          </a:p>
          <a:p>
            <a:r>
              <a:rPr lang="en-US" sz="1400" b="1" dirty="0"/>
              <a:t>         3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/undo_t1-01.dbf                    100</a:t>
            </a:r>
          </a:p>
          <a:p>
            <a:r>
              <a:rPr lang="en-US" sz="1400" b="1" dirty="0"/>
              <a:t>         4 </a:t>
            </a:r>
            <a:r>
              <a:rPr lang="en-US" sz="1400" b="1" dirty="0">
                <a:solidFill>
                  <a:srgbClr val="FF0000"/>
                </a:solidFill>
              </a:rPr>
              <a:t>/fs-a01-a/databases/</a:t>
            </a:r>
            <a:r>
              <a:rPr lang="en-US" sz="1400" b="1" dirty="0" err="1">
                <a:solidFill>
                  <a:srgbClr val="FF0000"/>
                </a:solidFill>
              </a:rPr>
              <a:t>ora</a:t>
            </a:r>
            <a:r>
              <a:rPr lang="en-US" sz="1400" b="1" dirty="0">
                <a:solidFill>
                  <a:srgbClr val="FF0000"/>
                </a:solidFill>
              </a:rPr>
              <a:t>/users-01.dbf </a:t>
            </a:r>
            <a:r>
              <a:rPr lang="en-US" sz="1400" b="1" dirty="0"/>
              <a:t>                      </a:t>
            </a:r>
            <a:r>
              <a:rPr lang="en-US" sz="1400" b="1" dirty="0" smtClean="0"/>
              <a:t>20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810000"/>
            <a:ext cx="7467600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</a:t>
            </a:r>
            <a:r>
              <a:rPr lang="en-US" sz="1400" b="1" dirty="0"/>
              <a:t>&gt; run </a:t>
            </a:r>
            <a:r>
              <a:rPr lang="en-US" sz="1400" b="1" dirty="0" smtClean="0"/>
              <a:t>{</a:t>
            </a:r>
          </a:p>
          <a:p>
            <a:r>
              <a:rPr lang="en-US" sz="1400" b="1" dirty="0" smtClean="0"/>
              <a:t>allocate </a:t>
            </a:r>
            <a:r>
              <a:rPr lang="en-US" sz="1400" b="1" dirty="0"/>
              <a:t>channel d1 type disk;</a:t>
            </a:r>
          </a:p>
          <a:p>
            <a:r>
              <a:rPr lang="en-US" sz="1400" b="1" dirty="0" smtClean="0"/>
              <a:t>backup </a:t>
            </a:r>
            <a:r>
              <a:rPr lang="en-US" sz="1400" b="1" dirty="0"/>
              <a:t>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 </a:t>
            </a:r>
            <a:r>
              <a:rPr lang="en-US" sz="1400" b="1" dirty="0" err="1"/>
              <a:t>datafile</a:t>
            </a:r>
            <a:r>
              <a:rPr lang="en-US" sz="1400" b="1" dirty="0"/>
              <a:t> 4</a:t>
            </a:r>
            <a:r>
              <a:rPr lang="en-US" sz="1400" b="1" dirty="0" smtClean="0"/>
              <a:t>;</a:t>
            </a:r>
          </a:p>
          <a:p>
            <a:r>
              <a:rPr lang="en-US" sz="1400" b="1" dirty="0" smtClean="0"/>
              <a:t>}</a:t>
            </a:r>
            <a:endParaRPr lang="en-US" sz="1400" b="1" dirty="0"/>
          </a:p>
          <a:p>
            <a:r>
              <a:rPr lang="en-US" sz="1400" b="1" dirty="0" smtClean="0"/>
              <a:t>…</a:t>
            </a:r>
            <a:endParaRPr lang="en-US" sz="1400" b="1" dirty="0"/>
          </a:p>
          <a:p>
            <a:r>
              <a:rPr lang="en-US" sz="1400" b="1" dirty="0" smtClean="0"/>
              <a:t>channel </a:t>
            </a:r>
            <a:r>
              <a:rPr lang="en-US" sz="1400" b="1" dirty="0"/>
              <a:t>d1: backup set complete, elapsed time: 00:00:01</a:t>
            </a:r>
          </a:p>
          <a:p>
            <a:r>
              <a:rPr lang="en-US" sz="1400" b="1" dirty="0"/>
              <a:t>Finished backup at </a:t>
            </a:r>
            <a:r>
              <a:rPr lang="en-US" sz="1400" b="1" dirty="0" smtClean="0"/>
              <a:t>19-MAY-11</a:t>
            </a:r>
            <a:endParaRPr lang="en-US" sz="14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Pick a Data File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3246437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3600" dirty="0" smtClean="0"/>
              <a:t>Backup Data File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1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 Architecture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 Backup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 Recovery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 Catalog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 Stored Scripts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8616434" y="996434"/>
            <a:ext cx="3810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8616434" y="1586984"/>
            <a:ext cx="3810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604766" y="2177534"/>
            <a:ext cx="381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604766" y="2768084"/>
            <a:ext cx="381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8604766" y="3358634"/>
            <a:ext cx="381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.2 Data File Recovery (Delete)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447800"/>
            <a:ext cx="7467600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SYS@ORA[PRI]-138[11.2.0.2.0]:SQL&gt; !</a:t>
            </a:r>
            <a:r>
              <a:rPr lang="en-US" sz="1400" b="1" dirty="0" err="1"/>
              <a:t>rm</a:t>
            </a:r>
            <a:r>
              <a:rPr lang="en-US" sz="1400" b="1" dirty="0"/>
              <a:t>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/users-01.dbf</a:t>
            </a:r>
          </a:p>
          <a:p>
            <a:endParaRPr lang="en-US" sz="1400" b="1" dirty="0"/>
          </a:p>
          <a:p>
            <a:r>
              <a:rPr lang="en-US" sz="1400" b="1" dirty="0"/>
              <a:t>SYS@ORA[PRI]-138[11.2.0.2.0]:SQL&gt; alter system checkpoint;</a:t>
            </a:r>
          </a:p>
          <a:p>
            <a:r>
              <a:rPr lang="en-US" sz="1400" b="1" dirty="0"/>
              <a:t>ERROR:</a:t>
            </a:r>
          </a:p>
          <a:p>
            <a:r>
              <a:rPr lang="en-US" sz="1400" b="1" dirty="0"/>
              <a:t>ORA-03114: not connected to ORACLE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alter system checkpoint</a:t>
            </a:r>
          </a:p>
          <a:p>
            <a:r>
              <a:rPr lang="en-US" sz="1400" b="1" dirty="0"/>
              <a:t>*</a:t>
            </a:r>
          </a:p>
          <a:p>
            <a:r>
              <a:rPr lang="en-US" sz="1400" b="1" dirty="0"/>
              <a:t>ERROR at line 1:</a:t>
            </a:r>
          </a:p>
          <a:p>
            <a:r>
              <a:rPr lang="en-US" sz="1400" b="1" dirty="0"/>
              <a:t>ORA-03113: end-of-file on communication channel</a:t>
            </a:r>
          </a:p>
          <a:p>
            <a:r>
              <a:rPr lang="en-US" sz="1400" b="1" dirty="0"/>
              <a:t>Process ID: 3030</a:t>
            </a:r>
          </a:p>
          <a:p>
            <a:r>
              <a:rPr lang="en-US" sz="1400" b="1" dirty="0"/>
              <a:t>Session ID: 138 Serial number: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4800362"/>
            <a:ext cx="7467600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</a:t>
            </a:r>
            <a:r>
              <a:rPr lang="en-US" sz="1400" b="1" dirty="0"/>
              <a:t>&gt; run </a:t>
            </a:r>
            <a:r>
              <a:rPr lang="en-US" sz="1400" b="1" dirty="0" smtClean="0"/>
              <a:t>{</a:t>
            </a:r>
          </a:p>
          <a:p>
            <a:r>
              <a:rPr lang="en-US" sz="1400" b="1" dirty="0" smtClean="0"/>
              <a:t>allocate </a:t>
            </a:r>
            <a:r>
              <a:rPr lang="en-US" sz="1400" b="1" dirty="0"/>
              <a:t>channel d1 type disk;</a:t>
            </a:r>
          </a:p>
          <a:p>
            <a:r>
              <a:rPr lang="en-US" sz="1400" b="1" dirty="0" smtClean="0"/>
              <a:t>backup </a:t>
            </a:r>
            <a:r>
              <a:rPr lang="en-US" sz="1400" b="1" dirty="0"/>
              <a:t>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 </a:t>
            </a:r>
            <a:r>
              <a:rPr lang="en-US" sz="1400" b="1" dirty="0" err="1"/>
              <a:t>datafile</a:t>
            </a:r>
            <a:r>
              <a:rPr lang="en-US" sz="1400" b="1" dirty="0"/>
              <a:t> 4</a:t>
            </a:r>
            <a:r>
              <a:rPr lang="en-US" sz="1400" b="1" dirty="0" smtClean="0"/>
              <a:t>;</a:t>
            </a:r>
          </a:p>
          <a:p>
            <a:r>
              <a:rPr lang="en-US" sz="1400" b="1" dirty="0" smtClean="0"/>
              <a:t>}</a:t>
            </a:r>
            <a:endParaRPr lang="en-US" sz="1400" b="1" dirty="0"/>
          </a:p>
          <a:p>
            <a:r>
              <a:rPr lang="en-US" sz="1400" b="1" dirty="0" smtClean="0"/>
              <a:t>…</a:t>
            </a:r>
            <a:endParaRPr lang="en-US" sz="1400" b="1" dirty="0"/>
          </a:p>
          <a:p>
            <a:r>
              <a:rPr lang="en-US" sz="1400" b="1" dirty="0" smtClean="0"/>
              <a:t>channel </a:t>
            </a:r>
            <a:r>
              <a:rPr lang="en-US" sz="1400" b="1" dirty="0"/>
              <a:t>d1: backup set complete, elapsed time: 00:00:01</a:t>
            </a:r>
          </a:p>
          <a:p>
            <a:r>
              <a:rPr lang="en-US" sz="1400" b="1" dirty="0"/>
              <a:t>Finished backup at </a:t>
            </a:r>
            <a:r>
              <a:rPr lang="en-US" sz="1400" b="1" dirty="0" smtClean="0"/>
              <a:t>19-MAY-11</a:t>
            </a:r>
            <a:endParaRPr lang="en-US" sz="14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Delete File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3.2 </a:t>
            </a:r>
            <a:r>
              <a:rPr lang="en-US" dirty="0"/>
              <a:t>RMAN </a:t>
            </a:r>
            <a:r>
              <a:rPr lang="en-US" dirty="0" smtClean="0"/>
              <a:t>Recovery – Data File </a:t>
            </a:r>
            <a:r>
              <a:rPr lang="en-US" dirty="0" err="1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.2 Data File Recovery (Delete)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447800"/>
            <a:ext cx="7467600" cy="5047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Thu May 19 03:20:42 2011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Errors in file /dumps-01/</a:t>
            </a:r>
            <a:r>
              <a:rPr lang="en-US" sz="1400" b="1" dirty="0" err="1">
                <a:solidFill>
                  <a:srgbClr val="FF0000"/>
                </a:solidFill>
              </a:rPr>
              <a:t>diag</a:t>
            </a:r>
            <a:r>
              <a:rPr lang="en-US" sz="1400" b="1" dirty="0">
                <a:solidFill>
                  <a:srgbClr val="FF0000"/>
                </a:solidFill>
              </a:rPr>
              <a:t>/</a:t>
            </a:r>
            <a:r>
              <a:rPr lang="en-US" sz="1400" b="1" dirty="0" err="1">
                <a:solidFill>
                  <a:srgbClr val="FF0000"/>
                </a:solidFill>
              </a:rPr>
              <a:t>diag</a:t>
            </a:r>
            <a:r>
              <a:rPr lang="en-US" sz="1400" b="1" dirty="0">
                <a:solidFill>
                  <a:srgbClr val="FF0000"/>
                </a:solidFill>
              </a:rPr>
              <a:t>/</a:t>
            </a:r>
            <a:r>
              <a:rPr lang="en-US" sz="1400" b="1" dirty="0" err="1">
                <a:solidFill>
                  <a:srgbClr val="FF0000"/>
                </a:solidFill>
              </a:rPr>
              <a:t>rdbms</a:t>
            </a:r>
            <a:r>
              <a:rPr lang="en-US" sz="1400" b="1" dirty="0">
                <a:solidFill>
                  <a:srgbClr val="FF0000"/>
                </a:solidFill>
              </a:rPr>
              <a:t>/</a:t>
            </a:r>
            <a:r>
              <a:rPr lang="en-US" sz="1400" b="1" dirty="0" err="1">
                <a:solidFill>
                  <a:srgbClr val="FF0000"/>
                </a:solidFill>
              </a:rPr>
              <a:t>ora</a:t>
            </a:r>
            <a:r>
              <a:rPr lang="en-US" sz="1400" b="1" dirty="0">
                <a:solidFill>
                  <a:srgbClr val="FF0000"/>
                </a:solidFill>
              </a:rPr>
              <a:t>/</a:t>
            </a:r>
            <a:r>
              <a:rPr lang="en-US" sz="1400" b="1" dirty="0" err="1">
                <a:solidFill>
                  <a:srgbClr val="FF0000"/>
                </a:solidFill>
              </a:rPr>
              <a:t>ora</a:t>
            </a:r>
            <a:r>
              <a:rPr lang="en-US" sz="1400" b="1" dirty="0">
                <a:solidFill>
                  <a:srgbClr val="FF0000"/>
                </a:solidFill>
              </a:rPr>
              <a:t>/trace/ora_ckpt_2924.trc: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ORA-63999: data file suffered media failure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ORA-01116: error in opening database file 4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ORA-01110: data file 4: '/fs-a01-a/databases/</a:t>
            </a:r>
            <a:r>
              <a:rPr lang="en-US" sz="1400" b="1" dirty="0" err="1">
                <a:solidFill>
                  <a:srgbClr val="FF0000"/>
                </a:solidFill>
              </a:rPr>
              <a:t>ora</a:t>
            </a:r>
            <a:r>
              <a:rPr lang="en-US" sz="1400" b="1" dirty="0">
                <a:solidFill>
                  <a:srgbClr val="FF0000"/>
                </a:solidFill>
              </a:rPr>
              <a:t>/users-01.dbf'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ORA-27041: unable to open file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Linux Error: 2: No such file or directory</a:t>
            </a:r>
          </a:p>
          <a:p>
            <a:r>
              <a:rPr lang="en-US" sz="1400" b="1" dirty="0"/>
              <a:t>Additional information: 3</a:t>
            </a:r>
          </a:p>
          <a:p>
            <a:r>
              <a:rPr lang="en-US" sz="1400" b="1" dirty="0"/>
              <a:t>Errors in file /dumps-01/</a:t>
            </a:r>
            <a:r>
              <a:rPr lang="en-US" sz="1400" b="1" dirty="0" err="1"/>
              <a:t>diag</a:t>
            </a:r>
            <a:r>
              <a:rPr lang="en-US" sz="1400" b="1" dirty="0"/>
              <a:t>/</a:t>
            </a:r>
            <a:r>
              <a:rPr lang="en-US" sz="1400" b="1" dirty="0" err="1"/>
              <a:t>diag</a:t>
            </a:r>
            <a:r>
              <a:rPr lang="en-US" sz="1400" b="1" dirty="0"/>
              <a:t>/</a:t>
            </a:r>
            <a:r>
              <a:rPr lang="en-US" sz="1400" b="1" dirty="0" err="1"/>
              <a:t>rdbms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/trace/ora_ckpt_2924.trc:</a:t>
            </a:r>
          </a:p>
          <a:p>
            <a:r>
              <a:rPr lang="en-US" sz="1400" b="1" dirty="0"/>
              <a:t>ORA-63999: data file suffered media failure</a:t>
            </a:r>
          </a:p>
          <a:p>
            <a:r>
              <a:rPr lang="en-US" sz="1400" b="1" dirty="0"/>
              <a:t>ORA-01116: error in opening database file 4</a:t>
            </a:r>
          </a:p>
          <a:p>
            <a:r>
              <a:rPr lang="en-US" sz="1400" b="1" dirty="0"/>
              <a:t>ORA-01110: data file 4: '/fs-a01-a/databases/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/users-01.dbf'</a:t>
            </a:r>
          </a:p>
          <a:p>
            <a:r>
              <a:rPr lang="en-US" sz="1400" b="1" dirty="0"/>
              <a:t>ORA-27041: unable to open file</a:t>
            </a:r>
          </a:p>
          <a:p>
            <a:r>
              <a:rPr lang="en-US" sz="1400" b="1" dirty="0"/>
              <a:t>Linux Error: 2: No such file or directory</a:t>
            </a:r>
          </a:p>
          <a:p>
            <a:r>
              <a:rPr lang="en-US" sz="1400" b="1" dirty="0"/>
              <a:t>Additional information: 3</a:t>
            </a:r>
          </a:p>
          <a:p>
            <a:r>
              <a:rPr lang="en-US" sz="1400" b="1" dirty="0"/>
              <a:t>CKPT (</a:t>
            </a:r>
            <a:r>
              <a:rPr lang="en-US" sz="1400" b="1" dirty="0" err="1"/>
              <a:t>ospid</a:t>
            </a:r>
            <a:r>
              <a:rPr lang="en-US" sz="1400" b="1" dirty="0"/>
              <a:t>: 2924): terminating the instance due to error 63999</a:t>
            </a:r>
          </a:p>
          <a:p>
            <a:r>
              <a:rPr lang="en-US" sz="1400" b="1" dirty="0"/>
              <a:t>Thu May 19 03:20:43 2011</a:t>
            </a:r>
          </a:p>
          <a:p>
            <a:r>
              <a:rPr lang="en-US" sz="1400" b="1" dirty="0"/>
              <a:t>System state dump requested by (instance=1, </a:t>
            </a:r>
            <a:r>
              <a:rPr lang="en-US" sz="1400" b="1" dirty="0" err="1"/>
              <a:t>osid</a:t>
            </a:r>
            <a:r>
              <a:rPr lang="en-US" sz="1400" b="1" dirty="0"/>
              <a:t>=2924 (CKPT)), summary=[abnormal instance termination].</a:t>
            </a:r>
          </a:p>
          <a:p>
            <a:r>
              <a:rPr lang="en-US" sz="1400" b="1" dirty="0"/>
              <a:t>System State dumped to trace file /dumps-01/</a:t>
            </a:r>
            <a:r>
              <a:rPr lang="en-US" sz="1400" b="1" dirty="0" err="1"/>
              <a:t>diag</a:t>
            </a:r>
            <a:r>
              <a:rPr lang="en-US" sz="1400" b="1" dirty="0"/>
              <a:t>/</a:t>
            </a:r>
            <a:r>
              <a:rPr lang="en-US" sz="1400" b="1" dirty="0" err="1"/>
              <a:t>diag</a:t>
            </a:r>
            <a:r>
              <a:rPr lang="en-US" sz="1400" b="1" dirty="0"/>
              <a:t>/</a:t>
            </a:r>
            <a:r>
              <a:rPr lang="en-US" sz="1400" b="1" dirty="0" err="1"/>
              <a:t>rdbms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/trace/ora_diag_2912.trc</a:t>
            </a:r>
          </a:p>
          <a:p>
            <a:r>
              <a:rPr lang="en-US" sz="1400" b="1" dirty="0"/>
              <a:t>Dumping diagnostic data in directory=[cdmp_20110519032043], requested by (instance=1, </a:t>
            </a:r>
            <a:r>
              <a:rPr lang="en-US" sz="1400" b="1" dirty="0" err="1"/>
              <a:t>osid</a:t>
            </a:r>
            <a:r>
              <a:rPr lang="en-US" sz="1400" b="1" dirty="0"/>
              <a:t>=2924 (CKPT)), summary=[abnormal instance termination].</a:t>
            </a:r>
          </a:p>
          <a:p>
            <a:r>
              <a:rPr lang="en-US" sz="1400" b="1" dirty="0"/>
              <a:t>Instance terminated by CKPT, </a:t>
            </a:r>
            <a:r>
              <a:rPr lang="en-US" sz="1400" b="1" dirty="0" err="1"/>
              <a:t>pid</a:t>
            </a:r>
            <a:r>
              <a:rPr lang="en-US" sz="1400" b="1" dirty="0"/>
              <a:t> = </a:t>
            </a:r>
            <a:r>
              <a:rPr lang="en-US" sz="1400" b="1" dirty="0" smtClean="0"/>
              <a:t>2924</a:t>
            </a:r>
            <a:endParaRPr lang="en-US" sz="14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Delete File – Alert Log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3.2 </a:t>
            </a:r>
            <a:r>
              <a:rPr lang="en-US" dirty="0"/>
              <a:t>RMAN </a:t>
            </a:r>
            <a:r>
              <a:rPr lang="en-US" dirty="0" smtClean="0"/>
              <a:t>Recovery – Data File </a:t>
            </a:r>
            <a:r>
              <a:rPr lang="en-US" dirty="0" err="1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.2 Data File Recovery (Recover)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29239"/>
            <a:ext cx="7467600" cy="41857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oracle@red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/non-catalog]$ </a:t>
            </a:r>
            <a:r>
              <a:rPr lang="en-US" sz="1400" b="1" dirty="0" err="1"/>
              <a:t>rman</a:t>
            </a:r>
            <a:r>
              <a:rPr lang="en-US" sz="1400" b="1" dirty="0"/>
              <a:t> target / </a:t>
            </a:r>
            <a:r>
              <a:rPr lang="en-US" sz="1400" b="1" dirty="0" err="1"/>
              <a:t>nocatalog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Recovery Manager: Release 11.2.0.2.0 - Production on Thu May 19 03:28:06 2011</a:t>
            </a:r>
          </a:p>
          <a:p>
            <a:endParaRPr lang="en-US" sz="1400" b="1" dirty="0"/>
          </a:p>
          <a:p>
            <a:r>
              <a:rPr lang="en-US" sz="1400" b="1" dirty="0"/>
              <a:t>Copyright (c) 1982, 2009, Oracle and/or its affiliates.  All rights reserved.</a:t>
            </a:r>
          </a:p>
          <a:p>
            <a:endParaRPr lang="en-US" sz="1400" b="1" dirty="0"/>
          </a:p>
          <a:p>
            <a:r>
              <a:rPr lang="en-US" sz="1400" b="1" dirty="0"/>
              <a:t>connected to target database (not started)</a:t>
            </a:r>
          </a:p>
          <a:p>
            <a:endParaRPr lang="en-US" sz="1400" b="1" dirty="0"/>
          </a:p>
          <a:p>
            <a:r>
              <a:rPr lang="en-US" sz="1400" b="1" dirty="0"/>
              <a:t>RMAN&gt; startup mount;</a:t>
            </a:r>
          </a:p>
          <a:p>
            <a:endParaRPr lang="en-US" sz="1400" b="1" dirty="0"/>
          </a:p>
          <a:p>
            <a:r>
              <a:rPr lang="en-US" sz="1400" b="1" dirty="0"/>
              <a:t>Oracle instance started</a:t>
            </a:r>
          </a:p>
          <a:p>
            <a:r>
              <a:rPr lang="en-US" sz="1400" b="1" dirty="0"/>
              <a:t>database mounted</a:t>
            </a:r>
          </a:p>
          <a:p>
            <a:endParaRPr lang="en-US" sz="1400" b="1" dirty="0"/>
          </a:p>
          <a:p>
            <a:r>
              <a:rPr lang="en-US" sz="1400" b="1" dirty="0"/>
              <a:t>Total System Global Area    1071333376 bytes</a:t>
            </a:r>
          </a:p>
          <a:p>
            <a:endParaRPr lang="en-US" sz="1400" b="1" dirty="0"/>
          </a:p>
          <a:p>
            <a:r>
              <a:rPr lang="en-US" sz="1400" b="1" dirty="0"/>
              <a:t>Fixed Size                     1348968 bytes</a:t>
            </a:r>
          </a:p>
          <a:p>
            <a:r>
              <a:rPr lang="en-US" sz="1400" b="1" dirty="0"/>
              <a:t>Variable Size                478153368 bytes</a:t>
            </a:r>
          </a:p>
          <a:p>
            <a:r>
              <a:rPr lang="en-US" sz="1400" b="1" dirty="0"/>
              <a:t>Database Buffers        </a:t>
            </a:r>
            <a:r>
              <a:rPr lang="en-US" sz="1400" b="1" dirty="0" smtClean="0"/>
              <a:t>587202560 </a:t>
            </a:r>
            <a:r>
              <a:rPr lang="en-US" sz="1400" b="1" dirty="0"/>
              <a:t>bytes</a:t>
            </a:r>
          </a:p>
          <a:p>
            <a:r>
              <a:rPr lang="en-US" sz="1400" b="1" dirty="0"/>
              <a:t>Redo Buffers                </a:t>
            </a:r>
            <a:r>
              <a:rPr lang="en-US" sz="1400" b="1" dirty="0" smtClean="0"/>
              <a:t>4628480 </a:t>
            </a:r>
            <a:r>
              <a:rPr lang="en-US" sz="1400" b="1" dirty="0"/>
              <a:t>bytes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Startup Mount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3.2 </a:t>
            </a:r>
            <a:r>
              <a:rPr lang="en-US" dirty="0"/>
              <a:t>RMAN </a:t>
            </a:r>
            <a:r>
              <a:rPr lang="en-US" dirty="0" smtClean="0"/>
              <a:t>Recovery – Data File </a:t>
            </a:r>
            <a:r>
              <a:rPr lang="en-US" dirty="0" err="1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.2 Data File Recovery (Restore)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29239"/>
            <a:ext cx="7467600" cy="440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run {</a:t>
            </a:r>
          </a:p>
          <a:p>
            <a:r>
              <a:rPr lang="en-US" sz="1400" b="1" dirty="0"/>
              <a:t>2&gt; allocate channel d1 type disk;</a:t>
            </a:r>
          </a:p>
          <a:p>
            <a:r>
              <a:rPr lang="en-US" sz="1400" b="1" dirty="0"/>
              <a:t>3&gt; restore </a:t>
            </a:r>
            <a:r>
              <a:rPr lang="en-US" sz="1400" b="1" dirty="0" err="1"/>
              <a:t>datafile</a:t>
            </a:r>
            <a:r>
              <a:rPr lang="en-US" sz="1400" b="1" dirty="0"/>
              <a:t> 4;</a:t>
            </a:r>
          </a:p>
          <a:p>
            <a:r>
              <a:rPr lang="en-US" sz="1400" b="1" dirty="0"/>
              <a:t>4&gt; }</a:t>
            </a:r>
          </a:p>
          <a:p>
            <a:endParaRPr lang="en-US" sz="1400" b="1" dirty="0"/>
          </a:p>
          <a:p>
            <a:r>
              <a:rPr lang="en-US" sz="1400" b="1" dirty="0"/>
              <a:t>allocated channel: d1</a:t>
            </a:r>
          </a:p>
          <a:p>
            <a:r>
              <a:rPr lang="en-US" sz="1400" b="1" dirty="0"/>
              <a:t>channel d1: SID=133 device type=DISK</a:t>
            </a:r>
          </a:p>
          <a:p>
            <a:endParaRPr lang="en-US" sz="1400" b="1" dirty="0"/>
          </a:p>
          <a:p>
            <a:r>
              <a:rPr lang="en-US" sz="1400" b="1" dirty="0"/>
              <a:t>Starting restore at 19-MAY-11</a:t>
            </a:r>
          </a:p>
          <a:p>
            <a:endParaRPr lang="en-US" sz="1400" b="1" dirty="0"/>
          </a:p>
          <a:p>
            <a:r>
              <a:rPr lang="en-US" sz="1400" b="1" dirty="0"/>
              <a:t>channel d1: starting </a:t>
            </a:r>
            <a:r>
              <a:rPr lang="en-US" sz="1400" b="1" dirty="0" err="1"/>
              <a:t>datafile</a:t>
            </a:r>
            <a:r>
              <a:rPr lang="en-US" sz="1400" b="1" dirty="0"/>
              <a:t> backup set restore</a:t>
            </a:r>
          </a:p>
          <a:p>
            <a:r>
              <a:rPr lang="en-US" sz="1400" b="1" dirty="0"/>
              <a:t>channel d1: specifying </a:t>
            </a:r>
            <a:r>
              <a:rPr lang="en-US" sz="1400" b="1" dirty="0" err="1"/>
              <a:t>datafile</a:t>
            </a:r>
            <a:r>
              <a:rPr lang="en-US" sz="1400" b="1" dirty="0"/>
              <a:t>(s) to restore from backup set</a:t>
            </a:r>
          </a:p>
          <a:p>
            <a:r>
              <a:rPr lang="en-US" sz="1400" b="1" dirty="0"/>
              <a:t>channel d1: restoring </a:t>
            </a:r>
            <a:r>
              <a:rPr lang="en-US" sz="1400" b="1" dirty="0" err="1"/>
              <a:t>datafile</a:t>
            </a:r>
            <a:r>
              <a:rPr lang="en-US" sz="1400" b="1" dirty="0"/>
              <a:t> 00004 to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/users-01.dbf</a:t>
            </a:r>
          </a:p>
          <a:p>
            <a:r>
              <a:rPr lang="en-US" sz="1400" b="1" dirty="0"/>
              <a:t>channel d1: reading from backup piece 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/rman-ORA-20110519-0lmcmhal_1_1.db</a:t>
            </a:r>
          </a:p>
          <a:p>
            <a:r>
              <a:rPr lang="en-US" sz="1400" b="1" dirty="0"/>
              <a:t>channel d1: piece handle=/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/rman-ORA-20110519-0lmcmhal_1_1.db tag=TAG20110519T031741</a:t>
            </a:r>
          </a:p>
          <a:p>
            <a:r>
              <a:rPr lang="en-US" sz="1400" b="1" dirty="0"/>
              <a:t>channel d1: restored backup piece 1</a:t>
            </a:r>
          </a:p>
          <a:p>
            <a:r>
              <a:rPr lang="en-US" sz="1400" b="1" dirty="0"/>
              <a:t>channel d1: restore complete, elapsed time: 00:00:01</a:t>
            </a:r>
          </a:p>
          <a:p>
            <a:r>
              <a:rPr lang="en-US" sz="1400" b="1" dirty="0"/>
              <a:t>Finished restore at 19-MAY-11</a:t>
            </a:r>
          </a:p>
          <a:p>
            <a:r>
              <a:rPr lang="en-US" sz="1400" b="1" dirty="0"/>
              <a:t>released channel: d1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Restore Data File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3.2 </a:t>
            </a:r>
            <a:r>
              <a:rPr lang="en-US" dirty="0"/>
              <a:t>RMAN </a:t>
            </a:r>
            <a:r>
              <a:rPr lang="en-US" dirty="0" smtClean="0"/>
              <a:t>Recovery – Data File </a:t>
            </a:r>
            <a:r>
              <a:rPr lang="en-US" dirty="0" err="1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.2 Data File Recovery (Open DB)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29239"/>
            <a:ext cx="746760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alter database open;</a:t>
            </a:r>
          </a:p>
          <a:p>
            <a:endParaRPr lang="en-US" sz="1400" b="1" dirty="0"/>
          </a:p>
          <a:p>
            <a:r>
              <a:rPr lang="en-US" sz="1400" b="1" dirty="0"/>
              <a:t>database </a:t>
            </a:r>
            <a:r>
              <a:rPr lang="en-US" sz="1400" b="1" dirty="0" smtClean="0"/>
              <a:t>opened</a:t>
            </a:r>
            <a:endParaRPr lang="en-US" sz="14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Open Database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3.2 </a:t>
            </a:r>
            <a:r>
              <a:rPr lang="en-US" dirty="0"/>
              <a:t>RMAN </a:t>
            </a:r>
            <a:r>
              <a:rPr lang="en-US" dirty="0" smtClean="0"/>
              <a:t>Recovery – Data File </a:t>
            </a:r>
            <a:r>
              <a:rPr lang="en-US" dirty="0" err="1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.3 Control File Recovery (Backup)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3.3 </a:t>
            </a:r>
            <a:r>
              <a:rPr lang="en-US" dirty="0"/>
              <a:t>RMAN </a:t>
            </a:r>
            <a:r>
              <a:rPr lang="en-US" dirty="0" smtClean="0"/>
              <a:t>Recovery – Control File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862072"/>
            <a:ext cx="7467600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oracle@red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/non-catalog]$ </a:t>
            </a:r>
            <a:r>
              <a:rPr lang="en-US" sz="1400" b="1" dirty="0" err="1"/>
              <a:t>rman</a:t>
            </a:r>
            <a:r>
              <a:rPr lang="en-US" sz="1400" b="1" dirty="0"/>
              <a:t> target=/ </a:t>
            </a:r>
            <a:r>
              <a:rPr lang="en-US" sz="1400" b="1" dirty="0" err="1"/>
              <a:t>nocatalog</a:t>
            </a:r>
            <a:endParaRPr lang="en-US" sz="1400" b="1" dirty="0"/>
          </a:p>
          <a:p>
            <a:r>
              <a:rPr lang="en-US" sz="1400" b="1" dirty="0" smtClean="0"/>
              <a:t>connected </a:t>
            </a:r>
            <a:r>
              <a:rPr lang="en-US" sz="1400" b="1" dirty="0"/>
              <a:t>to target database: ORA (DBID=1356087945)</a:t>
            </a:r>
          </a:p>
          <a:p>
            <a:r>
              <a:rPr lang="en-US" sz="1400" b="1" dirty="0"/>
              <a:t>using target database control file instead of recovery catalog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RMAN</a:t>
            </a:r>
            <a:r>
              <a:rPr lang="en-US" sz="1400" b="1" dirty="0"/>
              <a:t>&gt; run {</a:t>
            </a:r>
          </a:p>
          <a:p>
            <a:r>
              <a:rPr lang="en-US" sz="1400" b="1" dirty="0"/>
              <a:t>allocate channel d1 type disk;</a:t>
            </a:r>
          </a:p>
          <a:p>
            <a:r>
              <a:rPr lang="en-US" sz="1400" b="1" dirty="0"/>
              <a:t>backup current </a:t>
            </a:r>
            <a:r>
              <a:rPr lang="en-US" sz="1400" b="1" dirty="0" err="1"/>
              <a:t>controlfile</a:t>
            </a:r>
            <a:r>
              <a:rPr lang="en-US" sz="1400" b="1" dirty="0"/>
              <a:t>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/>
              <a:t>}</a:t>
            </a:r>
          </a:p>
          <a:p>
            <a:r>
              <a:rPr lang="en-US" sz="1400" b="1" dirty="0" smtClean="0"/>
              <a:t>allocated </a:t>
            </a:r>
            <a:r>
              <a:rPr lang="en-US" sz="1400" b="1" dirty="0"/>
              <a:t>channel: d1</a:t>
            </a:r>
          </a:p>
          <a:p>
            <a:r>
              <a:rPr lang="en-US" sz="1400" b="1" dirty="0"/>
              <a:t>channel d1: SID=15 device type=DISK</a:t>
            </a:r>
          </a:p>
          <a:p>
            <a:r>
              <a:rPr lang="en-US" sz="1400" b="1" dirty="0" smtClean="0"/>
              <a:t>Starting </a:t>
            </a:r>
            <a:r>
              <a:rPr lang="en-US" sz="1400" b="1" dirty="0"/>
              <a:t>backup at 19-MAY-11</a:t>
            </a:r>
          </a:p>
          <a:p>
            <a:r>
              <a:rPr lang="en-US" sz="1400" b="1" dirty="0"/>
              <a:t>channel d1: starting full </a:t>
            </a:r>
            <a:r>
              <a:rPr lang="en-US" sz="1400" b="1" dirty="0" err="1"/>
              <a:t>datafile</a:t>
            </a:r>
            <a:r>
              <a:rPr lang="en-US" sz="1400" b="1" dirty="0"/>
              <a:t> backup set</a:t>
            </a:r>
          </a:p>
          <a:p>
            <a:r>
              <a:rPr lang="en-US" sz="1400" b="1" dirty="0"/>
              <a:t>channel d1: specifying </a:t>
            </a:r>
            <a:r>
              <a:rPr lang="en-US" sz="1400" b="1" dirty="0" err="1"/>
              <a:t>datafile</a:t>
            </a:r>
            <a:r>
              <a:rPr lang="en-US" sz="1400" b="1" dirty="0"/>
              <a:t>(s) in backup set</a:t>
            </a:r>
          </a:p>
          <a:p>
            <a:r>
              <a:rPr lang="en-US" sz="1400" b="1" dirty="0"/>
              <a:t>including current control file in backup set</a:t>
            </a:r>
          </a:p>
          <a:p>
            <a:r>
              <a:rPr lang="en-US" sz="1400" b="1" dirty="0"/>
              <a:t>channel d1: starting piece 1 at 19-MAY-11</a:t>
            </a:r>
          </a:p>
          <a:p>
            <a:r>
              <a:rPr lang="en-US" sz="1400" b="1" dirty="0"/>
              <a:t>channel d1: finished piece 1 at 19-MAY-11</a:t>
            </a:r>
          </a:p>
          <a:p>
            <a:r>
              <a:rPr lang="en-US" sz="1400" b="1" dirty="0"/>
              <a:t>piece handle=/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/rman-ORA-20110519-0nmcmikr_1_1.db tag=TAG20110519T034011 comment=NONE</a:t>
            </a:r>
          </a:p>
          <a:p>
            <a:r>
              <a:rPr lang="en-US" sz="1400" b="1" dirty="0"/>
              <a:t>channel d1: backup set complete, elapsed time: 00:00:01</a:t>
            </a:r>
          </a:p>
          <a:p>
            <a:r>
              <a:rPr lang="en-US" sz="1400" b="1" dirty="0"/>
              <a:t>Finished backup at 19-MAY-11</a:t>
            </a:r>
          </a:p>
          <a:p>
            <a:endParaRPr lang="en-US" sz="1400" b="1" dirty="0"/>
          </a:p>
          <a:p>
            <a:r>
              <a:rPr lang="en-US" sz="1400" b="1" dirty="0"/>
              <a:t>Starting Control File and SPFILE </a:t>
            </a:r>
            <a:r>
              <a:rPr lang="en-US" sz="1400" b="1" dirty="0" err="1"/>
              <a:t>Autobackup</a:t>
            </a:r>
            <a:r>
              <a:rPr lang="en-US" sz="1400" b="1" dirty="0"/>
              <a:t> at 19-MAY-11</a:t>
            </a:r>
          </a:p>
          <a:p>
            <a:r>
              <a:rPr lang="en-US" sz="1400" b="1" dirty="0"/>
              <a:t>piece handle=/</a:t>
            </a:r>
            <a:r>
              <a:rPr lang="en-US" sz="1400" b="1" dirty="0" err="1"/>
              <a:t>fra</a:t>
            </a:r>
            <a:r>
              <a:rPr lang="en-US" sz="1400" b="1" dirty="0"/>
              <a:t>/ORA/</a:t>
            </a:r>
            <a:r>
              <a:rPr lang="en-US" sz="1400" b="1" dirty="0" err="1"/>
              <a:t>autobackup</a:t>
            </a:r>
            <a:r>
              <a:rPr lang="en-US" sz="1400" b="1" dirty="0"/>
              <a:t>/2011_05_19/o1_mf_s_751520413_6x9494lm_.bkp comment=NONE</a:t>
            </a:r>
          </a:p>
          <a:p>
            <a:r>
              <a:rPr lang="en-US" sz="1400" b="1" dirty="0"/>
              <a:t>Finished Control File and SPFILE </a:t>
            </a:r>
            <a:r>
              <a:rPr lang="en-US" sz="1400" b="1" dirty="0" err="1"/>
              <a:t>Autobackup</a:t>
            </a:r>
            <a:r>
              <a:rPr lang="en-US" sz="1400" b="1" dirty="0"/>
              <a:t> at 19-MAY-11</a:t>
            </a:r>
          </a:p>
          <a:p>
            <a:r>
              <a:rPr lang="en-US" sz="1400" b="1" dirty="0"/>
              <a:t>released channel: </a:t>
            </a:r>
            <a:r>
              <a:rPr lang="en-US" sz="1400" b="1" dirty="0" smtClean="0"/>
              <a:t>d1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340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.3 Control File Recovery (Delete)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3.3 </a:t>
            </a:r>
            <a:r>
              <a:rPr lang="en-US" dirty="0"/>
              <a:t>RMAN </a:t>
            </a:r>
            <a:r>
              <a:rPr lang="en-US" dirty="0" smtClean="0"/>
              <a:t>Recovery – Control File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862072"/>
            <a:ext cx="7467600" cy="33239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SYS@ORA[PRI]-15[11.2.0.2.0]:SQL&gt; </a:t>
            </a:r>
            <a:r>
              <a:rPr lang="en-US" sz="1400" b="1" dirty="0">
                <a:solidFill>
                  <a:srgbClr val="FF0000"/>
                </a:solidFill>
              </a:rPr>
              <a:t>!</a:t>
            </a:r>
            <a:r>
              <a:rPr lang="en-US" sz="1400" b="1" dirty="0" err="1">
                <a:solidFill>
                  <a:srgbClr val="FF0000"/>
                </a:solidFill>
              </a:rPr>
              <a:t>rm</a:t>
            </a:r>
            <a:r>
              <a:rPr lang="en-US" sz="1400" b="1" dirty="0">
                <a:solidFill>
                  <a:srgbClr val="FF0000"/>
                </a:solidFill>
              </a:rPr>
              <a:t> /ctl-01/databases/</a:t>
            </a:r>
            <a:r>
              <a:rPr lang="en-US" sz="1400" b="1" dirty="0" err="1">
                <a:solidFill>
                  <a:srgbClr val="FF0000"/>
                </a:solidFill>
              </a:rPr>
              <a:t>ora</a:t>
            </a:r>
            <a:r>
              <a:rPr lang="en-US" sz="1400" b="1" dirty="0">
                <a:solidFill>
                  <a:srgbClr val="FF0000"/>
                </a:solidFill>
              </a:rPr>
              <a:t>/</a:t>
            </a:r>
            <a:r>
              <a:rPr lang="en-US" sz="1400" b="1" dirty="0" err="1">
                <a:solidFill>
                  <a:srgbClr val="FF0000"/>
                </a:solidFill>
              </a:rPr>
              <a:t>control.ctl</a:t>
            </a:r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/>
          </a:p>
          <a:p>
            <a:r>
              <a:rPr lang="en-US" sz="1400" b="1" dirty="0"/>
              <a:t>SYS@ORA[PRI]-15[11.2.0.2.0]:SQL&gt; create </a:t>
            </a:r>
            <a:r>
              <a:rPr lang="en-US" sz="1400" b="1" dirty="0" err="1"/>
              <a:t>tablespace</a:t>
            </a:r>
            <a:r>
              <a:rPr lang="en-US" sz="1400" b="1" dirty="0"/>
              <a:t> t1 </a:t>
            </a:r>
            <a:r>
              <a:rPr lang="en-US" sz="1400" b="1" dirty="0" err="1"/>
              <a:t>datafile</a:t>
            </a:r>
            <a:r>
              <a:rPr lang="en-US" sz="1400" b="1" dirty="0"/>
              <a:t> '/fs-a01-a/databases/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/t1-01.dbf' size 10M;</a:t>
            </a:r>
          </a:p>
          <a:p>
            <a:endParaRPr lang="en-US" sz="1400" b="1" dirty="0"/>
          </a:p>
          <a:p>
            <a:r>
              <a:rPr lang="en-US" sz="1400" b="1" dirty="0" err="1"/>
              <a:t>Tablespace</a:t>
            </a:r>
            <a:r>
              <a:rPr lang="en-US" sz="1400" b="1" dirty="0"/>
              <a:t> created.</a:t>
            </a:r>
          </a:p>
          <a:p>
            <a:endParaRPr lang="en-US" sz="1400" b="1" dirty="0"/>
          </a:p>
          <a:p>
            <a:r>
              <a:rPr lang="en-US" sz="1400" b="1" dirty="0"/>
              <a:t>SYS@ORA[PRI]-15[11.2.0.2.0]:SQL&gt; shutdown immediate;</a:t>
            </a:r>
          </a:p>
          <a:p>
            <a:r>
              <a:rPr lang="en-US" sz="1400" b="1" dirty="0"/>
              <a:t>Database closed.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ORA-00210: cannot open the specified control file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ORA-00202: control file: '/ctl-01/databases/</a:t>
            </a:r>
            <a:r>
              <a:rPr lang="en-US" sz="1400" b="1" dirty="0" err="1">
                <a:solidFill>
                  <a:srgbClr val="FF0000"/>
                </a:solidFill>
              </a:rPr>
              <a:t>ora</a:t>
            </a:r>
            <a:r>
              <a:rPr lang="en-US" sz="1400" b="1" dirty="0">
                <a:solidFill>
                  <a:srgbClr val="FF0000"/>
                </a:solidFill>
              </a:rPr>
              <a:t>/</a:t>
            </a:r>
            <a:r>
              <a:rPr lang="en-US" sz="1400" b="1" dirty="0" err="1">
                <a:solidFill>
                  <a:srgbClr val="FF0000"/>
                </a:solidFill>
              </a:rPr>
              <a:t>control.ctl</a:t>
            </a:r>
            <a:r>
              <a:rPr lang="en-US" sz="1400" b="1" dirty="0">
                <a:solidFill>
                  <a:srgbClr val="FF0000"/>
                </a:solidFill>
              </a:rPr>
              <a:t>'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ORA-27041: unable to open file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Linux Error: 2: No such file or directory</a:t>
            </a:r>
          </a:p>
          <a:p>
            <a:r>
              <a:rPr lang="en-US" sz="1400" b="1" dirty="0"/>
              <a:t>Additional information: 3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366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.3 Control File Recovery (</a:t>
            </a:r>
            <a:r>
              <a:rPr lang="en-US" dirty="0" err="1" smtClean="0"/>
              <a:t>Nomount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3.3 </a:t>
            </a:r>
            <a:r>
              <a:rPr lang="en-US" dirty="0"/>
              <a:t>RMAN </a:t>
            </a:r>
            <a:r>
              <a:rPr lang="en-US" dirty="0" smtClean="0"/>
              <a:t>Recovery – Control File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550075"/>
            <a:ext cx="746760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oracle@red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/non-catalog]$ </a:t>
            </a:r>
            <a:r>
              <a:rPr lang="en-US" sz="1400" b="1" dirty="0" err="1"/>
              <a:t>rman</a:t>
            </a:r>
            <a:r>
              <a:rPr lang="en-US" sz="1400" b="1" dirty="0"/>
              <a:t> target=/ </a:t>
            </a:r>
            <a:r>
              <a:rPr lang="en-US" sz="1400" b="1" dirty="0" err="1"/>
              <a:t>nocatalog</a:t>
            </a:r>
            <a:endParaRPr lang="en-US" sz="1400" b="1" dirty="0"/>
          </a:p>
          <a:p>
            <a:r>
              <a:rPr lang="en-US" sz="1400" b="1" dirty="0" smtClean="0"/>
              <a:t>connected </a:t>
            </a:r>
            <a:r>
              <a:rPr lang="en-US" sz="1400" b="1" dirty="0"/>
              <a:t>to target database (not started)</a:t>
            </a:r>
          </a:p>
          <a:p>
            <a:r>
              <a:rPr lang="en-US" sz="1400" b="1" dirty="0" smtClean="0"/>
              <a:t>RMAN</a:t>
            </a:r>
            <a:r>
              <a:rPr lang="en-US" sz="1400" b="1" dirty="0"/>
              <a:t>&gt; startup </a:t>
            </a:r>
            <a:r>
              <a:rPr lang="en-US" sz="1400" b="1" dirty="0" err="1"/>
              <a:t>nomount</a:t>
            </a:r>
            <a:r>
              <a:rPr lang="en-US" sz="1400" b="1" dirty="0"/>
              <a:t>;</a:t>
            </a:r>
          </a:p>
          <a:p>
            <a:r>
              <a:rPr lang="en-US" sz="1400" b="1" dirty="0" smtClean="0"/>
              <a:t>Oracle </a:t>
            </a:r>
            <a:r>
              <a:rPr lang="en-US" sz="1400" b="1" dirty="0"/>
              <a:t>instance started</a:t>
            </a:r>
          </a:p>
          <a:p>
            <a:r>
              <a:rPr lang="en-US" sz="1400" b="1" dirty="0" smtClean="0"/>
              <a:t>Total </a:t>
            </a:r>
            <a:r>
              <a:rPr lang="en-US" sz="1400" b="1" dirty="0"/>
              <a:t>System Global Area    1071333376 bytes</a:t>
            </a:r>
          </a:p>
          <a:p>
            <a:r>
              <a:rPr lang="en-US" sz="1400" b="1" dirty="0" smtClean="0"/>
              <a:t>Fixed </a:t>
            </a:r>
            <a:r>
              <a:rPr lang="en-US" sz="1400" b="1" dirty="0"/>
              <a:t>Size                     1348968 bytes</a:t>
            </a:r>
          </a:p>
          <a:p>
            <a:r>
              <a:rPr lang="en-US" sz="1400" b="1" dirty="0"/>
              <a:t>Variable Size                478153368 bytes</a:t>
            </a:r>
          </a:p>
          <a:p>
            <a:r>
              <a:rPr lang="en-US" sz="1400" b="1" dirty="0"/>
              <a:t>Database Buffers             587202560 bytes</a:t>
            </a:r>
          </a:p>
          <a:p>
            <a:r>
              <a:rPr lang="en-US" sz="1400" b="1" dirty="0"/>
              <a:t>Redo Buffers                   4628480 bytes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Startup NOMOUNT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9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.3 Control File Recovery (Restore)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3.3 </a:t>
            </a:r>
            <a:r>
              <a:rPr lang="en-US" dirty="0"/>
              <a:t>RMAN </a:t>
            </a:r>
            <a:r>
              <a:rPr lang="en-US" dirty="0" smtClean="0"/>
              <a:t>Recovery – Control File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550075"/>
            <a:ext cx="7467600" cy="5047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run {</a:t>
            </a:r>
          </a:p>
          <a:p>
            <a:r>
              <a:rPr lang="en-US" sz="1400" b="1" dirty="0"/>
              <a:t>2&gt; allocate 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/>
              <a:t>3&gt; restore </a:t>
            </a:r>
            <a:r>
              <a:rPr lang="en-US" sz="1400" b="1" dirty="0" err="1"/>
              <a:t>controlfile</a:t>
            </a:r>
            <a:r>
              <a:rPr lang="en-US" sz="1400" b="1" dirty="0"/>
              <a:t> from </a:t>
            </a:r>
            <a:r>
              <a:rPr lang="en-US" sz="1400" b="1" dirty="0" err="1"/>
              <a:t>autobackup</a:t>
            </a:r>
            <a:r>
              <a:rPr lang="en-US" sz="1400" b="1" dirty="0"/>
              <a:t>;</a:t>
            </a:r>
          </a:p>
          <a:p>
            <a:r>
              <a:rPr lang="en-US" sz="1400" b="1" dirty="0"/>
              <a:t>4&gt; }</a:t>
            </a:r>
          </a:p>
          <a:p>
            <a:endParaRPr lang="en-US" sz="1400" b="1" dirty="0"/>
          </a:p>
          <a:p>
            <a:r>
              <a:rPr lang="en-US" sz="1400" b="1" dirty="0"/>
              <a:t>allocated channel: d1</a:t>
            </a:r>
          </a:p>
          <a:p>
            <a:r>
              <a:rPr lang="en-US" sz="1400" b="1" dirty="0"/>
              <a:t>channel d1: SID=125 device type=DISK</a:t>
            </a:r>
          </a:p>
          <a:p>
            <a:endParaRPr lang="en-US" sz="1400" b="1" dirty="0"/>
          </a:p>
          <a:p>
            <a:r>
              <a:rPr lang="en-US" sz="1400" b="1" dirty="0"/>
              <a:t>Starting restore at 19-MAY-11</a:t>
            </a:r>
          </a:p>
          <a:p>
            <a:endParaRPr lang="en-US" sz="1400" b="1" dirty="0"/>
          </a:p>
          <a:p>
            <a:r>
              <a:rPr lang="en-US" sz="1400" b="1" dirty="0"/>
              <a:t>recovery area destination: /</a:t>
            </a:r>
            <a:r>
              <a:rPr lang="en-US" sz="1400" b="1" dirty="0" err="1"/>
              <a:t>fra</a:t>
            </a:r>
            <a:endParaRPr lang="en-US" sz="1400" b="1" dirty="0"/>
          </a:p>
          <a:p>
            <a:r>
              <a:rPr lang="en-US" sz="1400" b="1" dirty="0"/>
              <a:t>database name (or database unique name) used for search: ORA</a:t>
            </a:r>
          </a:p>
          <a:p>
            <a:r>
              <a:rPr lang="en-US" sz="1400" b="1" dirty="0"/>
              <a:t>channel d1: AUTOBACKUP /</a:t>
            </a:r>
            <a:r>
              <a:rPr lang="en-US" sz="1400" b="1" dirty="0" err="1"/>
              <a:t>fra</a:t>
            </a:r>
            <a:r>
              <a:rPr lang="en-US" sz="1400" b="1" dirty="0"/>
              <a:t>/ORA/</a:t>
            </a:r>
            <a:r>
              <a:rPr lang="en-US" sz="1400" b="1" dirty="0" err="1"/>
              <a:t>autobackup</a:t>
            </a:r>
            <a:r>
              <a:rPr lang="en-US" sz="1400" b="1" dirty="0"/>
              <a:t>/2011_05_19/o1_mf_s_751520413_6x9494lm_.bkp found in the recovery area</a:t>
            </a:r>
          </a:p>
          <a:p>
            <a:r>
              <a:rPr lang="en-US" sz="1400" b="1" dirty="0"/>
              <a:t>AUTOBACKUP search with format "%F" not attempted because DBID was not set</a:t>
            </a:r>
          </a:p>
          <a:p>
            <a:r>
              <a:rPr lang="en-US" sz="1400" b="1" dirty="0"/>
              <a:t>channel d1: restoring control file from AUTOBACKUP /</a:t>
            </a:r>
            <a:r>
              <a:rPr lang="en-US" sz="1400" b="1" dirty="0" err="1"/>
              <a:t>fra</a:t>
            </a:r>
            <a:r>
              <a:rPr lang="en-US" sz="1400" b="1" dirty="0"/>
              <a:t>/ORA/</a:t>
            </a:r>
            <a:r>
              <a:rPr lang="en-US" sz="1400" b="1" dirty="0" err="1"/>
              <a:t>autobackup</a:t>
            </a:r>
            <a:r>
              <a:rPr lang="en-US" sz="1400" b="1" dirty="0"/>
              <a:t>/2011_05_19/o1_mf_s_751520413_6x9494lm_.bkp</a:t>
            </a:r>
          </a:p>
          <a:p>
            <a:r>
              <a:rPr lang="en-US" sz="1400" b="1" dirty="0"/>
              <a:t>channel d1: control file restore from AUTOBACKUP complete</a:t>
            </a:r>
          </a:p>
          <a:p>
            <a:r>
              <a:rPr lang="en-US" sz="1400" b="1" dirty="0"/>
              <a:t>output file name=/ctl-01/databases/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control.ctl</a:t>
            </a:r>
            <a:endParaRPr lang="en-US" sz="1400" b="1" dirty="0"/>
          </a:p>
          <a:p>
            <a:r>
              <a:rPr lang="en-US" sz="1400" b="1" dirty="0"/>
              <a:t>output file name=/ctl-02/databases/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control.ctl</a:t>
            </a:r>
            <a:endParaRPr lang="en-US" sz="1400" b="1" dirty="0"/>
          </a:p>
          <a:p>
            <a:r>
              <a:rPr lang="en-US" sz="1400" b="1" dirty="0"/>
              <a:t>Finished restore at 19-MAY-11</a:t>
            </a:r>
          </a:p>
          <a:p>
            <a:r>
              <a:rPr lang="en-US" sz="1400" b="1" dirty="0"/>
              <a:t>released channel: d1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Restore Control File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76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.3 Control File Recovery (Recover DB)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3.3 </a:t>
            </a:r>
            <a:r>
              <a:rPr lang="en-US" dirty="0"/>
              <a:t>RMAN </a:t>
            </a:r>
            <a:r>
              <a:rPr lang="en-US" dirty="0" smtClean="0"/>
              <a:t>Recovery – Control File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555552"/>
            <a:ext cx="7467600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run {</a:t>
            </a:r>
          </a:p>
          <a:p>
            <a:r>
              <a:rPr lang="en-US" sz="1400" b="1" dirty="0"/>
              <a:t>2&gt; allocate 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/>
              <a:t>3&gt; recover database;</a:t>
            </a:r>
          </a:p>
          <a:p>
            <a:r>
              <a:rPr lang="en-US" sz="1400" b="1" dirty="0"/>
              <a:t>4&gt; }</a:t>
            </a:r>
          </a:p>
          <a:p>
            <a:endParaRPr lang="en-US" sz="1400" b="1" dirty="0"/>
          </a:p>
          <a:p>
            <a:r>
              <a:rPr lang="en-US" sz="1400" b="1" dirty="0"/>
              <a:t>allocated channel: d1</a:t>
            </a:r>
          </a:p>
          <a:p>
            <a:r>
              <a:rPr lang="en-US" sz="1400" b="1" dirty="0"/>
              <a:t>channel d1: SID=125 device type=DISK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Starting </a:t>
            </a:r>
            <a:r>
              <a:rPr lang="en-US" sz="1400" b="1" dirty="0"/>
              <a:t>recover at 19-MAY-11</a:t>
            </a:r>
          </a:p>
          <a:p>
            <a:r>
              <a:rPr lang="en-US" sz="1400" b="1" dirty="0"/>
              <a:t>Starting implicit crosscheck backup at 19-MAY-11</a:t>
            </a:r>
          </a:p>
          <a:p>
            <a:r>
              <a:rPr lang="en-US" sz="1400" b="1" dirty="0"/>
              <a:t>Crosschecked 17 objects</a:t>
            </a:r>
          </a:p>
          <a:p>
            <a:r>
              <a:rPr lang="en-US" sz="1400" b="1" dirty="0"/>
              <a:t>Finished implicit crosscheck backup at 19-MAY-11</a:t>
            </a:r>
          </a:p>
          <a:p>
            <a:endParaRPr lang="en-US" sz="1400" b="1" dirty="0"/>
          </a:p>
          <a:p>
            <a:r>
              <a:rPr lang="en-US" sz="1400" b="1" dirty="0"/>
              <a:t>Starting implicit crosscheck copy at 19-MAY-11</a:t>
            </a:r>
          </a:p>
          <a:p>
            <a:r>
              <a:rPr lang="en-US" sz="1400" b="1" dirty="0"/>
              <a:t>Finished implicit crosscheck copy at 19-MAY-11</a:t>
            </a:r>
          </a:p>
          <a:p>
            <a:endParaRPr lang="en-US" sz="1400" b="1" dirty="0"/>
          </a:p>
          <a:p>
            <a:r>
              <a:rPr lang="en-US" sz="1400" b="1" dirty="0"/>
              <a:t>searching for all files in the recovery area</a:t>
            </a:r>
          </a:p>
          <a:p>
            <a:r>
              <a:rPr lang="en-US" sz="1400" b="1" dirty="0"/>
              <a:t>cataloging files...</a:t>
            </a:r>
          </a:p>
          <a:p>
            <a:r>
              <a:rPr lang="en-US" sz="1400" b="1" dirty="0"/>
              <a:t>cataloging done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(cont’d)</a:t>
            </a:r>
            <a:endParaRPr lang="en-US" sz="14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Recover Database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1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1. RMAN Architecture</a:t>
            </a:r>
            <a:endParaRPr lang="en-US" dirty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Non RMAN Backups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 </a:t>
            </a:r>
            <a:r>
              <a:rPr lang="en-US" dirty="0" smtClean="0"/>
              <a:t>Components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RMAN </a:t>
            </a:r>
            <a:r>
              <a:rPr lang="en-US" dirty="0" smtClean="0"/>
              <a:t>Interface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RMAN Architecture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.3 Control File Recovery (Recover DB)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3.3 </a:t>
            </a:r>
            <a:r>
              <a:rPr lang="en-US" dirty="0"/>
              <a:t>RMAN </a:t>
            </a:r>
            <a:r>
              <a:rPr lang="en-US" dirty="0" smtClean="0"/>
              <a:t>Recovery – Control File </a:t>
            </a:r>
            <a:r>
              <a:rPr lang="en-US" dirty="0" err="1" smtClean="0"/>
              <a:t>REcovery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25341"/>
            <a:ext cx="7467600" cy="3754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(Continuation)</a:t>
            </a:r>
          </a:p>
          <a:p>
            <a:endParaRPr lang="en-US" sz="1400" b="1" dirty="0"/>
          </a:p>
          <a:p>
            <a:r>
              <a:rPr lang="en-US" sz="1400" b="1" dirty="0" smtClean="0"/>
              <a:t>List </a:t>
            </a:r>
            <a:r>
              <a:rPr lang="en-US" sz="1400" b="1" dirty="0"/>
              <a:t>of Cataloged Files</a:t>
            </a:r>
          </a:p>
          <a:p>
            <a:r>
              <a:rPr lang="en-US" sz="1400" b="1" dirty="0"/>
              <a:t>=======================</a:t>
            </a:r>
          </a:p>
          <a:p>
            <a:r>
              <a:rPr lang="en-US" sz="1400" b="1" dirty="0"/>
              <a:t>File Name: /</a:t>
            </a:r>
            <a:r>
              <a:rPr lang="en-US" sz="1400" b="1" dirty="0" err="1"/>
              <a:t>fra</a:t>
            </a:r>
            <a:r>
              <a:rPr lang="en-US" sz="1400" b="1" dirty="0"/>
              <a:t>/ORA/</a:t>
            </a:r>
            <a:r>
              <a:rPr lang="en-US" sz="1400" b="1" dirty="0" err="1"/>
              <a:t>autobackup</a:t>
            </a:r>
            <a:r>
              <a:rPr lang="en-US" sz="1400" b="1" dirty="0"/>
              <a:t>/2011_05_19/o1_mf_s_751520413_6x9494lm_.bkp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starting media recovery</a:t>
            </a:r>
          </a:p>
          <a:p>
            <a:endParaRPr lang="en-US" sz="1400" b="1" dirty="0"/>
          </a:p>
          <a:p>
            <a:r>
              <a:rPr lang="en-US" sz="1400" b="1" dirty="0"/>
              <a:t>archived log for thread 1 with sequence 75 is already on disk as file /redo-01-a/databases/</a:t>
            </a:r>
            <a:r>
              <a:rPr lang="en-US" sz="1400" b="1" dirty="0" err="1"/>
              <a:t>ora</a:t>
            </a:r>
            <a:r>
              <a:rPr lang="en-US" sz="1400" b="1" dirty="0"/>
              <a:t>/redo-03-b.log</a:t>
            </a:r>
          </a:p>
          <a:p>
            <a:r>
              <a:rPr lang="en-US" sz="1400" b="1" dirty="0"/>
              <a:t>archived log file name=/redo-01-a/databases/</a:t>
            </a:r>
            <a:r>
              <a:rPr lang="en-US" sz="1400" b="1" dirty="0" err="1"/>
              <a:t>ora</a:t>
            </a:r>
            <a:r>
              <a:rPr lang="en-US" sz="1400" b="1" dirty="0"/>
              <a:t>/redo-03-b.log thread=1 sequence=75</a:t>
            </a:r>
          </a:p>
          <a:p>
            <a:r>
              <a:rPr lang="en-US" sz="1400" b="1" dirty="0"/>
              <a:t>creating </a:t>
            </a:r>
            <a:r>
              <a:rPr lang="en-US" sz="1400" b="1" dirty="0" err="1"/>
              <a:t>datafile</a:t>
            </a:r>
            <a:r>
              <a:rPr lang="en-US" sz="1400" b="1" dirty="0"/>
              <a:t> file number=5 name=/fs-a01-a/databases/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/t1-01.dbf</a:t>
            </a:r>
          </a:p>
          <a:p>
            <a:r>
              <a:rPr lang="en-US" sz="1400" b="1" dirty="0"/>
              <a:t>archived log file name=/redo-01-a/databases/</a:t>
            </a:r>
            <a:r>
              <a:rPr lang="en-US" sz="1400" b="1" dirty="0" err="1"/>
              <a:t>ora</a:t>
            </a:r>
            <a:r>
              <a:rPr lang="en-US" sz="1400" b="1" dirty="0"/>
              <a:t>/redo-03-b.log thread=1 sequence=75</a:t>
            </a:r>
          </a:p>
          <a:p>
            <a:r>
              <a:rPr lang="en-US" sz="1400" b="1" dirty="0"/>
              <a:t>media recovery complete, elapsed time: 00:00:03</a:t>
            </a:r>
          </a:p>
          <a:p>
            <a:r>
              <a:rPr lang="en-US" sz="1400" b="1" dirty="0"/>
              <a:t>Finished recover at 19-MAY-11</a:t>
            </a:r>
          </a:p>
          <a:p>
            <a:r>
              <a:rPr lang="en-US" sz="1400" b="1" dirty="0"/>
              <a:t>released channel: </a:t>
            </a:r>
            <a:r>
              <a:rPr lang="en-US" sz="1400" b="1" dirty="0" smtClean="0"/>
              <a:t>d1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372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.3 Control File Recovery (Open DB)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29239"/>
            <a:ext cx="746760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alter database </a:t>
            </a:r>
            <a:r>
              <a:rPr lang="en-US" sz="1400" b="1" dirty="0" smtClean="0"/>
              <a:t>open </a:t>
            </a:r>
            <a:r>
              <a:rPr lang="en-US" sz="1400" b="1" dirty="0" err="1" smtClean="0"/>
              <a:t>resetlogs</a:t>
            </a:r>
            <a:r>
              <a:rPr lang="en-US" sz="1400" b="1" dirty="0" smtClean="0"/>
              <a:t>;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database </a:t>
            </a:r>
            <a:r>
              <a:rPr lang="en-US" sz="1400" b="1" dirty="0" smtClean="0"/>
              <a:t>opened</a:t>
            </a:r>
            <a:endParaRPr lang="en-US" sz="14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Open Database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3.3 </a:t>
            </a:r>
            <a:r>
              <a:rPr lang="en-US" dirty="0"/>
              <a:t>RMAN </a:t>
            </a:r>
            <a:r>
              <a:rPr lang="en-US" dirty="0" smtClean="0"/>
              <a:t>Recovery – Control File </a:t>
            </a:r>
            <a:r>
              <a:rPr lang="en-US" dirty="0" err="1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.4 </a:t>
            </a:r>
            <a:r>
              <a:rPr lang="en-US" dirty="0" err="1" smtClean="0"/>
              <a:t>Tablespace</a:t>
            </a:r>
            <a:r>
              <a:rPr lang="en-US" dirty="0" smtClean="0"/>
              <a:t> Recovery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29239"/>
            <a:ext cx="7467600" cy="5262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</a:t>
            </a:r>
            <a:r>
              <a:rPr lang="en-US" sz="1400" b="1" dirty="0"/>
              <a:t>&gt; run {</a:t>
            </a:r>
          </a:p>
          <a:p>
            <a:r>
              <a:rPr lang="en-US" sz="1400" b="1" dirty="0"/>
              <a:t>2&gt; allocate 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/>
              <a:t>3&gt; backup </a:t>
            </a:r>
            <a:r>
              <a:rPr lang="en-US" sz="1400" b="1" dirty="0" err="1"/>
              <a:t>tablespace</a:t>
            </a:r>
            <a:r>
              <a:rPr lang="en-US" sz="1400" b="1" dirty="0"/>
              <a:t> t1;</a:t>
            </a:r>
          </a:p>
          <a:p>
            <a:r>
              <a:rPr lang="en-US" sz="1400" b="1" dirty="0"/>
              <a:t>4&gt; }</a:t>
            </a:r>
          </a:p>
          <a:p>
            <a:endParaRPr lang="en-US" sz="1400" b="1" dirty="0"/>
          </a:p>
          <a:p>
            <a:r>
              <a:rPr lang="en-US" sz="1400" b="1" dirty="0"/>
              <a:t>allocated channel: d1</a:t>
            </a:r>
          </a:p>
          <a:p>
            <a:r>
              <a:rPr lang="en-US" sz="1400" b="1" dirty="0"/>
              <a:t>channel d1: SID=18 device type=DISK</a:t>
            </a:r>
          </a:p>
          <a:p>
            <a:endParaRPr lang="en-US" sz="1400" b="1" dirty="0"/>
          </a:p>
          <a:p>
            <a:r>
              <a:rPr lang="en-US" sz="1400" b="1" dirty="0"/>
              <a:t>Starting backup at 19-MAY-11</a:t>
            </a:r>
          </a:p>
          <a:p>
            <a:r>
              <a:rPr lang="en-US" sz="1400" b="1" dirty="0"/>
              <a:t>channel d1: starting full </a:t>
            </a:r>
            <a:r>
              <a:rPr lang="en-US" sz="1400" b="1" dirty="0" err="1"/>
              <a:t>datafile</a:t>
            </a:r>
            <a:r>
              <a:rPr lang="en-US" sz="1400" b="1" dirty="0"/>
              <a:t> backup set</a:t>
            </a:r>
          </a:p>
          <a:p>
            <a:r>
              <a:rPr lang="en-US" sz="1400" b="1" dirty="0"/>
              <a:t>channel d1: specifying </a:t>
            </a:r>
            <a:r>
              <a:rPr lang="en-US" sz="1400" b="1" dirty="0" err="1"/>
              <a:t>datafile</a:t>
            </a:r>
            <a:r>
              <a:rPr lang="en-US" sz="1400" b="1" dirty="0"/>
              <a:t>(s) in backup set</a:t>
            </a:r>
          </a:p>
          <a:p>
            <a:r>
              <a:rPr lang="en-US" sz="1400" b="1" dirty="0"/>
              <a:t>input </a:t>
            </a:r>
            <a:r>
              <a:rPr lang="en-US" sz="1400" b="1" dirty="0" err="1"/>
              <a:t>datafile</a:t>
            </a:r>
            <a:r>
              <a:rPr lang="en-US" sz="1400" b="1" dirty="0"/>
              <a:t> file number=00005 name=/fs-a01-a/databases/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/t1-01.dbf</a:t>
            </a:r>
          </a:p>
          <a:p>
            <a:r>
              <a:rPr lang="en-US" sz="1400" b="1" dirty="0"/>
              <a:t>channel d1: starting piece 1 at 19-MAY-11</a:t>
            </a:r>
          </a:p>
          <a:p>
            <a:r>
              <a:rPr lang="en-US" sz="1400" b="1" dirty="0"/>
              <a:t>channel d1: finished piece 1 at 19-MAY-11</a:t>
            </a:r>
          </a:p>
          <a:p>
            <a:r>
              <a:rPr lang="en-US" sz="1400" b="1" dirty="0"/>
              <a:t>piece handle=/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/rman-ORA-20110519-0rmcmk0o_1_1.db tag=TAG20110519T040336 comment=NONE</a:t>
            </a:r>
          </a:p>
          <a:p>
            <a:r>
              <a:rPr lang="en-US" sz="1400" b="1" dirty="0"/>
              <a:t>channel d1: backup set complete, elapsed time: 00:00:01</a:t>
            </a:r>
          </a:p>
          <a:p>
            <a:r>
              <a:rPr lang="en-US" sz="1400" b="1" dirty="0"/>
              <a:t>Finished backup at 19-MAY-11</a:t>
            </a:r>
          </a:p>
          <a:p>
            <a:endParaRPr lang="en-US" sz="1400" b="1" dirty="0"/>
          </a:p>
          <a:p>
            <a:r>
              <a:rPr lang="en-US" sz="1400" b="1" dirty="0"/>
              <a:t>Starting Control File and SPFILE </a:t>
            </a:r>
            <a:r>
              <a:rPr lang="en-US" sz="1400" b="1" dirty="0" err="1"/>
              <a:t>Autobackup</a:t>
            </a:r>
            <a:r>
              <a:rPr lang="en-US" sz="1400" b="1" dirty="0"/>
              <a:t> at 19-MAY-11</a:t>
            </a:r>
          </a:p>
          <a:p>
            <a:r>
              <a:rPr lang="en-US" sz="1400" b="1" dirty="0"/>
              <a:t>piece handle=/</a:t>
            </a:r>
            <a:r>
              <a:rPr lang="en-US" sz="1400" b="1" dirty="0" err="1"/>
              <a:t>fra</a:t>
            </a:r>
            <a:r>
              <a:rPr lang="en-US" sz="1400" b="1" dirty="0"/>
              <a:t>/ORA/</a:t>
            </a:r>
            <a:r>
              <a:rPr lang="en-US" sz="1400" b="1" dirty="0" err="1"/>
              <a:t>autobackup</a:t>
            </a:r>
            <a:r>
              <a:rPr lang="en-US" sz="1400" b="1" dirty="0"/>
              <a:t>/2011_05_19/o1_mf_s_751521818_6x95nt4x_.bkp comment=NONE</a:t>
            </a:r>
          </a:p>
          <a:p>
            <a:r>
              <a:rPr lang="en-US" sz="1400" b="1" dirty="0"/>
              <a:t>Finished Control File and SPFILE </a:t>
            </a:r>
            <a:r>
              <a:rPr lang="en-US" sz="1400" b="1" dirty="0" err="1"/>
              <a:t>Autobackup</a:t>
            </a:r>
            <a:r>
              <a:rPr lang="en-US" sz="1400" b="1" dirty="0"/>
              <a:t> at 19-MAY-11</a:t>
            </a:r>
          </a:p>
          <a:p>
            <a:r>
              <a:rPr lang="en-US" sz="1400" b="1" dirty="0"/>
              <a:t>released channel: </a:t>
            </a:r>
            <a:r>
              <a:rPr lang="en-US" sz="1400" b="1" dirty="0" smtClean="0"/>
              <a:t>d1</a:t>
            </a:r>
            <a:endParaRPr lang="en-US" sz="14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Backup </a:t>
            </a:r>
            <a:r>
              <a:rPr lang="en-US" sz="3600" dirty="0" err="1" smtClean="0"/>
              <a:t>Tablespace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3.4 </a:t>
            </a:r>
            <a:r>
              <a:rPr lang="en-US" dirty="0"/>
              <a:t>RMAN </a:t>
            </a:r>
            <a:r>
              <a:rPr lang="en-US" dirty="0" smtClean="0"/>
              <a:t>Recovery – </a:t>
            </a:r>
            <a:r>
              <a:rPr lang="en-US" dirty="0" err="1" smtClean="0"/>
              <a:t>Tablespace</a:t>
            </a:r>
            <a:r>
              <a:rPr lang="en-US" dirty="0" smtClean="0"/>
              <a:t>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.4 </a:t>
            </a:r>
            <a:r>
              <a:rPr lang="en-US" dirty="0" err="1" smtClean="0"/>
              <a:t>Tablespace</a:t>
            </a:r>
            <a:r>
              <a:rPr lang="en-US" dirty="0" smtClean="0"/>
              <a:t> Recovery (Delete)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29239"/>
            <a:ext cx="7467600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SYS@ORA[PRI]-143[11.2.0.2.0]:SQL&gt; !</a:t>
            </a:r>
            <a:r>
              <a:rPr lang="en-US" sz="1400" b="1" dirty="0" err="1"/>
              <a:t>rm</a:t>
            </a:r>
            <a:r>
              <a:rPr lang="en-US" sz="1400" b="1" dirty="0"/>
              <a:t>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/t1-01.dbf</a:t>
            </a:r>
          </a:p>
          <a:p>
            <a:endParaRPr lang="en-US" sz="1400" b="1" dirty="0"/>
          </a:p>
          <a:p>
            <a:r>
              <a:rPr lang="en-US" sz="1400" b="1" dirty="0" smtClean="0"/>
              <a:t>SYS@ORA[PRI</a:t>
            </a:r>
            <a:r>
              <a:rPr lang="en-US" sz="1400" b="1" dirty="0"/>
              <a:t>]-143[11.2.0.2.0]:SQL&gt; create table t1 (a number) </a:t>
            </a:r>
            <a:r>
              <a:rPr lang="en-US" sz="1400" b="1" dirty="0" err="1"/>
              <a:t>tablespace</a:t>
            </a:r>
            <a:r>
              <a:rPr lang="en-US" sz="1400" b="1" dirty="0"/>
              <a:t> t1;</a:t>
            </a:r>
          </a:p>
          <a:p>
            <a:r>
              <a:rPr lang="en-US" sz="1400" b="1" dirty="0"/>
              <a:t>create table t1 (a number) </a:t>
            </a:r>
            <a:r>
              <a:rPr lang="en-US" sz="1400" b="1" dirty="0" err="1"/>
              <a:t>tablespace</a:t>
            </a:r>
            <a:r>
              <a:rPr lang="en-US" sz="1400" b="1" dirty="0"/>
              <a:t> t1</a:t>
            </a:r>
          </a:p>
          <a:p>
            <a:r>
              <a:rPr lang="en-US" sz="1400" b="1" dirty="0"/>
              <a:t>*</a:t>
            </a:r>
          </a:p>
          <a:p>
            <a:r>
              <a:rPr lang="en-US" sz="1400" b="1" dirty="0"/>
              <a:t>ERROR at line 1:</a:t>
            </a:r>
          </a:p>
          <a:p>
            <a:r>
              <a:rPr lang="en-US" sz="1400" b="1" dirty="0"/>
              <a:t>ORA-01116: error in opening database file 5</a:t>
            </a:r>
          </a:p>
          <a:p>
            <a:r>
              <a:rPr lang="en-US" sz="1400" b="1" dirty="0"/>
              <a:t>ORA-01110: data file 5: '/fs-a01-a/databases/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/t1-01.dbf'</a:t>
            </a:r>
          </a:p>
          <a:p>
            <a:r>
              <a:rPr lang="en-US" sz="1400" b="1" dirty="0"/>
              <a:t>ORA-27041: unable to open file</a:t>
            </a:r>
          </a:p>
          <a:p>
            <a:r>
              <a:rPr lang="en-US" sz="1400" b="1" dirty="0"/>
              <a:t>Linux Error: 2: No such file or directory</a:t>
            </a:r>
          </a:p>
          <a:p>
            <a:r>
              <a:rPr lang="en-US" sz="1400" b="1" dirty="0"/>
              <a:t>Additional information: 3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Lose Data File(s)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3.4 </a:t>
            </a:r>
            <a:r>
              <a:rPr lang="en-US" dirty="0"/>
              <a:t>RMAN </a:t>
            </a:r>
            <a:r>
              <a:rPr lang="en-US" dirty="0" smtClean="0"/>
              <a:t>Recovery – </a:t>
            </a:r>
            <a:r>
              <a:rPr lang="en-US" dirty="0" err="1" smtClean="0"/>
              <a:t>Tablespace</a:t>
            </a:r>
            <a:r>
              <a:rPr lang="en-US" dirty="0" smtClean="0"/>
              <a:t>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3</a:t>
            </a:r>
            <a:r>
              <a:rPr lang="en-US" dirty="0" smtClean="0"/>
              <a:t>.4 </a:t>
            </a:r>
            <a:r>
              <a:rPr lang="en-US" dirty="0" err="1" smtClean="0"/>
              <a:t>Tablespace</a:t>
            </a:r>
            <a:r>
              <a:rPr lang="en-US" dirty="0" smtClean="0"/>
              <a:t> Recovery (Restore)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05664"/>
            <a:ext cx="7467600" cy="5047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startup mount;</a:t>
            </a:r>
          </a:p>
          <a:p>
            <a:r>
              <a:rPr lang="en-US" sz="1400" b="1" dirty="0" smtClean="0"/>
              <a:t>RMAN</a:t>
            </a:r>
            <a:r>
              <a:rPr lang="en-US" sz="1400" b="1" dirty="0"/>
              <a:t>&gt; run </a:t>
            </a:r>
            <a:r>
              <a:rPr lang="en-US" sz="1400" b="1" dirty="0" smtClean="0"/>
              <a:t>{restore </a:t>
            </a:r>
            <a:r>
              <a:rPr lang="en-US" sz="1400" b="1" dirty="0" err="1"/>
              <a:t>tablespace</a:t>
            </a:r>
            <a:r>
              <a:rPr lang="en-US" sz="1400" b="1" dirty="0"/>
              <a:t> t1</a:t>
            </a:r>
            <a:r>
              <a:rPr lang="en-US" sz="1400" b="1" dirty="0" smtClean="0"/>
              <a:t>;  </a:t>
            </a:r>
            <a:r>
              <a:rPr lang="en-US" sz="1400" b="1" dirty="0"/>
              <a:t>recover </a:t>
            </a:r>
            <a:r>
              <a:rPr lang="en-US" sz="1400" b="1" dirty="0" err="1"/>
              <a:t>tablespace</a:t>
            </a:r>
            <a:r>
              <a:rPr lang="en-US" sz="1400" b="1" dirty="0"/>
              <a:t> t1</a:t>
            </a:r>
            <a:r>
              <a:rPr lang="en-US" sz="1400" b="1" dirty="0" smtClean="0"/>
              <a:t>;}</a:t>
            </a:r>
            <a:endParaRPr lang="en-US" sz="1400" b="1" dirty="0"/>
          </a:p>
          <a:p>
            <a:r>
              <a:rPr lang="en-US" sz="1400" b="1" dirty="0" smtClean="0"/>
              <a:t>Starting </a:t>
            </a:r>
            <a:r>
              <a:rPr lang="en-US" sz="1400" b="1" dirty="0"/>
              <a:t>restore at 19-MAY-11</a:t>
            </a:r>
          </a:p>
          <a:p>
            <a:r>
              <a:rPr lang="en-US" sz="1400" b="1" dirty="0"/>
              <a:t>allocated channel: ORA_DISK_1</a:t>
            </a:r>
          </a:p>
          <a:p>
            <a:r>
              <a:rPr lang="en-US" sz="1400" b="1" dirty="0"/>
              <a:t>channel ORA_DISK_1: SID=133 device type=DISK</a:t>
            </a:r>
          </a:p>
          <a:p>
            <a:r>
              <a:rPr lang="en-US" sz="1400" b="1" dirty="0" smtClean="0"/>
              <a:t>channel </a:t>
            </a:r>
            <a:r>
              <a:rPr lang="en-US" sz="1400" b="1" dirty="0"/>
              <a:t>ORA_DISK_1: starting </a:t>
            </a:r>
            <a:r>
              <a:rPr lang="en-US" sz="1400" b="1" dirty="0" err="1"/>
              <a:t>datafile</a:t>
            </a:r>
            <a:r>
              <a:rPr lang="en-US" sz="1400" b="1" dirty="0"/>
              <a:t> backup set restore</a:t>
            </a:r>
          </a:p>
          <a:p>
            <a:r>
              <a:rPr lang="en-US" sz="1400" b="1" dirty="0"/>
              <a:t>channel ORA_DISK_1: specifying </a:t>
            </a:r>
            <a:r>
              <a:rPr lang="en-US" sz="1400" b="1" dirty="0" err="1"/>
              <a:t>datafile</a:t>
            </a:r>
            <a:r>
              <a:rPr lang="en-US" sz="1400" b="1" dirty="0"/>
              <a:t>(s) to restore from backup set</a:t>
            </a:r>
          </a:p>
          <a:p>
            <a:r>
              <a:rPr lang="en-US" sz="1400" b="1" dirty="0"/>
              <a:t>channel ORA_DISK_1: restoring </a:t>
            </a:r>
            <a:r>
              <a:rPr lang="en-US" sz="1400" b="1" dirty="0" err="1"/>
              <a:t>datafile</a:t>
            </a:r>
            <a:r>
              <a:rPr lang="en-US" sz="1400" b="1" dirty="0"/>
              <a:t> 00005 to /fs-a01-a/databases/</a:t>
            </a:r>
            <a:r>
              <a:rPr lang="en-US" sz="1400" b="1" dirty="0" err="1"/>
              <a:t>ora</a:t>
            </a:r>
            <a:r>
              <a:rPr lang="en-US" sz="1400" b="1" dirty="0"/>
              <a:t>/t1-01.dbf</a:t>
            </a:r>
          </a:p>
          <a:p>
            <a:r>
              <a:rPr lang="en-US" sz="1400" b="1" dirty="0"/>
              <a:t>channel ORA_DISK_1: reading from backup piece 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/rman-ORA-20110519-0rmcmk0o_1_1.db</a:t>
            </a:r>
          </a:p>
          <a:p>
            <a:r>
              <a:rPr lang="en-US" sz="1400" b="1" dirty="0"/>
              <a:t>channel ORA_DISK_1: piece handle=/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/rman-ORA-20110519-0rmcmk0o_1_1.db tag=TAG20110519T040336</a:t>
            </a:r>
          </a:p>
          <a:p>
            <a:r>
              <a:rPr lang="en-US" sz="1400" b="1" dirty="0"/>
              <a:t>channel ORA_DISK_1: restored backup piece 1</a:t>
            </a:r>
          </a:p>
          <a:p>
            <a:r>
              <a:rPr lang="en-US" sz="1400" b="1" dirty="0"/>
              <a:t>channel ORA_DISK_1: restore complete, elapsed time: 00:00:01</a:t>
            </a:r>
          </a:p>
          <a:p>
            <a:r>
              <a:rPr lang="en-US" sz="1400" b="1" dirty="0"/>
              <a:t>Finished restore at 19-MAY-11</a:t>
            </a:r>
          </a:p>
          <a:p>
            <a:r>
              <a:rPr lang="en-US" sz="1400" b="1" dirty="0" smtClean="0"/>
              <a:t>Starting </a:t>
            </a:r>
            <a:r>
              <a:rPr lang="en-US" sz="1400" b="1" dirty="0"/>
              <a:t>recover at 19-MAY-11</a:t>
            </a:r>
          </a:p>
          <a:p>
            <a:r>
              <a:rPr lang="en-US" sz="1400" b="1" dirty="0"/>
              <a:t>using channel ORA_DISK_1</a:t>
            </a:r>
          </a:p>
          <a:p>
            <a:r>
              <a:rPr lang="en-US" sz="1400" b="1" dirty="0" smtClean="0"/>
              <a:t>starting </a:t>
            </a:r>
            <a:r>
              <a:rPr lang="en-US" sz="1400" b="1" dirty="0"/>
              <a:t>media recovery</a:t>
            </a:r>
          </a:p>
          <a:p>
            <a:r>
              <a:rPr lang="en-US" sz="1400" b="1" dirty="0"/>
              <a:t>media recovery complete, elapsed time: 00:00:00</a:t>
            </a:r>
          </a:p>
          <a:p>
            <a:r>
              <a:rPr lang="en-US" sz="1400" b="1" dirty="0" smtClean="0"/>
              <a:t>Finished </a:t>
            </a:r>
            <a:r>
              <a:rPr lang="en-US" sz="1400" b="1" dirty="0"/>
              <a:t>recover at </a:t>
            </a:r>
            <a:r>
              <a:rPr lang="en-US" sz="1400" b="1" dirty="0" smtClean="0"/>
              <a:t>19-MAY-11</a:t>
            </a:r>
          </a:p>
          <a:p>
            <a:endParaRPr lang="en-US" sz="1400" b="1" dirty="0"/>
          </a:p>
          <a:p>
            <a:r>
              <a:rPr lang="en-US" sz="1400" b="1" dirty="0"/>
              <a:t>RMAN&gt; </a:t>
            </a:r>
            <a:r>
              <a:rPr lang="en-US" sz="1400" b="1" dirty="0" smtClean="0"/>
              <a:t>alter database open;</a:t>
            </a:r>
          </a:p>
          <a:p>
            <a:r>
              <a:rPr lang="en-US" sz="1400" b="1" dirty="0" smtClean="0"/>
              <a:t>database opened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3.4 </a:t>
            </a:r>
            <a:r>
              <a:rPr lang="en-US" dirty="0"/>
              <a:t>RMAN </a:t>
            </a:r>
            <a:r>
              <a:rPr lang="en-US" dirty="0" smtClean="0"/>
              <a:t>Recovery – </a:t>
            </a:r>
            <a:r>
              <a:rPr lang="en-US" dirty="0" err="1" smtClean="0"/>
              <a:t>Tablespace</a:t>
            </a:r>
            <a:r>
              <a:rPr lang="en-US" dirty="0" smtClean="0"/>
              <a:t> Recovery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715963"/>
          </a:xfrm>
        </p:spPr>
        <p:txBody>
          <a:bodyPr/>
          <a:lstStyle/>
          <a:p>
            <a:pPr marL="457200" indent="-457200"/>
            <a:r>
              <a:rPr lang="en-US" sz="3600" dirty="0" smtClean="0"/>
              <a:t>Recover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34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4</a:t>
            </a:r>
            <a:r>
              <a:rPr lang="en-US" dirty="0" smtClean="0"/>
              <a:t>. RMAN Catalog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4. RMAN Catalog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5745163"/>
          </a:xfrm>
        </p:spPr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Creation</a:t>
            </a:r>
          </a:p>
          <a:p>
            <a:r>
              <a:rPr lang="en-US" dirty="0" smtClean="0"/>
              <a:t>Connecting &amp; Registering a Database</a:t>
            </a:r>
          </a:p>
          <a:p>
            <a:r>
              <a:rPr lang="en-US" dirty="0" smtClean="0"/>
              <a:t>Script Example</a:t>
            </a:r>
          </a:p>
        </p:txBody>
      </p:sp>
    </p:spTree>
    <p:extLst>
      <p:ext uri="{BB962C8B-B14F-4D97-AF65-F5344CB8AC3E}">
        <p14:creationId xmlns:p14="http://schemas.microsoft.com/office/powerpoint/2010/main" val="353663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en-US" dirty="0" smtClean="0"/>
              <a:t>.1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4.1 RMAN Catalog - Overview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5745163"/>
          </a:xfrm>
        </p:spPr>
        <p:txBody>
          <a:bodyPr/>
          <a:lstStyle/>
          <a:p>
            <a:r>
              <a:rPr lang="en-US" dirty="0" smtClean="0"/>
              <a:t>Catalog in schema of other </a:t>
            </a:r>
            <a:r>
              <a:rPr lang="en-US" dirty="0" err="1" smtClean="0"/>
              <a:t>db</a:t>
            </a:r>
            <a:endParaRPr lang="en-US" dirty="0" smtClean="0"/>
          </a:p>
          <a:p>
            <a:r>
              <a:rPr lang="en-US" dirty="0" smtClean="0"/>
              <a:t>Version at least the same as target </a:t>
            </a:r>
            <a:r>
              <a:rPr lang="en-US" dirty="0" err="1" smtClean="0"/>
              <a:t>db</a:t>
            </a:r>
            <a:endParaRPr lang="en-US" dirty="0" smtClean="0"/>
          </a:p>
          <a:p>
            <a:r>
              <a:rPr lang="en-US" dirty="0" smtClean="0"/>
              <a:t>Longer retention of backup data</a:t>
            </a:r>
          </a:p>
          <a:p>
            <a:r>
              <a:rPr lang="en-US" dirty="0" smtClean="0"/>
              <a:t>Requires maintenance</a:t>
            </a:r>
          </a:p>
        </p:txBody>
      </p:sp>
    </p:spTree>
    <p:extLst>
      <p:ext uri="{BB962C8B-B14F-4D97-AF65-F5344CB8AC3E}">
        <p14:creationId xmlns:p14="http://schemas.microsoft.com/office/powerpoint/2010/main" val="32177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en-US" dirty="0" smtClean="0"/>
              <a:t>.2 Creation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4.2 RMAN Catalog - Creation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5745163"/>
          </a:xfrm>
        </p:spPr>
        <p:txBody>
          <a:bodyPr/>
          <a:lstStyle/>
          <a:p>
            <a:r>
              <a:rPr lang="en-US" dirty="0" smtClean="0"/>
              <a:t>Create a schema</a:t>
            </a:r>
          </a:p>
          <a:p>
            <a:r>
              <a:rPr lang="en-US" dirty="0" smtClean="0"/>
              <a:t>Grant RECOVERY_CATALOG_OWNER role to schema</a:t>
            </a:r>
          </a:p>
          <a:p>
            <a:r>
              <a:rPr lang="en-US" dirty="0" smtClean="0"/>
              <a:t>Connect to schema and create catalog via. RMAN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730823"/>
            <a:ext cx="746760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oracle@blue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/catalog]$ </a:t>
            </a:r>
            <a:r>
              <a:rPr lang="en-US" sz="1400" b="1" dirty="0" err="1"/>
              <a:t>rman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Recovery Manager: Release 11.2.0.2.0 - Production on Thu May 19 04:31:14 2011</a:t>
            </a:r>
          </a:p>
          <a:p>
            <a:r>
              <a:rPr lang="en-US" sz="1400" b="1" dirty="0" smtClean="0"/>
              <a:t>Copyright </a:t>
            </a:r>
            <a:r>
              <a:rPr lang="en-US" sz="1400" b="1" dirty="0"/>
              <a:t>(c) 1982, 2009, Oracle and/or its affiliates.  All rights reserved.</a:t>
            </a:r>
          </a:p>
          <a:p>
            <a:endParaRPr lang="en-US" sz="1400" b="1" dirty="0"/>
          </a:p>
          <a:p>
            <a:r>
              <a:rPr lang="en-US" sz="1400" b="1" dirty="0"/>
              <a:t>RMAN&gt; connect catalog </a:t>
            </a:r>
            <a:r>
              <a:rPr lang="en-US" sz="1400" b="1" dirty="0" err="1" smtClean="0"/>
              <a:t>rcat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rcat@catdb</a:t>
            </a:r>
            <a:endParaRPr lang="en-US" sz="1400" b="1" dirty="0"/>
          </a:p>
          <a:p>
            <a:r>
              <a:rPr lang="en-US" sz="1400" b="1" dirty="0" smtClean="0"/>
              <a:t>connected </a:t>
            </a:r>
            <a:r>
              <a:rPr lang="en-US" sz="1400" b="1" dirty="0"/>
              <a:t>to recovery catalog database</a:t>
            </a:r>
          </a:p>
          <a:p>
            <a:endParaRPr lang="en-US" sz="1400" b="1" dirty="0"/>
          </a:p>
          <a:p>
            <a:r>
              <a:rPr lang="en-US" sz="1400" b="1" dirty="0"/>
              <a:t>RMAN&gt; create catalog;</a:t>
            </a:r>
          </a:p>
          <a:p>
            <a:r>
              <a:rPr lang="en-US" sz="1400" b="1" dirty="0" smtClean="0"/>
              <a:t>recovery </a:t>
            </a:r>
            <a:r>
              <a:rPr lang="en-US" sz="1400" b="1" dirty="0"/>
              <a:t>catalog created</a:t>
            </a:r>
          </a:p>
        </p:txBody>
      </p:sp>
    </p:spTree>
    <p:extLst>
      <p:ext uri="{BB962C8B-B14F-4D97-AF65-F5344CB8AC3E}">
        <p14:creationId xmlns:p14="http://schemas.microsoft.com/office/powerpoint/2010/main" val="5982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en-US" dirty="0" smtClean="0"/>
              <a:t>.3 Connecting &amp; Registering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4.3 RMAN Catalog – Connecting &amp; Registering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639763"/>
          </a:xfrm>
        </p:spPr>
        <p:txBody>
          <a:bodyPr/>
          <a:lstStyle/>
          <a:p>
            <a:r>
              <a:rPr lang="en-US" dirty="0" smtClean="0"/>
              <a:t>Connect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447800"/>
            <a:ext cx="746760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oracle@red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/catalog]$ </a:t>
            </a:r>
            <a:r>
              <a:rPr lang="en-US" sz="1400" b="1" dirty="0" err="1"/>
              <a:t>rman</a:t>
            </a:r>
            <a:r>
              <a:rPr lang="en-US" sz="1400" b="1" dirty="0"/>
              <a:t> target / catalog </a:t>
            </a:r>
            <a:r>
              <a:rPr lang="en-US" sz="1400" b="1" dirty="0" err="1"/>
              <a:t>rcat</a:t>
            </a:r>
            <a:r>
              <a:rPr lang="en-US" sz="1400" b="1" dirty="0"/>
              <a:t>/</a:t>
            </a:r>
            <a:r>
              <a:rPr lang="en-US" sz="1400" b="1" dirty="0" err="1"/>
              <a:t>rcat@catdb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Recovery Manager: Release 11.2.0.2.0 - Production on Thu May 19 04:41:21 2011</a:t>
            </a:r>
          </a:p>
          <a:p>
            <a:endParaRPr lang="en-US" sz="1400" b="1" dirty="0"/>
          </a:p>
          <a:p>
            <a:r>
              <a:rPr lang="en-US" sz="1400" b="1" dirty="0"/>
              <a:t>Copyright (c) 1982, 2009, Oracle and/or its affiliates.  All rights reserved.</a:t>
            </a:r>
          </a:p>
          <a:p>
            <a:endParaRPr lang="en-US" sz="1400" b="1" dirty="0"/>
          </a:p>
          <a:p>
            <a:r>
              <a:rPr lang="en-US" sz="1400" b="1" dirty="0"/>
              <a:t>connected to target database: ORA (DBID=1356087945)</a:t>
            </a:r>
          </a:p>
          <a:p>
            <a:r>
              <a:rPr lang="en-US" sz="1400" b="1" dirty="0"/>
              <a:t>connected to recovery catalog </a:t>
            </a:r>
            <a:r>
              <a:rPr lang="en-US" sz="1400" b="1" dirty="0" smtClean="0"/>
              <a:t>database</a:t>
            </a:r>
            <a:endParaRPr lang="en-US" sz="1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335555"/>
            <a:ext cx="7239000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Register Database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3899118"/>
            <a:ext cx="7467600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RMAN&gt; register database;</a:t>
            </a:r>
          </a:p>
          <a:p>
            <a:endParaRPr lang="en-US" sz="1400" b="1" dirty="0"/>
          </a:p>
          <a:p>
            <a:r>
              <a:rPr lang="en-US" sz="1400" b="1" dirty="0"/>
              <a:t>database registered in recovery catalog</a:t>
            </a:r>
          </a:p>
          <a:p>
            <a:r>
              <a:rPr lang="en-US" sz="1400" b="1" dirty="0"/>
              <a:t>starting full </a:t>
            </a:r>
            <a:r>
              <a:rPr lang="en-US" sz="1400" b="1" dirty="0" err="1"/>
              <a:t>resync</a:t>
            </a:r>
            <a:r>
              <a:rPr lang="en-US" sz="1400" b="1" dirty="0"/>
              <a:t> of recovery catalog</a:t>
            </a:r>
          </a:p>
          <a:p>
            <a:r>
              <a:rPr lang="en-US" sz="1400" b="1" dirty="0"/>
              <a:t>full </a:t>
            </a:r>
            <a:r>
              <a:rPr lang="en-US" sz="1400" b="1" dirty="0" err="1"/>
              <a:t>resync</a:t>
            </a:r>
            <a:r>
              <a:rPr lang="en-US" sz="1400" b="1" dirty="0"/>
              <a:t> </a:t>
            </a:r>
            <a:r>
              <a:rPr lang="en-US" sz="1400" b="1" dirty="0" smtClean="0"/>
              <a:t>complete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949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en-US" dirty="0" smtClean="0"/>
              <a:t>.4 Script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4.4 RMAN Catalog –  Script Example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639763"/>
          </a:xfrm>
        </p:spPr>
        <p:txBody>
          <a:bodyPr/>
          <a:lstStyle/>
          <a:p>
            <a:r>
              <a:rPr lang="en-US" dirty="0" smtClean="0"/>
              <a:t>Create a script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447800"/>
            <a:ext cx="7467600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oracle@red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/catalog]$ </a:t>
            </a:r>
            <a:r>
              <a:rPr lang="en-US" sz="1400" b="1" dirty="0" err="1"/>
              <a:t>rman</a:t>
            </a:r>
            <a:r>
              <a:rPr lang="en-US" sz="1400" b="1" dirty="0"/>
              <a:t> target / catalog </a:t>
            </a:r>
            <a:r>
              <a:rPr lang="en-US" sz="1400" b="1" dirty="0" err="1"/>
              <a:t>rcat</a:t>
            </a:r>
            <a:r>
              <a:rPr lang="en-US" sz="1400" b="1" dirty="0"/>
              <a:t>/</a:t>
            </a:r>
            <a:r>
              <a:rPr lang="en-US" sz="1400" b="1" dirty="0" err="1"/>
              <a:t>rcat@catdb</a:t>
            </a:r>
            <a:endParaRPr lang="en-US" sz="1400" b="1" dirty="0"/>
          </a:p>
          <a:p>
            <a:r>
              <a:rPr lang="en-US" sz="1400" b="1" dirty="0" smtClean="0"/>
              <a:t>RMAN&gt; replace </a:t>
            </a:r>
            <a:r>
              <a:rPr lang="en-US" sz="1400" b="1" dirty="0"/>
              <a:t>script </a:t>
            </a:r>
            <a:r>
              <a:rPr lang="en-US" sz="1400" b="1" dirty="0" err="1"/>
              <a:t>full_backup</a:t>
            </a:r>
            <a:r>
              <a:rPr lang="en-US" sz="1400" b="1" dirty="0"/>
              <a:t> {</a:t>
            </a:r>
          </a:p>
          <a:p>
            <a:r>
              <a:rPr lang="en-US" sz="1400" b="1" dirty="0" smtClean="0"/>
              <a:t>allocate </a:t>
            </a:r>
            <a:r>
              <a:rPr lang="en-US" sz="1400" b="1" dirty="0"/>
              <a:t>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/>
              <a:t>';</a:t>
            </a:r>
          </a:p>
          <a:p>
            <a:r>
              <a:rPr lang="en-US" sz="1400" b="1" dirty="0" smtClean="0"/>
              <a:t>backup </a:t>
            </a:r>
            <a:r>
              <a:rPr lang="en-US" sz="1400" b="1" dirty="0"/>
              <a:t>database;</a:t>
            </a:r>
          </a:p>
          <a:p>
            <a:r>
              <a:rPr lang="en-US" sz="1400" b="1" dirty="0" smtClean="0"/>
              <a:t>backup </a:t>
            </a:r>
            <a:r>
              <a:rPr lang="en-US" sz="1400" b="1" dirty="0" err="1"/>
              <a:t>archivelog</a:t>
            </a:r>
            <a:r>
              <a:rPr lang="en-US" sz="1400" b="1" dirty="0"/>
              <a:t> all;</a:t>
            </a:r>
          </a:p>
          <a:p>
            <a:r>
              <a:rPr lang="en-US" sz="1400" b="1" dirty="0" smtClean="0"/>
              <a:t>backup current </a:t>
            </a:r>
            <a:r>
              <a:rPr lang="en-US" sz="1400" b="1" dirty="0" err="1" smtClean="0"/>
              <a:t>controlfile</a:t>
            </a:r>
            <a:r>
              <a:rPr lang="en-US" sz="1400" b="1" dirty="0"/>
              <a:t>;</a:t>
            </a:r>
          </a:p>
          <a:p>
            <a:r>
              <a:rPr lang="en-US" sz="1400" b="1" dirty="0" smtClean="0"/>
              <a:t>release </a:t>
            </a:r>
            <a:r>
              <a:rPr lang="en-US" sz="1400" b="1" dirty="0"/>
              <a:t>channel d1;</a:t>
            </a:r>
          </a:p>
          <a:p>
            <a:r>
              <a:rPr lang="en-US" sz="1400" b="1" dirty="0" smtClean="0"/>
              <a:t>}</a:t>
            </a:r>
          </a:p>
          <a:p>
            <a:endParaRPr lang="en-US" sz="1400" b="1" dirty="0"/>
          </a:p>
          <a:p>
            <a:r>
              <a:rPr lang="en-US" sz="1400" b="1" dirty="0"/>
              <a:t>replaced script </a:t>
            </a:r>
            <a:r>
              <a:rPr lang="en-US" sz="1400" b="1" dirty="0" err="1"/>
              <a:t>full_backup</a:t>
            </a:r>
            <a:endParaRPr lang="en-US" sz="1400" b="1" dirty="0"/>
          </a:p>
          <a:p>
            <a:endParaRPr lang="en-US" sz="1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114800"/>
            <a:ext cx="7239000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Run script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678363"/>
            <a:ext cx="746760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[</a:t>
            </a:r>
            <a:r>
              <a:rPr lang="en-US" sz="1400" b="1" dirty="0" err="1"/>
              <a:t>oracle@red</a:t>
            </a:r>
            <a:r>
              <a:rPr lang="en-US" sz="1400" b="1" dirty="0"/>
              <a:t>:~/</a:t>
            </a:r>
            <a:r>
              <a:rPr lang="en-US" sz="1400" b="1" dirty="0" err="1"/>
              <a:t>rman_demo</a:t>
            </a:r>
            <a:r>
              <a:rPr lang="en-US" sz="1400" b="1" dirty="0"/>
              <a:t>/catalog]$ </a:t>
            </a:r>
            <a:r>
              <a:rPr lang="en-US" sz="1400" b="1" dirty="0" err="1"/>
              <a:t>rman</a:t>
            </a:r>
            <a:r>
              <a:rPr lang="en-US" sz="1400" b="1" dirty="0"/>
              <a:t> target / catalog </a:t>
            </a:r>
            <a:r>
              <a:rPr lang="en-US" sz="1400" b="1" dirty="0" err="1" smtClean="0"/>
              <a:t>rcat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rcat@catdb</a:t>
            </a:r>
            <a:endParaRPr lang="en-US" sz="1400" b="1" dirty="0" smtClean="0"/>
          </a:p>
          <a:p>
            <a:r>
              <a:rPr lang="en-US" sz="1400" b="1" dirty="0" smtClean="0"/>
              <a:t>RMAN</a:t>
            </a:r>
            <a:r>
              <a:rPr lang="en-US" sz="1400" b="1" dirty="0"/>
              <a:t>&gt; run { execute script </a:t>
            </a:r>
            <a:r>
              <a:rPr lang="en-US" sz="1400" b="1" dirty="0" err="1"/>
              <a:t>full_backup</a:t>
            </a:r>
            <a:r>
              <a:rPr lang="en-US" sz="1400" b="1" dirty="0"/>
              <a:t>; }</a:t>
            </a:r>
          </a:p>
          <a:p>
            <a:r>
              <a:rPr lang="en-US" sz="1400" b="1" dirty="0" smtClean="0"/>
              <a:t>executing </a:t>
            </a:r>
            <a:r>
              <a:rPr lang="en-US" sz="1400" b="1" dirty="0"/>
              <a:t>script: </a:t>
            </a:r>
            <a:r>
              <a:rPr lang="en-US" sz="1400" b="1" dirty="0" err="1"/>
              <a:t>full_backup</a:t>
            </a:r>
            <a:endParaRPr lang="en-US" sz="1400" b="1" dirty="0"/>
          </a:p>
          <a:p>
            <a:r>
              <a:rPr lang="en-US" sz="1400" b="1" dirty="0" smtClean="0"/>
              <a:t>allocated </a:t>
            </a:r>
            <a:r>
              <a:rPr lang="en-US" sz="1400" b="1" dirty="0"/>
              <a:t>channel: d1</a:t>
            </a:r>
          </a:p>
          <a:p>
            <a:r>
              <a:rPr lang="en-US" sz="1400" b="1" dirty="0"/>
              <a:t>channel d1: SID=143 device type=DISK</a:t>
            </a:r>
          </a:p>
          <a:p>
            <a:r>
              <a:rPr lang="en-US" sz="1400" b="1" dirty="0" smtClean="0"/>
              <a:t>Starting </a:t>
            </a:r>
            <a:r>
              <a:rPr lang="en-US" sz="1400" b="1" dirty="0"/>
              <a:t>backup at 19-MAY-11</a:t>
            </a:r>
          </a:p>
          <a:p>
            <a:r>
              <a:rPr lang="en-US" sz="1400" b="1" dirty="0"/>
              <a:t>channel d1: starting full </a:t>
            </a:r>
            <a:r>
              <a:rPr lang="en-US" sz="1400" b="1" dirty="0" err="1"/>
              <a:t>datafile</a:t>
            </a:r>
            <a:r>
              <a:rPr lang="en-US" sz="1400" b="1" dirty="0"/>
              <a:t> backup set</a:t>
            </a:r>
          </a:p>
          <a:p>
            <a:r>
              <a:rPr lang="en-US" sz="1400" b="1" dirty="0" smtClean="0"/>
              <a:t>…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588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1.1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Architecture – Non RMAN Backups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84237"/>
            <a:ext cx="8229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>
              <a:spcBef>
                <a:spcPct val="20000"/>
              </a:spcBef>
              <a:buFont typeface="+mj-lt"/>
              <a:buAutoNum type="arabicPeriod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smtClean="0"/>
              <a:t>Export/Import</a:t>
            </a:r>
          </a:p>
          <a:p>
            <a:r>
              <a:rPr lang="en-US" dirty="0" smtClean="0"/>
              <a:t>Cold Database</a:t>
            </a:r>
          </a:p>
          <a:p>
            <a:r>
              <a:rPr lang="en-US" dirty="0" smtClean="0"/>
              <a:t>Hot Database</a:t>
            </a:r>
          </a:p>
          <a:p>
            <a:r>
              <a:rPr lang="en-US" dirty="0" smtClean="0"/>
              <a:t>Storage Layer</a:t>
            </a:r>
          </a:p>
          <a:p>
            <a:r>
              <a:rPr lang="en-US" dirty="0" smtClean="0"/>
              <a:t>Standby Database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dirty="0" smtClean="0"/>
              <a:t>1.1 Non RMAN Backups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5. RMAN Stored Scripts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5.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Stored Scripts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72390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Catalog required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Connect to target and Catalog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Create script “replace script”: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Run script “execute script”: 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Delete script “delete script”: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View script “print script”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2514600"/>
            <a:ext cx="716280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RMAN&gt; replace script </a:t>
            </a:r>
            <a:r>
              <a:rPr lang="en-US" sz="1400" b="1" dirty="0" err="1" smtClean="0"/>
              <a:t>allocate_disk_channel</a:t>
            </a:r>
            <a:r>
              <a:rPr lang="en-US" sz="1400" b="1" dirty="0" smtClean="0"/>
              <a:t> { </a:t>
            </a:r>
          </a:p>
          <a:p>
            <a:r>
              <a:rPr lang="en-US" sz="1400" b="1" dirty="0" smtClean="0"/>
              <a:t> </a:t>
            </a:r>
            <a:r>
              <a:rPr lang="en-US" sz="1400" b="1" dirty="0"/>
              <a:t>allocate channel d1 type disk format '/</a:t>
            </a:r>
            <a:r>
              <a:rPr lang="en-US" sz="1400" b="1" dirty="0" err="1"/>
              <a:t>rman</a:t>
            </a:r>
            <a:r>
              <a:rPr lang="en-US" sz="1400" b="1" dirty="0"/>
              <a:t>/</a:t>
            </a:r>
            <a:r>
              <a:rPr lang="en-US" sz="1400" b="1" dirty="0" err="1"/>
              <a:t>ora</a:t>
            </a:r>
            <a:r>
              <a:rPr lang="en-US" sz="1400" b="1" dirty="0"/>
              <a:t>/</a:t>
            </a:r>
            <a:r>
              <a:rPr lang="en-US" sz="1400" b="1" dirty="0" err="1"/>
              <a:t>rman</a:t>
            </a:r>
            <a:r>
              <a:rPr lang="en-US" sz="1400" b="1" dirty="0"/>
              <a:t>-%d-%T-%</a:t>
            </a:r>
            <a:r>
              <a:rPr lang="en-US" sz="1400" b="1" dirty="0" err="1"/>
              <a:t>U.db</a:t>
            </a:r>
            <a:r>
              <a:rPr lang="en-US" sz="1400" b="1" dirty="0" smtClean="0"/>
              <a:t>';</a:t>
            </a:r>
          </a:p>
          <a:p>
            <a:r>
              <a:rPr lang="en-US" sz="1400" b="1" dirty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3680936"/>
            <a:ext cx="716280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RMAN&gt; run { </a:t>
            </a:r>
          </a:p>
          <a:p>
            <a:r>
              <a:rPr lang="en-US" sz="1400" b="1" dirty="0" smtClean="0"/>
              <a:t>execute script </a:t>
            </a:r>
            <a:r>
              <a:rPr lang="en-US" sz="1400" b="1" dirty="0" err="1" smtClean="0"/>
              <a:t>allocate_disk_channel</a:t>
            </a:r>
            <a:r>
              <a:rPr lang="en-US" sz="1400" b="1" dirty="0" smtClean="0"/>
              <a:t>;</a:t>
            </a:r>
          </a:p>
          <a:p>
            <a:r>
              <a:rPr lang="en-US" sz="1400" b="1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4876800"/>
            <a:ext cx="716280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RMAN&gt; run { </a:t>
            </a:r>
          </a:p>
          <a:p>
            <a:r>
              <a:rPr lang="en-US" sz="1400" b="1" dirty="0" smtClean="0"/>
              <a:t>delete script </a:t>
            </a:r>
            <a:r>
              <a:rPr lang="en-US" sz="1400" b="1" dirty="0" err="1" smtClean="0"/>
              <a:t>allocate_disk_channel</a:t>
            </a:r>
            <a:r>
              <a:rPr lang="en-US" sz="1400" b="1" dirty="0" smtClean="0"/>
              <a:t>;</a:t>
            </a:r>
          </a:p>
          <a:p>
            <a:r>
              <a:rPr lang="en-US" sz="1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43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507162"/>
          </a:xfrm>
        </p:spPr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sz="2400" dirty="0" err="1" smtClean="0"/>
              <a:t>ahbaid</a:t>
            </a:r>
            <a:r>
              <a:rPr lang="en-US" sz="2400" dirty="0"/>
              <a:t>@{a9.com|amazon.com|att.net</a:t>
            </a:r>
            <a:r>
              <a:rPr lang="en-US" sz="2400" dirty="0" smtClean="0"/>
              <a:t>}</a:t>
            </a:r>
            <a:br>
              <a:rPr lang="en-US" sz="2400" dirty="0" smtClean="0"/>
            </a:br>
            <a:r>
              <a:rPr lang="en-US" sz="2400" dirty="0" smtClean="0"/>
              <a:t>http://redoblog.wordpress.com</a:t>
            </a:r>
            <a:br>
              <a:rPr lang="en-US" sz="2400" dirty="0" smtClean="0"/>
            </a:br>
            <a:r>
              <a:rPr lang="en-US" sz="2400" dirty="0" smtClean="0"/>
              <a:t>http://ocpdba.net</a:t>
            </a:r>
          </a:p>
        </p:txBody>
      </p:sp>
    </p:spTree>
    <p:extLst>
      <p:ext uri="{BB962C8B-B14F-4D97-AF65-F5344CB8AC3E}">
        <p14:creationId xmlns:p14="http://schemas.microsoft.com/office/powerpoint/2010/main" val="20782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1.2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Architecture – RMAN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84237"/>
            <a:ext cx="8229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>
              <a:spcBef>
                <a:spcPct val="20000"/>
              </a:spcBef>
              <a:buFont typeface="+mj-lt"/>
              <a:buAutoNum type="arabicPeriod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smtClean="0"/>
              <a:t>Server Managed Recovery</a:t>
            </a:r>
          </a:p>
          <a:p>
            <a:r>
              <a:rPr lang="en-US" dirty="0" smtClean="0"/>
              <a:t>Point in Time Recovery</a:t>
            </a:r>
          </a:p>
          <a:p>
            <a:r>
              <a:rPr lang="en-US" dirty="0"/>
              <a:t>Database, </a:t>
            </a:r>
            <a:r>
              <a:rPr lang="en-US" dirty="0" err="1" smtClean="0"/>
              <a:t>Tablespace</a:t>
            </a:r>
            <a:r>
              <a:rPr lang="en-US" dirty="0" smtClean="0"/>
              <a:t>, Data file</a:t>
            </a:r>
            <a:r>
              <a:rPr lang="en-US" dirty="0"/>
              <a:t>, Block Recovery</a:t>
            </a:r>
          </a:p>
          <a:p>
            <a:r>
              <a:rPr lang="en-US" dirty="0" smtClean="0"/>
              <a:t>Hot Objects</a:t>
            </a:r>
          </a:p>
          <a:p>
            <a:r>
              <a:rPr lang="en-US" dirty="0" smtClean="0"/>
              <a:t>Optimization</a:t>
            </a:r>
          </a:p>
          <a:p>
            <a:r>
              <a:rPr lang="en-US" dirty="0" smtClean="0"/>
              <a:t>Compression</a:t>
            </a:r>
          </a:p>
          <a:p>
            <a:r>
              <a:rPr lang="en-US" dirty="0" smtClean="0"/>
              <a:t>Parallelism</a:t>
            </a:r>
          </a:p>
          <a:p>
            <a:r>
              <a:rPr lang="en-US" dirty="0" smtClean="0"/>
              <a:t>Stored Scripts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dirty="0" smtClean="0"/>
              <a:t>1.2 RMAN</a:t>
            </a:r>
          </a:p>
        </p:txBody>
      </p:sp>
    </p:spTree>
    <p:extLst>
      <p:ext uri="{BB962C8B-B14F-4D97-AF65-F5344CB8AC3E}">
        <p14:creationId xmlns:p14="http://schemas.microsoft.com/office/powerpoint/2010/main" val="38554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1.3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Architecture – RMAN Components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84237"/>
            <a:ext cx="8229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>
              <a:spcBef>
                <a:spcPct val="20000"/>
              </a:spcBef>
              <a:buFont typeface="+mj-lt"/>
              <a:buAutoNum type="arabicPeriod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smtClean="0"/>
              <a:t>Client</a:t>
            </a:r>
          </a:p>
          <a:p>
            <a:r>
              <a:rPr lang="en-US" dirty="0" smtClean="0"/>
              <a:t>Backup media/destination (Channels)</a:t>
            </a:r>
          </a:p>
          <a:p>
            <a:r>
              <a:rPr lang="en-US" dirty="0" smtClean="0"/>
              <a:t>Catalog (optional, recommended)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dirty="0" smtClean="0"/>
              <a:t>1.3 RMAN Components</a:t>
            </a:r>
          </a:p>
        </p:txBody>
      </p:sp>
    </p:spTree>
    <p:extLst>
      <p:ext uri="{BB962C8B-B14F-4D97-AF65-F5344CB8AC3E}">
        <p14:creationId xmlns:p14="http://schemas.microsoft.com/office/powerpoint/2010/main" val="21482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1.4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Architecture – RMAN Interface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84237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>
              <a:spcBef>
                <a:spcPct val="20000"/>
              </a:spcBef>
              <a:buFont typeface="+mj-lt"/>
              <a:buAutoNum type="arabicPeriod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RMAN client “</a:t>
            </a:r>
            <a:r>
              <a:rPr lang="en-US" dirty="0" err="1" smtClean="0"/>
              <a:t>rman</a:t>
            </a:r>
            <a:r>
              <a:rPr lang="en-US" dirty="0" smtClean="0"/>
              <a:t>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dirty="0" smtClean="0"/>
              <a:t>1.4 RMAN Interface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348026"/>
            <a:ext cx="7467600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[</a:t>
            </a:r>
            <a:r>
              <a:rPr lang="en-US" sz="1000" dirty="0" err="1"/>
              <a:t>oracle@red</a:t>
            </a:r>
            <a:r>
              <a:rPr lang="en-US" sz="1000" dirty="0"/>
              <a:t>:~/</a:t>
            </a:r>
            <a:r>
              <a:rPr lang="en-US" sz="1000" dirty="0" err="1"/>
              <a:t>rman_demo</a:t>
            </a:r>
            <a:r>
              <a:rPr lang="en-US" sz="1000" dirty="0"/>
              <a:t>]$ echo $ORACLE_HOME</a:t>
            </a:r>
          </a:p>
          <a:p>
            <a:r>
              <a:rPr lang="en-US" sz="1000" dirty="0"/>
              <a:t>/</a:t>
            </a:r>
            <a:r>
              <a:rPr lang="en-US" sz="1000" dirty="0" err="1" smtClean="0"/>
              <a:t>xfer</a:t>
            </a:r>
            <a:r>
              <a:rPr lang="en-US" sz="1000" dirty="0" smtClean="0"/>
              <a:t>/app/oracle/product/11.2.0.2</a:t>
            </a:r>
          </a:p>
          <a:p>
            <a:endParaRPr lang="en-US" sz="1000" dirty="0"/>
          </a:p>
          <a:p>
            <a:r>
              <a:rPr lang="en-US" sz="1000" dirty="0"/>
              <a:t>[</a:t>
            </a:r>
            <a:r>
              <a:rPr lang="en-US" sz="1000" dirty="0" err="1"/>
              <a:t>oracle@red</a:t>
            </a:r>
            <a:r>
              <a:rPr lang="en-US" sz="1000" dirty="0"/>
              <a:t>:~/</a:t>
            </a:r>
            <a:r>
              <a:rPr lang="en-US" sz="1000" dirty="0" err="1"/>
              <a:t>rman_demo</a:t>
            </a:r>
            <a:r>
              <a:rPr lang="en-US" sz="1000" dirty="0"/>
              <a:t>]$ which </a:t>
            </a:r>
            <a:r>
              <a:rPr lang="en-US" sz="1000" dirty="0" err="1"/>
              <a:t>rman</a:t>
            </a:r>
            <a:endParaRPr lang="en-US" sz="1000" dirty="0"/>
          </a:p>
          <a:p>
            <a:r>
              <a:rPr lang="en-US" sz="1000" dirty="0"/>
              <a:t>/</a:t>
            </a:r>
            <a:r>
              <a:rPr lang="en-US" sz="1000" dirty="0" err="1"/>
              <a:t>xfer</a:t>
            </a:r>
            <a:r>
              <a:rPr lang="en-US" sz="1000" dirty="0"/>
              <a:t>/app/oracle/product/11.2.0.2/bin/</a:t>
            </a:r>
            <a:r>
              <a:rPr lang="en-US" sz="1000" dirty="0" err="1"/>
              <a:t>rman</a:t>
            </a:r>
            <a:endParaRPr lang="en-US" sz="1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438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>
              <a:spcBef>
                <a:spcPct val="20000"/>
              </a:spcBef>
              <a:buFont typeface="+mj-lt"/>
              <a:buAutoNum type="arabicPeriod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Target = Database to Backup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2937808"/>
            <a:ext cx="746760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[</a:t>
            </a:r>
            <a:r>
              <a:rPr lang="en-US" sz="1000" dirty="0" err="1"/>
              <a:t>oracle@red</a:t>
            </a:r>
            <a:r>
              <a:rPr lang="en-US" sz="1000" dirty="0"/>
              <a:t>:~/</a:t>
            </a:r>
            <a:r>
              <a:rPr lang="en-US" sz="1000" dirty="0" err="1"/>
              <a:t>rman_demo</a:t>
            </a:r>
            <a:r>
              <a:rPr lang="en-US" sz="1000" dirty="0"/>
              <a:t>]$ echo $ORACLE_SID</a:t>
            </a:r>
          </a:p>
          <a:p>
            <a:r>
              <a:rPr lang="en-US" sz="1000" dirty="0" err="1" smtClean="0"/>
              <a:t>ora</a:t>
            </a:r>
            <a:endParaRPr lang="en-US" sz="1000" dirty="0" smtClean="0"/>
          </a:p>
          <a:p>
            <a:endParaRPr lang="en-US" sz="1000" dirty="0"/>
          </a:p>
          <a:p>
            <a:r>
              <a:rPr lang="en-US" sz="1000" dirty="0" smtClean="0"/>
              <a:t>[</a:t>
            </a:r>
            <a:r>
              <a:rPr lang="en-US" sz="1000" dirty="0" err="1"/>
              <a:t>oracle@red</a:t>
            </a:r>
            <a:r>
              <a:rPr lang="en-US" sz="1000" dirty="0"/>
              <a:t>:~/</a:t>
            </a:r>
            <a:r>
              <a:rPr lang="en-US" sz="1000" dirty="0" err="1"/>
              <a:t>rman_demo</a:t>
            </a:r>
            <a:r>
              <a:rPr lang="en-US" sz="1000" dirty="0"/>
              <a:t>]$ </a:t>
            </a:r>
            <a:r>
              <a:rPr lang="en-US" sz="1000" b="1" dirty="0" err="1"/>
              <a:t>rman</a:t>
            </a:r>
            <a:r>
              <a:rPr lang="en-US" sz="1000" b="1" dirty="0"/>
              <a:t> target / </a:t>
            </a:r>
            <a:r>
              <a:rPr lang="en-US" sz="1000" b="1" dirty="0" err="1"/>
              <a:t>nocatalog</a:t>
            </a:r>
            <a:endParaRPr lang="en-US" sz="1000" b="1" dirty="0"/>
          </a:p>
          <a:p>
            <a:endParaRPr lang="en-US" sz="1000" dirty="0"/>
          </a:p>
          <a:p>
            <a:r>
              <a:rPr lang="en-US" sz="1000" dirty="0"/>
              <a:t>Recovery Manager: Release 11.2.0.2.0 - Production on Thu May 19 00:40:19 2011</a:t>
            </a:r>
          </a:p>
          <a:p>
            <a:r>
              <a:rPr lang="en-US" sz="1000" dirty="0" smtClean="0"/>
              <a:t>Copyright </a:t>
            </a:r>
            <a:r>
              <a:rPr lang="en-US" sz="1000" dirty="0"/>
              <a:t>(c) 1982, 2009, Oracle and/or its affiliates.  All rights reserved.</a:t>
            </a:r>
          </a:p>
          <a:p>
            <a:r>
              <a:rPr lang="en-US" sz="1000" dirty="0" smtClean="0"/>
              <a:t>connected </a:t>
            </a:r>
            <a:r>
              <a:rPr lang="en-US" sz="1000" dirty="0"/>
              <a:t>to target database: ORA (DBID=1356087945)</a:t>
            </a:r>
          </a:p>
          <a:p>
            <a:r>
              <a:rPr lang="en-US" sz="1000" b="1" dirty="0"/>
              <a:t>using target database control </a:t>
            </a:r>
            <a:r>
              <a:rPr lang="en-US" sz="1000" b="1" u="sng" dirty="0">
                <a:solidFill>
                  <a:srgbClr val="FF0000"/>
                </a:solidFill>
              </a:rPr>
              <a:t>file instead of recovery catalog</a:t>
            </a:r>
          </a:p>
          <a:p>
            <a:r>
              <a:rPr lang="en-US" sz="1000" dirty="0" smtClean="0"/>
              <a:t>RMAN</a:t>
            </a:r>
            <a:r>
              <a:rPr lang="en-US" sz="1000" dirty="0"/>
              <a:t>&gt;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800600"/>
            <a:ext cx="8229600" cy="10328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514350" indent="-514350">
              <a:spcBef>
                <a:spcPct val="20000"/>
              </a:spcBef>
              <a:buFont typeface="+mj-lt"/>
              <a:buAutoNum type="arabicPeriod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Control File:</a:t>
            </a:r>
            <a:r>
              <a:rPr lang="en-US" dirty="0" smtClean="0"/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control_file_record_keep_time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(7)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Catalog (optional) = Metadata Repository</a:t>
            </a:r>
          </a:p>
        </p:txBody>
      </p:sp>
    </p:spTree>
    <p:extLst>
      <p:ext uri="{BB962C8B-B14F-4D97-AF65-F5344CB8AC3E}">
        <p14:creationId xmlns:p14="http://schemas.microsoft.com/office/powerpoint/2010/main" val="24075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RMAN Backup</a:t>
            </a:r>
            <a:endParaRPr lang="en-US" dirty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Disk Destination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Database Backup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Data File Backup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Control File Backup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Archive Log Backup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List Backups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Backup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2.1 </a:t>
            </a:r>
            <a:r>
              <a:rPr lang="en-US" smtClean="0"/>
              <a:t>Disk Destination</a:t>
            </a:r>
            <a:endParaRPr lang="en-US" dirty="0"/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7451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Archive Log Mode Check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Allocate </a:t>
            </a:r>
            <a:r>
              <a:rPr lang="en-US" dirty="0"/>
              <a:t>a channel to disk:</a:t>
            </a:r>
          </a:p>
          <a:p>
            <a:pPr marL="400050" lvl="1" indent="0">
              <a:buNone/>
            </a:pPr>
            <a:r>
              <a:rPr lang="en-US" dirty="0"/>
              <a:t>“allocate channel d1 type disk</a:t>
            </a:r>
            <a:r>
              <a:rPr lang="en-US" dirty="0" smtClean="0"/>
              <a:t>;”</a:t>
            </a:r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Flash Recovery </a:t>
            </a:r>
            <a:r>
              <a:rPr lang="en-US" dirty="0"/>
              <a:t>Area: </a:t>
            </a:r>
            <a:r>
              <a:rPr lang="en-US" sz="2800" dirty="0" err="1" smtClean="0">
                <a:solidFill>
                  <a:srgbClr val="FF0000"/>
                </a:solidFill>
              </a:rPr>
              <a:t>db_recovery_file_dest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used by default.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245A-F4BE-442E-9A37-6013BBC6C70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30334" y="3244334"/>
            <a:ext cx="6553200" cy="36933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2.1 </a:t>
            </a:r>
            <a:r>
              <a:rPr lang="en-US" b="1" dirty="0" smtClean="0">
                <a:solidFill>
                  <a:schemeClr val="bg1"/>
                </a:solidFill>
              </a:rPr>
              <a:t>RMAN </a:t>
            </a:r>
            <a:r>
              <a:rPr lang="en-US" b="1" dirty="0" smtClean="0">
                <a:solidFill>
                  <a:schemeClr val="bg1"/>
                </a:solidFill>
              </a:rPr>
              <a:t>Backup – Disk Destination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24226"/>
            <a:ext cx="74676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SYS@ORA[PRI]-125[11.2.0.2.0]:SQL&gt; archive log list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Database log mode              Archive Mode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Automatic archival             Enabled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Archive destination            /arch-01/databases/</a:t>
            </a:r>
            <a:r>
              <a:rPr lang="en-US" sz="1000" b="1" dirty="0" err="1">
                <a:solidFill>
                  <a:srgbClr val="FF0000"/>
                </a:solidFill>
              </a:rPr>
              <a:t>ora</a:t>
            </a:r>
            <a:r>
              <a:rPr lang="en-US" sz="1000" b="1" dirty="0">
                <a:solidFill>
                  <a:srgbClr val="FF0000"/>
                </a:solidFill>
              </a:rPr>
              <a:t>/</a:t>
            </a:r>
          </a:p>
          <a:p>
            <a:r>
              <a:rPr lang="en-US" sz="1000" dirty="0"/>
              <a:t>Oldest online log sequence     68</a:t>
            </a:r>
          </a:p>
          <a:p>
            <a:r>
              <a:rPr lang="en-US" sz="1000" dirty="0"/>
              <a:t>Next log sequence to archive   71</a:t>
            </a:r>
          </a:p>
          <a:p>
            <a:r>
              <a:rPr lang="en-US" sz="1000" dirty="0"/>
              <a:t>Current log sequence           71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68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13604</TotalTime>
  <Words>3416</Words>
  <Application>Microsoft Office PowerPoint</Application>
  <PresentationFormat>On-screen Show (4:3)</PresentationFormat>
  <Paragraphs>686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RMAN 101 Ahbaid Gaffoor Amazon/A9.com</vt:lpstr>
      <vt:lpstr>Overview</vt:lpstr>
      <vt:lpstr>1. RMAN Architecture</vt:lpstr>
      <vt:lpstr>PowerPoint Presentation</vt:lpstr>
      <vt:lpstr>PowerPoint Presentation</vt:lpstr>
      <vt:lpstr>PowerPoint Presentation</vt:lpstr>
      <vt:lpstr>PowerPoint Presentation</vt:lpstr>
      <vt:lpstr>2. RMAN Backup</vt:lpstr>
      <vt:lpstr>2.1 Disk Destination</vt:lpstr>
      <vt:lpstr>2.2 Database Backup</vt:lpstr>
      <vt:lpstr>2.2 Database Backup</vt:lpstr>
      <vt:lpstr>2.3 Data File Backup</vt:lpstr>
      <vt:lpstr>2.4 Control File Backup</vt:lpstr>
      <vt:lpstr>2.5 Archive Log Backup</vt:lpstr>
      <vt:lpstr>2.6 List Backups</vt:lpstr>
      <vt:lpstr>3. RMAN Recovery</vt:lpstr>
      <vt:lpstr>3.1 Database Recovery</vt:lpstr>
      <vt:lpstr>3.1 Database Recovery</vt:lpstr>
      <vt:lpstr>3.2 Data File Recovery (Backup)</vt:lpstr>
      <vt:lpstr>3.2 Data File Recovery (Delete)</vt:lpstr>
      <vt:lpstr>3.2 Data File Recovery (Delete)</vt:lpstr>
      <vt:lpstr>3.2 Data File Recovery (Recover)</vt:lpstr>
      <vt:lpstr>3.2 Data File Recovery (Restore)</vt:lpstr>
      <vt:lpstr>3.2 Data File Recovery (Open DB)</vt:lpstr>
      <vt:lpstr>3.3 Control File Recovery (Backup)</vt:lpstr>
      <vt:lpstr>3.3 Control File Recovery (Delete)</vt:lpstr>
      <vt:lpstr>3.3 Control File Recovery (Nomount)</vt:lpstr>
      <vt:lpstr>3.3 Control File Recovery (Restore)</vt:lpstr>
      <vt:lpstr>3.3 Control File Recovery (Recover DB)</vt:lpstr>
      <vt:lpstr>3.3 Control File Recovery (Recover DB)</vt:lpstr>
      <vt:lpstr>3.3 Control File Recovery (Open DB)</vt:lpstr>
      <vt:lpstr>3.4 Tablespace Recovery</vt:lpstr>
      <vt:lpstr>3.4 Tablespace Recovery (Delete)</vt:lpstr>
      <vt:lpstr>3.4 Tablespace Recovery (Restore)</vt:lpstr>
      <vt:lpstr>4. RMAN Catalog</vt:lpstr>
      <vt:lpstr>4.1 Overview</vt:lpstr>
      <vt:lpstr>4.2 Creation</vt:lpstr>
      <vt:lpstr>4.3 Connecting &amp; Registering</vt:lpstr>
      <vt:lpstr>4.4 Script Example</vt:lpstr>
      <vt:lpstr>5. RMAN Stored Scripts</vt:lpstr>
      <vt:lpstr>Thank You ahbaid@{a9.com|amazon.com|att.net} http://redoblog.wordpress.com http://ocpdba.net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ahbaidg</dc:creator>
  <cp:lastModifiedBy>Gaffoor, Ahbaid</cp:lastModifiedBy>
  <cp:revision>807</cp:revision>
  <dcterms:created xsi:type="dcterms:W3CDTF">2010-09-13T23:23:37Z</dcterms:created>
  <dcterms:modified xsi:type="dcterms:W3CDTF">2011-05-19T05:01:58Z</dcterms:modified>
</cp:coreProperties>
</file>